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8.xml" ContentType="application/vnd.openxmlformats-officedocument.theme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2"/>
    <p:sldMasterId id="2147483668" r:id="rId3"/>
    <p:sldMasterId id="2147483675" r:id="rId4"/>
    <p:sldMasterId id="2147483679" r:id="rId5"/>
    <p:sldMasterId id="2147483682" r:id="rId6"/>
    <p:sldMasterId id="2147483688" r:id="rId7"/>
    <p:sldMasterId id="2147483694" r:id="rId8"/>
    <p:sldMasterId id="2147483709" r:id="rId9"/>
  </p:sldMasterIdLst>
  <p:notesMasterIdLst>
    <p:notesMasterId r:id="rId75"/>
  </p:notesMasterIdLst>
  <p:handoutMasterIdLst>
    <p:handoutMasterId r:id="rId76"/>
  </p:handoutMasterIdLst>
  <p:sldIdLst>
    <p:sldId id="1007" r:id="rId10"/>
    <p:sldId id="1169" r:id="rId11"/>
    <p:sldId id="1170" r:id="rId12"/>
    <p:sldId id="1165" r:id="rId13"/>
    <p:sldId id="1166" r:id="rId14"/>
    <p:sldId id="1167" r:id="rId15"/>
    <p:sldId id="1168" r:id="rId16"/>
    <p:sldId id="1101" r:id="rId17"/>
    <p:sldId id="1133" r:id="rId18"/>
    <p:sldId id="1109" r:id="rId19"/>
    <p:sldId id="1143" r:id="rId20"/>
    <p:sldId id="1144" r:id="rId21"/>
    <p:sldId id="1145" r:id="rId22"/>
    <p:sldId id="1146" r:id="rId23"/>
    <p:sldId id="1147" r:id="rId24"/>
    <p:sldId id="1148" r:id="rId25"/>
    <p:sldId id="1149" r:id="rId26"/>
    <p:sldId id="1150" r:id="rId27"/>
    <p:sldId id="1151" r:id="rId28"/>
    <p:sldId id="1152" r:id="rId29"/>
    <p:sldId id="1153" r:id="rId30"/>
    <p:sldId id="1154" r:id="rId31"/>
    <p:sldId id="1155" r:id="rId32"/>
    <p:sldId id="1156" r:id="rId33"/>
    <p:sldId id="1157" r:id="rId34"/>
    <p:sldId id="1158" r:id="rId35"/>
    <p:sldId id="1159" r:id="rId36"/>
    <p:sldId id="1160" r:id="rId37"/>
    <p:sldId id="1161" r:id="rId38"/>
    <p:sldId id="1162" r:id="rId39"/>
    <p:sldId id="1163" r:id="rId40"/>
    <p:sldId id="1164" r:id="rId41"/>
    <p:sldId id="1134" r:id="rId42"/>
    <p:sldId id="1075" r:id="rId43"/>
    <p:sldId id="1072" r:id="rId44"/>
    <p:sldId id="1127" r:id="rId45"/>
    <p:sldId id="1031" r:id="rId46"/>
    <p:sldId id="1091" r:id="rId47"/>
    <p:sldId id="1090" r:id="rId48"/>
    <p:sldId id="1089" r:id="rId49"/>
    <p:sldId id="1092" r:id="rId50"/>
    <p:sldId id="1094" r:id="rId51"/>
    <p:sldId id="1139" r:id="rId52"/>
    <p:sldId id="1140" r:id="rId53"/>
    <p:sldId id="1135" r:id="rId54"/>
    <p:sldId id="1102" r:id="rId55"/>
    <p:sldId id="1141" r:id="rId56"/>
    <p:sldId id="1142" r:id="rId57"/>
    <p:sldId id="1067" r:id="rId58"/>
    <p:sldId id="1104" r:id="rId59"/>
    <p:sldId id="1138" r:id="rId60"/>
    <p:sldId id="1105" r:id="rId61"/>
    <p:sldId id="1136" r:id="rId62"/>
    <p:sldId id="1038" r:id="rId63"/>
    <p:sldId id="1043" r:id="rId64"/>
    <p:sldId id="1046" r:id="rId65"/>
    <p:sldId id="1065" r:id="rId66"/>
    <p:sldId id="1137" r:id="rId67"/>
    <p:sldId id="1095" r:id="rId68"/>
    <p:sldId id="1096" r:id="rId69"/>
    <p:sldId id="1097" r:id="rId70"/>
    <p:sldId id="1098" r:id="rId71"/>
    <p:sldId id="1099" r:id="rId72"/>
    <p:sldId id="1107" r:id="rId73"/>
    <p:sldId id="1016" r:id="rId74"/>
  </p:sldIdLst>
  <p:sldSz cx="9906000" cy="6858000" type="A4"/>
  <p:notesSz cx="6735763" cy="9866313"/>
  <p:defaultTextStyle>
    <a:defPPr>
      <a:defRPr lang="ja-JP"/>
    </a:defPPr>
    <a:lvl1pPr algn="l" rtl="0" fontAlgn="base">
      <a:spcBef>
        <a:spcPct val="50000"/>
      </a:spcBef>
      <a:spcAft>
        <a:spcPct val="0"/>
      </a:spcAft>
      <a:defRPr kumimoji="1" sz="1600" b="1" kern="1200">
        <a:solidFill>
          <a:srgbClr val="FF0000"/>
        </a:solidFill>
        <a:latin typeface="Times New Roman" panose="02020603050405020304" pitchFamily="18" charset="0"/>
        <a:ea typeface="HGP創英角ｺﾞｼｯｸUB" pitchFamily="5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umimoji="1" sz="1600" b="1" kern="1200">
        <a:solidFill>
          <a:srgbClr val="FF0000"/>
        </a:solidFill>
        <a:latin typeface="Times New Roman" panose="02020603050405020304" pitchFamily="18" charset="0"/>
        <a:ea typeface="HGP創英角ｺﾞｼｯｸUB" pitchFamily="5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umimoji="1" sz="1600" b="1" kern="1200">
        <a:solidFill>
          <a:srgbClr val="FF0000"/>
        </a:solidFill>
        <a:latin typeface="Times New Roman" panose="02020603050405020304" pitchFamily="18" charset="0"/>
        <a:ea typeface="HGP創英角ｺﾞｼｯｸUB" pitchFamily="5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umimoji="1" sz="1600" b="1" kern="1200">
        <a:solidFill>
          <a:srgbClr val="FF0000"/>
        </a:solidFill>
        <a:latin typeface="Times New Roman" panose="02020603050405020304" pitchFamily="18" charset="0"/>
        <a:ea typeface="HGP創英角ｺﾞｼｯｸUB" pitchFamily="5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umimoji="1" sz="1600" b="1" kern="1200">
        <a:solidFill>
          <a:srgbClr val="FF0000"/>
        </a:solidFill>
        <a:latin typeface="Times New Roman" panose="02020603050405020304" pitchFamily="18" charset="0"/>
        <a:ea typeface="HGP創英角ｺﾞｼｯｸUB" pitchFamily="50" charset="-128"/>
        <a:cs typeface="+mn-cs"/>
      </a:defRPr>
    </a:lvl5pPr>
    <a:lvl6pPr marL="2286000" algn="l" defTabSz="914400" rtl="0" eaLnBrk="1" latinLnBrk="0" hangingPunct="1">
      <a:defRPr kumimoji="1" sz="1600" b="1" kern="1200">
        <a:solidFill>
          <a:srgbClr val="FF0000"/>
        </a:solidFill>
        <a:latin typeface="Times New Roman" panose="02020603050405020304" pitchFamily="18" charset="0"/>
        <a:ea typeface="HGP創英角ｺﾞｼｯｸUB" pitchFamily="50" charset="-128"/>
        <a:cs typeface="+mn-cs"/>
      </a:defRPr>
    </a:lvl6pPr>
    <a:lvl7pPr marL="2743200" algn="l" defTabSz="914400" rtl="0" eaLnBrk="1" latinLnBrk="0" hangingPunct="1">
      <a:defRPr kumimoji="1" sz="1600" b="1" kern="1200">
        <a:solidFill>
          <a:srgbClr val="FF0000"/>
        </a:solidFill>
        <a:latin typeface="Times New Roman" panose="02020603050405020304" pitchFamily="18" charset="0"/>
        <a:ea typeface="HGP創英角ｺﾞｼｯｸUB" pitchFamily="50" charset="-128"/>
        <a:cs typeface="+mn-cs"/>
      </a:defRPr>
    </a:lvl7pPr>
    <a:lvl8pPr marL="3200400" algn="l" defTabSz="914400" rtl="0" eaLnBrk="1" latinLnBrk="0" hangingPunct="1">
      <a:defRPr kumimoji="1" sz="1600" b="1" kern="1200">
        <a:solidFill>
          <a:srgbClr val="FF0000"/>
        </a:solidFill>
        <a:latin typeface="Times New Roman" panose="02020603050405020304" pitchFamily="18" charset="0"/>
        <a:ea typeface="HGP創英角ｺﾞｼｯｸUB" pitchFamily="50" charset="-128"/>
        <a:cs typeface="+mn-cs"/>
      </a:defRPr>
    </a:lvl8pPr>
    <a:lvl9pPr marL="3657600" algn="l" defTabSz="914400" rtl="0" eaLnBrk="1" latinLnBrk="0" hangingPunct="1">
      <a:defRPr kumimoji="1" sz="1600" b="1" kern="1200">
        <a:solidFill>
          <a:srgbClr val="FF0000"/>
        </a:solidFill>
        <a:latin typeface="Times New Roman" panose="02020603050405020304" pitchFamily="18" charset="0"/>
        <a:ea typeface="HGP創英角ｺﾞｼｯｸUB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0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3CDDD"/>
    <a:srgbClr val="D0D8E8"/>
    <a:srgbClr val="E9EDF4"/>
    <a:srgbClr val="0000FF"/>
    <a:srgbClr val="000000"/>
    <a:srgbClr val="FFD966"/>
    <a:srgbClr val="F79646"/>
    <a:srgbClr val="002060"/>
    <a:srgbClr val="19B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8" autoAdjust="0"/>
    <p:restoredTop sz="96416" autoAdjust="0"/>
  </p:normalViewPr>
  <p:slideViewPr>
    <p:cSldViewPr snapToGrid="0">
      <p:cViewPr varScale="1">
        <p:scale>
          <a:sx n="72" d="100"/>
          <a:sy n="72" d="100"/>
        </p:scale>
        <p:origin x="1308" y="54"/>
      </p:cViewPr>
      <p:guideLst>
        <p:guide orient="horz" pos="2159"/>
        <p:guide pos="30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3462" y="-126"/>
      </p:cViewPr>
      <p:guideLst>
        <p:guide orient="horz" pos="3106"/>
        <p:guide pos="210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2922589" cy="493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82" tIns="45639" rIns="91282" bIns="45639" numCol="1" anchor="t" anchorCtr="0" compatLnSpc="1"/>
          <a:lstStyle>
            <a:lvl1pPr defTabSz="913306">
              <a:spcBef>
                <a:spcPct val="0"/>
              </a:spcBef>
              <a:defRPr sz="1200" b="0">
                <a:solidFill>
                  <a:schemeClr val="tx1"/>
                </a:solidFill>
                <a:ea typeface="MS PGothic" panose="020B0600070205080204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3175" y="3"/>
            <a:ext cx="2922589" cy="493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82" tIns="45639" rIns="91282" bIns="45639" numCol="1" anchor="t" anchorCtr="0" compatLnSpc="1"/>
          <a:lstStyle>
            <a:lvl1pPr algn="r" defTabSz="913306">
              <a:spcBef>
                <a:spcPct val="0"/>
              </a:spcBef>
              <a:defRPr sz="1200" b="0">
                <a:solidFill>
                  <a:schemeClr val="tx1"/>
                </a:solidFill>
                <a:ea typeface="MS PGothic" panose="020B0600070205080204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2602"/>
            <a:ext cx="2922589" cy="493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82" tIns="45639" rIns="91282" bIns="45639" numCol="1" anchor="b" anchorCtr="0" compatLnSpc="1"/>
          <a:lstStyle>
            <a:lvl1pPr defTabSz="913306">
              <a:spcBef>
                <a:spcPct val="0"/>
              </a:spcBef>
              <a:defRPr sz="1200" b="0">
                <a:solidFill>
                  <a:schemeClr val="tx1"/>
                </a:solidFill>
                <a:ea typeface="MS PGothic" panose="020B0600070205080204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3175" y="9372602"/>
            <a:ext cx="2922589" cy="493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82" tIns="45639" rIns="91282" bIns="45639" numCol="1" anchor="b" anchorCtr="0" compatLnSpc="1"/>
          <a:lstStyle>
            <a:lvl1pPr algn="r" defTabSz="913306">
              <a:spcBef>
                <a:spcPct val="0"/>
              </a:spcBef>
              <a:defRPr sz="1200" b="0">
                <a:solidFill>
                  <a:schemeClr val="tx1"/>
                </a:solidFill>
                <a:ea typeface="MS PGothic" panose="020B0600070205080204" charset="-128"/>
              </a:defRPr>
            </a:lvl1pPr>
          </a:lstStyle>
          <a:p>
            <a:pPr>
              <a:defRPr/>
            </a:pPr>
            <a:fld id="{D290BDBF-B78E-46AF-9414-2B7FF9BFF435}" type="slidenum">
              <a:rPr lang="en-US" altLang="ja-JP"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8025" y="433388"/>
            <a:ext cx="5356225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71464" y="4295777"/>
            <a:ext cx="6154738" cy="5175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82" tIns="45639" rIns="91282" bIns="45639" numCol="1" anchor="t" anchorCtr="0" compatLnSpc="1"/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3175" y="9559925"/>
            <a:ext cx="2922589" cy="3063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82" tIns="45639" rIns="91282" bIns="45639" numCol="1" anchor="b" anchorCtr="0" compatLnSpc="1"/>
          <a:lstStyle>
            <a:lvl1pPr algn="r" defTabSz="913306">
              <a:spcBef>
                <a:spcPct val="0"/>
              </a:spcBef>
              <a:defRPr sz="1200" b="0">
                <a:solidFill>
                  <a:schemeClr val="tx1"/>
                </a:solidFill>
                <a:ea typeface="MS PGothic" panose="020B0600070205080204" charset="-128"/>
              </a:defRPr>
            </a:lvl1pPr>
          </a:lstStyle>
          <a:p>
            <a:pPr>
              <a:defRPr/>
            </a:pPr>
            <a:fld id="{ECCCE476-4265-4004-9CAD-041F9E98A1E2}" type="slidenum">
              <a:rPr lang="en-US" altLang="ja-JP"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MS PMincho" panose="02020600040205080304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MS PMincho" panose="02020600040205080304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MS PMincho" panose="02020600040205080304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MS PMincho" panose="02020600040205080304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MS PMincho" panose="02020600040205080304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45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908" indent="-226908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CE476-4265-4004-9CAD-041F9E98A1E2}" type="slidenum">
              <a:rPr lang="en-US" altLang="ja-JP" smtClean="0"/>
              <a:t>36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37567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 lIns="90763" tIns="45382" rIns="90763" bIns="45382"/>
          <a:lstStyle/>
          <a:p>
            <a:r>
              <a:rPr kumimoji="1" lang="en-US" altLang="ja-JP" smtClean="0"/>
              <a:t>NC</a:t>
            </a:r>
            <a:r>
              <a:rPr kumimoji="1" lang="ja-JP" altLang="en-US" smtClean="0"/>
              <a:t>プロモーション動画</a:t>
            </a:r>
            <a:endParaRPr kumimoji="1" lang="ja-JP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 lIns="90763" tIns="45382" rIns="90763" bIns="45382"/>
          <a:lstStyle/>
          <a:p>
            <a:fld id="{BDDCA284-B66A-4E2A-AC25-30D218B7F38E}" type="datetime1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 lIns="90763" tIns="45382" rIns="90763" bIns="45382"/>
          <a:lstStyle/>
          <a:p>
            <a:r>
              <a:rPr kumimoji="1" lang="en-US" altLang="zh-CN" smtClean="0"/>
              <a:t>CDS</a:t>
            </a:r>
            <a:r>
              <a:rPr kumimoji="1" lang="zh-CN" altLang="en-US" smtClean="0"/>
              <a:t>株式会社　名古屋支社</a:t>
            </a:r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BFB526-EAD0-404F-96CC-CCDBE7735D42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3330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endParaRPr lang="zh-CN" altLang="en-US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 lIns="90763" tIns="45382" rIns="90763" bIns="45382"/>
          <a:lstStyle/>
          <a:p>
            <a:r>
              <a:rPr kumimoji="1" lang="en-US" altLang="ja-JP" smtClean="0"/>
              <a:t>NC</a:t>
            </a:r>
            <a:r>
              <a:rPr kumimoji="1" lang="ja-JP" altLang="en-US" smtClean="0"/>
              <a:t>プロモーション動画</a:t>
            </a:r>
            <a:endParaRPr kumimoji="1" lang="ja-JP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 lIns="90763" tIns="45382" rIns="90763" bIns="45382"/>
          <a:lstStyle/>
          <a:p>
            <a:fld id="{BDDCA284-B66A-4E2A-AC25-30D218B7F38E}" type="datetime1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 lIns="90763" tIns="45382" rIns="90763" bIns="45382"/>
          <a:lstStyle/>
          <a:p>
            <a:r>
              <a:rPr kumimoji="1" lang="en-US" altLang="zh-CN" smtClean="0"/>
              <a:t>CDS</a:t>
            </a:r>
            <a:r>
              <a:rPr kumimoji="1" lang="zh-CN" altLang="en-US" smtClean="0"/>
              <a:t>株式会社　名古屋支社</a:t>
            </a:r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BFB526-EAD0-404F-96CC-CCDBE7735D42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21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908" indent="-226908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CE476-4265-4004-9CAD-041F9E98A1E2}" type="slidenum">
              <a:rPr lang="en-US" altLang="ja-JP" smtClean="0"/>
              <a:t>45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2920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908" indent="-226908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CE476-4265-4004-9CAD-041F9E98A1E2}" type="slidenum">
              <a:rPr lang="en-US" altLang="ja-JP" smtClean="0"/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1147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908" indent="-226908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CE476-4265-4004-9CAD-041F9E98A1E2}" type="slidenum">
              <a:rPr lang="en-US" altLang="ja-JP" smtClean="0"/>
              <a:t>58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9465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5217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908" indent="-226908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CE476-4265-4004-9CAD-041F9E98A1E2}" type="slidenum">
              <a:rPr lang="en-US" altLang="ja-JP" smtClean="0"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5932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908" indent="-226908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CE476-4265-4004-9CAD-041F9E98A1E2}" type="slidenum">
              <a:rPr lang="en-US" altLang="ja-JP" smtClean="0"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13724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908" indent="-226908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CE476-4265-4004-9CAD-041F9E98A1E2}" type="slidenum">
              <a:rPr lang="en-US" altLang="ja-JP" smtClean="0"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05218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908" indent="-226908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CE476-4265-4004-9CAD-041F9E98A1E2}" type="slidenum">
              <a:rPr lang="en-US" altLang="ja-JP" smtClean="0"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7981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908" indent="-226908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CE476-4265-4004-9CAD-041F9E98A1E2}" type="slidenum">
              <a:rPr lang="en-US" altLang="ja-JP" smtClean="0"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989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908" indent="-226908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CE476-4265-4004-9CAD-041F9E98A1E2}" type="slidenum">
              <a:rPr lang="en-US" altLang="ja-JP" smtClean="0"/>
              <a:t>33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2474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908" indent="-226908">
              <a:buAutoNum type="arabicPeriod"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CE476-4265-4004-9CAD-041F9E98A1E2}" type="slidenum">
              <a:rPr lang="en-US" altLang="ja-JP" smtClean="0"/>
              <a:t>34</a:t>
            </a:fld>
            <a:endParaRPr lang="en-US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Tetsuo Fukuda\Desktop\JOB\三菱電機次世代ソリューションサイネージ\ms01\26.png"/>
          <p:cNvPicPr>
            <a:picLocks noChangeAspect="1" noChangeArrowheads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93760" y="262984"/>
            <a:ext cx="2261787" cy="432048"/>
          </a:xfrm>
          <a:prstGeom prst="rect">
            <a:avLst/>
          </a:prstGeom>
          <a:noFill/>
          <a:effectLst>
            <a:glow rad="101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 userDrawn="1"/>
        </p:nvSpPr>
        <p:spPr>
          <a:xfrm>
            <a:off x="194508" y="6381328"/>
            <a:ext cx="187220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kumimoji="0" lang="en-US" altLang="ja-JP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</a:t>
            </a:r>
            <a:endParaRPr lang="ja-JP" altLang="en-US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Slide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S:\Clients\Presentations\Accenture\Becky Ward - 14-3381 - UK Insurance PPT\Working Files\Final Images\465536211-AUD65-edt.jpg"/>
          <p:cNvPicPr>
            <a:picLocks noChangeAspect="1" noChangeArrowheads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93586" y="743690"/>
            <a:ext cx="434419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493586" y="1814416"/>
            <a:ext cx="4344193" cy="4675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0" kern="1200" spc="0" baseline="0" dirty="0" smtClean="0">
                <a:solidFill>
                  <a:schemeClr val="accent1"/>
                </a:solidFill>
                <a:latin typeface="+mj-lt"/>
                <a:ea typeface="Arial" panose="020B0604020202020204" pitchFamily="-105" charset="-5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US" sz="2000" b="0" kern="1200" spc="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US" sz="2000" b="0" kern="1200" spc="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US" sz="2000" b="0" kern="1200" spc="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AU" sz="2000" b="0" kern="1200" spc="0" baseline="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6677952" y="1428813"/>
            <a:ext cx="1120328" cy="43437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kumimoji="0" lang="en-AU" sz="1800" b="0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8535361" y="1428750"/>
            <a:ext cx="1370673" cy="62484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kumimoji="0" lang="en-AU" sz="1800" b="0">
              <a:solidFill>
                <a:prstClr val="white"/>
              </a:solidFill>
            </a:endParaRPr>
          </a:p>
        </p:txBody>
      </p:sp>
      <p:sp>
        <p:nvSpPr>
          <p:cNvPr id="17" name="AMC_Footer"/>
          <p:cNvSpPr txBox="1"/>
          <p:nvPr userDrawn="1"/>
        </p:nvSpPr>
        <p:spPr>
          <a:xfrm>
            <a:off x="4055900" y="6722330"/>
            <a:ext cx="5422352" cy="108000"/>
          </a:xfrm>
          <a:prstGeom prst="rect">
            <a:avLst/>
          </a:prstGeom>
        </p:spPr>
        <p:txBody>
          <a:bodyPr lIns="0" tIns="3600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 algn="r">
              <a:defRPr/>
            </a:pP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COPYRIGHT © 201</a:t>
            </a:r>
            <a:r>
              <a:rPr kumimoji="0" lang="en-US" altLang="ja-JP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en-US" altLang="ja-JP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MITSUBISHI ELECTRIC CORPORATION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</a:t>
            </a:r>
            <a:r>
              <a:rPr kumimoji="0" lang="ja-JP" altLang="en-US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All RIGHTS RESERVED.</a:t>
            </a:r>
            <a:endParaRPr kumimoji="0" lang="en-US" sz="600" b="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95300" y="635641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384550" y="6356415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099300" y="6356415"/>
            <a:ext cx="2311400" cy="365125"/>
          </a:xfrm>
          <a:prstGeom prst="rect">
            <a:avLst/>
          </a:prstGeom>
        </p:spPr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03891" y="188640"/>
            <a:ext cx="6698273" cy="5865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95300" y="6535264"/>
            <a:ext cx="2311400" cy="206104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384550" y="6535264"/>
            <a:ext cx="3136900" cy="206104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595150" y="6643276"/>
            <a:ext cx="2311400" cy="206104"/>
          </a:xfrm>
          <a:prstGeom prst="rect">
            <a:avLst/>
          </a:prstGeom>
        </p:spPr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273520" y="819135"/>
            <a:ext cx="9360000" cy="36995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057" tIns="46030" rIns="92057" bIns="46030" numCol="1" anchor="t" anchorCtr="0" compatLnSpc="1">
            <a:spAutoFit/>
          </a:bodyPr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7" name="正方形/長方形 65"/>
          <p:cNvSpPr/>
          <p:nvPr userDrawn="1"/>
        </p:nvSpPr>
        <p:spPr>
          <a:xfrm>
            <a:off x="8806121" y="130491"/>
            <a:ext cx="1031406" cy="1788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kumimoji="0" lang="en-US" altLang="ja-JP" sz="900" b="0" dirty="0">
                <a:solidFill>
                  <a:prstClr val="white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CONFIDENTIAL</a:t>
            </a:r>
            <a:endParaRPr kumimoji="0" lang="ja-JP" altLang="en-US" sz="900" b="0" dirty="0">
              <a:solidFill>
                <a:prstClr val="white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Tetsuo Fukuda\Desktop\JOB\三菱電機次世代ソリューションサイネージ\ms01\26.png"/>
          <p:cNvPicPr>
            <a:picLocks noChangeAspect="1" noChangeArrowheads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93752" y="262984"/>
            <a:ext cx="2261787" cy="432048"/>
          </a:xfrm>
          <a:prstGeom prst="rect">
            <a:avLst/>
          </a:prstGeom>
          <a:noFill/>
          <a:effectLst>
            <a:glow rad="101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 userDrawn="1"/>
        </p:nvSpPr>
        <p:spPr>
          <a:xfrm>
            <a:off x="194500" y="6381328"/>
            <a:ext cx="187220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kumimoji="0" lang="en-US" altLang="ja-JP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</a:t>
            </a:r>
            <a:endParaRPr lang="ja-JP" altLang="en-US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S:\Clients\Presentations\Accenture\Becky Ward - 14-3381 - UK Insurance PPT\Working Files\Final Images\465536211-AUD65-edt.jpg"/>
          <p:cNvPicPr>
            <a:picLocks noChangeAspect="1" noChangeArrowheads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93586" y="743690"/>
            <a:ext cx="434419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493586" y="1814416"/>
            <a:ext cx="4344193" cy="4675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0" kern="1200" spc="0" baseline="0" dirty="0" smtClean="0">
                <a:solidFill>
                  <a:schemeClr val="accent1"/>
                </a:solidFill>
                <a:latin typeface="+mj-lt"/>
                <a:ea typeface="Arial" panose="020B0604020202020204" pitchFamily="-105" charset="-5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US" sz="2000" b="0" kern="1200" spc="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US" sz="2000" b="0" kern="1200" spc="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US" sz="2000" b="0" kern="1200" spc="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AU" sz="2000" b="0" kern="1200" spc="0" baseline="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6677952" y="1428799"/>
            <a:ext cx="1120328" cy="43437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kumimoji="0" lang="en-AU" sz="1800" b="0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8535353" y="1428750"/>
            <a:ext cx="1370673" cy="62484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kumimoji="0" lang="en-AU" sz="1800" b="0">
              <a:solidFill>
                <a:prstClr val="white"/>
              </a:solidFill>
            </a:endParaRPr>
          </a:p>
        </p:txBody>
      </p:sp>
      <p:sp>
        <p:nvSpPr>
          <p:cNvPr id="17" name="AMC_Footer"/>
          <p:cNvSpPr txBox="1"/>
          <p:nvPr userDrawn="1"/>
        </p:nvSpPr>
        <p:spPr>
          <a:xfrm>
            <a:off x="4055900" y="6722330"/>
            <a:ext cx="5422352" cy="108000"/>
          </a:xfrm>
          <a:prstGeom prst="rect">
            <a:avLst/>
          </a:prstGeom>
        </p:spPr>
        <p:txBody>
          <a:bodyPr lIns="0" tIns="3600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 algn="r">
              <a:defRPr/>
            </a:pP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COPYRIGHT © 201</a:t>
            </a:r>
            <a:r>
              <a:rPr kumimoji="0" lang="en-US" altLang="ja-JP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en-US" altLang="ja-JP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MITSUBISHI ELECTRIC CORPORATION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</a:t>
            </a:r>
            <a:r>
              <a:rPr kumimoji="0" lang="ja-JP" altLang="en-US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All RIGHTS RESERVED.</a:t>
            </a:r>
            <a:endParaRPr kumimoji="0" lang="en-US" sz="600" b="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J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フッター プレースホルダー 1"/>
          <p:cNvSpPr txBox="1"/>
          <p:nvPr userDrawn="1"/>
        </p:nvSpPr>
        <p:spPr>
          <a:xfrm>
            <a:off x="8277343" y="6688066"/>
            <a:ext cx="1366720" cy="138499"/>
          </a:xfrm>
          <a:prstGeom prst="rect">
            <a:avLst/>
          </a:prstGeom>
        </p:spPr>
        <p:txBody>
          <a:bodyPr wrap="none" rIns="0" bIns="0" anchor="b">
            <a:spAutoFit/>
          </a:bodyPr>
          <a:lstStyle>
            <a:defPPr>
              <a:defRPr lang="ja-JP"/>
            </a:defPPr>
            <a:lvl1pPr marL="0" algn="r" defTabSz="914400" rtl="0" eaLnBrk="1" fontAlgn="b" latinLnBrk="0" hangingPunct="1">
              <a:defRPr kumimoji="1" sz="600" kern="1200">
                <a:solidFill>
                  <a:schemeClr val="tx1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b="0" dirty="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©2015 Mitsubishi Electric Corporation</a:t>
            </a:r>
            <a:endParaRPr lang="ja-JP" altLang="en-US" b="0" dirty="0">
              <a:solidFill>
                <a:prstClr val="black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 userDrawn="1"/>
        </p:nvSpPr>
        <p:spPr bwMode="auto">
          <a:xfrm>
            <a:off x="7842250" y="6569075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ja-JP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kumimoji="1" sz="1000" b="1" kern="120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06AD34A-D5BE-4D09-9889-F96BC1108A4A}" type="slidenum">
              <a:rPr lang="en-US" altLang="ja-JP" b="0" smtClean="0">
                <a:solidFill>
                  <a:prstClr val="black"/>
                </a:solidFill>
              </a:rPr>
              <a:t>‹#›</a:t>
            </a:fld>
            <a:endParaRPr lang="en-US" altLang="ja-JP" b="0" dirty="0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8343904" y="171591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400" b="0" dirty="0" smtClean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6" name="Picture 6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03912" y="188640"/>
            <a:ext cx="6698273" cy="5865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95300" y="6535264"/>
            <a:ext cx="2311400" cy="206104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384550" y="6535264"/>
            <a:ext cx="3136900" cy="206104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595150" y="6643276"/>
            <a:ext cx="2311400" cy="206104"/>
          </a:xfrm>
          <a:prstGeom prst="rect">
            <a:avLst/>
          </a:prstGeom>
        </p:spPr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273520" y="819135"/>
            <a:ext cx="9360000" cy="36995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057" tIns="46030" rIns="92057" bIns="46030" numCol="1" anchor="t" anchorCtr="0" compatLnSpc="1">
            <a:spAutoFit/>
          </a:bodyPr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7" name="正方形/長方形 65"/>
          <p:cNvSpPr/>
          <p:nvPr userDrawn="1"/>
        </p:nvSpPr>
        <p:spPr>
          <a:xfrm>
            <a:off x="8806121" y="130491"/>
            <a:ext cx="1031406" cy="1788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kumimoji="0" lang="en-US" altLang="ja-JP" sz="900" b="0" dirty="0">
                <a:solidFill>
                  <a:prstClr val="white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CONFIDENTIAL</a:t>
            </a:r>
            <a:endParaRPr kumimoji="0" lang="ja-JP" altLang="en-US" sz="900" b="0" dirty="0">
              <a:solidFill>
                <a:prstClr val="white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J0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8343904" y="171591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400" b="0" dirty="0" smtClean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9" name="Picture 6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000" y="2134611"/>
            <a:ext cx="8915400" cy="1143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644DD-4897-4482-AC4A-779F0AC8CCDA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t>2019/8/19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C66E6-582C-49ED-857E-E9AD5F4C5A6F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0A841-1B6F-4D02-B0AB-E670AD2DF8D6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t>2019/8/19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673DE-A1C2-4182-AF6F-65A6BC472B8E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5300" y="171544"/>
            <a:ext cx="8915400" cy="86836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GB" dirty="0"/>
          </a:p>
        </p:txBody>
      </p:sp>
      <p:sp>
        <p:nvSpPr>
          <p:cNvPr id="6" name="Textplatzhalter 2"/>
          <p:cNvSpPr>
            <a:spLocks noGrp="1"/>
          </p:cNvSpPr>
          <p:nvPr>
            <p:ph type="body" idx="13"/>
          </p:nvPr>
        </p:nvSpPr>
        <p:spPr>
          <a:xfrm>
            <a:off x="502409" y="1196752"/>
            <a:ext cx="8923593" cy="360850"/>
          </a:xfrm>
          <a:prstGeom prst="rect">
            <a:avLst/>
          </a:prstGeom>
          <a:noFill/>
        </p:spPr>
        <p:txBody>
          <a:bodyPr lIns="0" tIns="72000" rIns="0" bIns="72000">
            <a:sp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de-DE" sz="1400" b="0" dirty="0" smtClean="0">
                <a:solidFill>
                  <a:schemeClr val="tx1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J0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8343904" y="171591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ja-JP" altLang="en-US" sz="1400" b="0" dirty="0" smtClean="0">
                <a:solidFill>
                  <a:prstClr val="white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9" name="Picture 6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0A841-1B6F-4D02-B0AB-E670AD2DF8D6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t>2019/8/19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673DE-A1C2-4182-AF6F-65A6BC472B8E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J0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8343904" y="171554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ja-JP" altLang="en-US" sz="1400" b="0" dirty="0" smtClean="0">
                <a:solidFill>
                  <a:prstClr val="white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9" name="Picture 6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71544"/>
            <a:ext cx="8915400" cy="86836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1pPr>
          </a:lstStyle>
          <a:p>
            <a:r>
              <a:rPr lang="en-US" dirty="0" smtClean="0"/>
              <a:t>Slide title: can span two lines of the slide and </a:t>
            </a:r>
            <a:br>
              <a:rPr lang="en-US" dirty="0" smtClean="0"/>
            </a:br>
            <a:r>
              <a:rPr lang="en-US" dirty="0" smtClean="0"/>
              <a:t>uses this font color (24pt) </a:t>
            </a:r>
            <a:endParaRPr lang="en-GB" dirty="0"/>
          </a:p>
        </p:txBody>
      </p:sp>
      <p:sp>
        <p:nvSpPr>
          <p:cNvPr id="6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502409" y="1196752"/>
            <a:ext cx="8923593" cy="360850"/>
          </a:xfrm>
          <a:prstGeom prst="rect">
            <a:avLst/>
          </a:prstGeom>
          <a:noFill/>
        </p:spPr>
        <p:txBody>
          <a:bodyPr wrap="square" lIns="0" tIns="72000" rIns="0" bIns="72000">
            <a:sp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de-DE" sz="1400" b="0" dirty="0" smtClean="0">
                <a:solidFill>
                  <a:schemeClr val="tx1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176530" lvl="0" indent="-176530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Tx/>
              <a:buNone/>
            </a:pPr>
            <a:r>
              <a:rPr lang="de-DE" dirty="0" smtClean="0"/>
              <a:t>Sub-head uses this color (24pt)</a:t>
            </a:r>
          </a:p>
        </p:txBody>
      </p:sp>
      <p:sp>
        <p:nvSpPr>
          <p:cNvPr id="5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194519" y="6381328"/>
            <a:ext cx="187220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kumimoji="0" lang="en-US" altLang="ja-JP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</a:t>
            </a:r>
            <a:endParaRPr lang="ja-JP" altLang="en-US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J0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7745416" y="95253"/>
            <a:ext cx="1409701" cy="257175"/>
          </a:xfrm>
          <a:prstGeom prst="rect">
            <a:avLst/>
          </a:prstGeom>
          <a:noFill/>
          <a:ln w="9525" cmpd="dbl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ja-JP" altLang="en-US" sz="16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</a:rPr>
              <a:t>社外秘</a:t>
            </a:r>
          </a:p>
        </p:txBody>
      </p:sp>
      <p:pic>
        <p:nvPicPr>
          <p:cNvPr id="8" name="Picture 6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49" y="484188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000" y="2134611"/>
            <a:ext cx="8915400" cy="1143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644DD-4897-4482-AC4A-779F0AC8CCDA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t>2019/8/19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C66E6-582C-49ED-857E-E9AD5F4C5A6F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5300" y="171544"/>
            <a:ext cx="8915400" cy="86836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GB" dirty="0"/>
          </a:p>
        </p:txBody>
      </p:sp>
      <p:sp>
        <p:nvSpPr>
          <p:cNvPr id="6" name="Textplatzhalter 2"/>
          <p:cNvSpPr>
            <a:spLocks noGrp="1"/>
          </p:cNvSpPr>
          <p:nvPr>
            <p:ph type="body" idx="13"/>
          </p:nvPr>
        </p:nvSpPr>
        <p:spPr>
          <a:xfrm>
            <a:off x="502409" y="1196752"/>
            <a:ext cx="8923593" cy="360850"/>
          </a:xfrm>
          <a:prstGeom prst="rect">
            <a:avLst/>
          </a:prstGeom>
          <a:noFill/>
        </p:spPr>
        <p:txBody>
          <a:bodyPr lIns="0" tIns="72000" rIns="0" bIns="72000">
            <a:sp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de-DE" sz="1400" b="0" dirty="0" smtClean="0">
                <a:solidFill>
                  <a:schemeClr val="tx1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J0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8343904" y="171460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ja-JP" altLang="en-US" sz="1400" b="0" dirty="0" smtClean="0">
                <a:solidFill>
                  <a:prstClr val="white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9" name="Picture 6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J0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7745416" y="95253"/>
            <a:ext cx="1409701" cy="257175"/>
          </a:xfrm>
          <a:prstGeom prst="rect">
            <a:avLst/>
          </a:prstGeom>
          <a:noFill/>
          <a:ln w="9525" cmpd="dbl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ja-JP" altLang="en-US" sz="16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</a:rPr>
              <a:t>社外秘</a:t>
            </a:r>
          </a:p>
        </p:txBody>
      </p:sp>
      <p:pic>
        <p:nvPicPr>
          <p:cNvPr id="8" name="Picture 6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49" y="484188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000" y="2134611"/>
            <a:ext cx="8915400" cy="1143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644DD-4897-4482-AC4A-779F0AC8CCDA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t>2019/8/19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C66E6-582C-49ED-857E-E9AD5F4C5A6F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5300" y="171544"/>
            <a:ext cx="8915400" cy="86836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GB" dirty="0"/>
          </a:p>
        </p:txBody>
      </p:sp>
      <p:sp>
        <p:nvSpPr>
          <p:cNvPr id="6" name="Textplatzhalter 2"/>
          <p:cNvSpPr>
            <a:spLocks noGrp="1"/>
          </p:cNvSpPr>
          <p:nvPr>
            <p:ph type="body" idx="13"/>
          </p:nvPr>
        </p:nvSpPr>
        <p:spPr>
          <a:xfrm>
            <a:off x="502409" y="1196752"/>
            <a:ext cx="8923593" cy="360850"/>
          </a:xfrm>
          <a:prstGeom prst="rect">
            <a:avLst/>
          </a:prstGeom>
          <a:noFill/>
        </p:spPr>
        <p:txBody>
          <a:bodyPr lIns="0" tIns="72000" rIns="0" bIns="72000">
            <a:sp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de-DE" sz="1400" b="0" dirty="0" smtClean="0">
                <a:solidFill>
                  <a:schemeClr val="tx1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J0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 userDrawn="1"/>
        </p:nvSpPr>
        <p:spPr bwMode="auto">
          <a:xfrm>
            <a:off x="7675431" y="6477000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9pPr>
          </a:lstStyle>
          <a:p>
            <a:fld id="{BDBEFF64-15C5-4CED-B87A-5A348AA72764}" type="slidenum">
              <a:rPr lang="en-US" altLang="ja-JP" b="0" smtClean="0">
                <a:solidFill>
                  <a:srgbClr val="000000"/>
                </a:solidFill>
              </a:rPr>
              <a:t>‹#›</a:t>
            </a:fld>
            <a:endParaRPr lang="en-US" altLang="ja-JP" b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8343904" y="171455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ja-JP" altLang="en-US" sz="1400" b="0" dirty="0" smtClean="0">
                <a:solidFill>
                  <a:prstClr val="white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9" name="Picture 6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03909" y="188640"/>
            <a:ext cx="6698273" cy="5865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95300" y="6535264"/>
            <a:ext cx="2311400" cy="206104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384550" y="6535264"/>
            <a:ext cx="3136900" cy="206104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595150" y="6643276"/>
            <a:ext cx="2311400" cy="206104"/>
          </a:xfrm>
          <a:prstGeom prst="rect">
            <a:avLst/>
          </a:prstGeom>
        </p:spPr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273520" y="819135"/>
            <a:ext cx="9360000" cy="36995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057" tIns="46030" rIns="92057" bIns="46030" numCol="1" anchor="t" anchorCtr="0" compatLnSpc="1">
            <a:spAutoFit/>
          </a:bodyPr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</p:spTree>
  </p:cSld>
  <p:clrMapOvr>
    <a:masterClrMapping/>
  </p:clrMapOvr>
  <p:transition>
    <p:zo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595150" y="6489341"/>
            <a:ext cx="2311400" cy="365125"/>
          </a:xfrm>
        </p:spPr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194518" y="6381328"/>
            <a:ext cx="187220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kumimoji="0" lang="en-US" altLang="ja-JP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</a:t>
            </a:r>
            <a:endParaRPr lang="ja-JP" altLang="en-US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50" name="Straight Connector 9"/>
          <p:cNvCxnSpPr>
            <a:cxnSpLocks noChangeShapeType="1"/>
          </p:cNvCxnSpPr>
          <p:nvPr userDrawn="1"/>
        </p:nvCxnSpPr>
        <p:spPr bwMode="auto">
          <a:xfrm>
            <a:off x="490141" y="6570663"/>
            <a:ext cx="9415859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Rectangle 60"/>
          <p:cNvSpPr>
            <a:spLocks noGrp="1" noChangeArrowheads="1"/>
          </p:cNvSpPr>
          <p:nvPr>
            <p:ph type="ctrTitle" sz="quarter"/>
          </p:nvPr>
        </p:nvSpPr>
        <p:spPr>
          <a:xfrm>
            <a:off x="425189" y="3365887"/>
            <a:ext cx="5223688" cy="1143000"/>
          </a:xfrm>
          <a:ln w="9525"/>
        </p:spPr>
        <p:txBody>
          <a:bodyPr lIns="91430" tIns="45715" rIns="91430" bIns="45715" anchor="t"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8" name="Rectangle 6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25188" y="4571637"/>
            <a:ext cx="5985058" cy="460375"/>
          </a:xfrm>
          <a:ln w="9525"/>
        </p:spPr>
        <p:txBody>
          <a:bodyPr lIns="91430" tIns="45715" rIns="91430" bIns="45715"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194474" y="6381328"/>
            <a:ext cx="187220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kumimoji="0" lang="en-US" altLang="ja-JP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</a:t>
            </a:r>
            <a:endParaRPr lang="ja-JP" altLang="en-US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白紙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60940" y="138854"/>
            <a:ext cx="6984120" cy="576064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 sz="1800" b="0" i="0">
                <a:solidFill>
                  <a:srgbClr val="000000"/>
                </a:solidFill>
                <a:latin typeface="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273000" y="783822"/>
            <a:ext cx="9360000" cy="540000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ct val="300000"/>
              </a:spcBef>
              <a:spcAft>
                <a:spcPts val="0"/>
              </a:spcAft>
              <a:buFontTx/>
              <a:buNone/>
              <a:defRPr sz="1600" b="0" i="0">
                <a:solidFill>
                  <a:srgbClr val="000000"/>
                </a:solidFill>
                <a:latin typeface="微软雅黑" panose="020B0503020204020204" pitchFamily="34" charset="-122"/>
              </a:defRPr>
            </a:lvl1pPr>
            <a:lvl2pPr marL="0" indent="0" algn="l">
              <a:lnSpc>
                <a:spcPct val="100000"/>
              </a:lnSpc>
              <a:spcBef>
                <a:spcPct val="300000"/>
              </a:spcBef>
              <a:spcAft>
                <a:spcPts val="0"/>
              </a:spcAft>
              <a:buFontTx/>
              <a:buNone/>
              <a:defRPr b="0" i="0">
                <a:solidFill>
                  <a:srgbClr val="000000"/>
                </a:solidFill>
                <a:latin typeface=""/>
              </a:defRPr>
            </a:lvl2pPr>
            <a:lvl3pPr marL="0" indent="0" algn="l">
              <a:lnSpc>
                <a:spcPct val="100000"/>
              </a:lnSpc>
              <a:spcBef>
                <a:spcPct val="300000"/>
              </a:spcBef>
              <a:spcAft>
                <a:spcPts val="0"/>
              </a:spcAft>
              <a:buFontTx/>
              <a:buNone/>
              <a:defRPr b="0" i="0">
                <a:solidFill>
                  <a:srgbClr val="000000"/>
                </a:solidFill>
                <a:latin typeface=""/>
              </a:defRPr>
            </a:lvl3pPr>
            <a:lvl4pPr marL="0" indent="0" algn="l">
              <a:lnSpc>
                <a:spcPct val="100000"/>
              </a:lnSpc>
              <a:spcBef>
                <a:spcPct val="300000"/>
              </a:spcBef>
              <a:spcAft>
                <a:spcPts val="0"/>
              </a:spcAft>
              <a:buFontTx/>
              <a:buNone/>
              <a:defRPr b="0" i="0">
                <a:solidFill>
                  <a:srgbClr val="000000"/>
                </a:solidFill>
                <a:latin typeface=""/>
              </a:defRPr>
            </a:lvl4pPr>
            <a:lvl5pPr marL="0" indent="0" algn="l">
              <a:lnSpc>
                <a:spcPct val="100000"/>
              </a:lnSpc>
              <a:spcBef>
                <a:spcPct val="300000"/>
              </a:spcBef>
              <a:spcAft>
                <a:spcPts val="0"/>
              </a:spcAft>
              <a:buFontTx/>
              <a:buNone/>
              <a:defRPr b="0" i="0">
                <a:solidFill>
                  <a:srgbClr val="000000"/>
                </a:solidFill>
                <a:latin typeface="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82233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6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J05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7970"/>
          <a:stretch>
            <a:fillRect/>
          </a:stretch>
        </p:blipFill>
        <p:spPr bwMode="auto">
          <a:xfrm>
            <a:off x="0" y="0"/>
            <a:ext cx="9906000" cy="13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7"/>
          <p:cNvCxnSpPr/>
          <p:nvPr userDrawn="1"/>
        </p:nvCxnSpPr>
        <p:spPr>
          <a:xfrm>
            <a:off x="262645" y="765313"/>
            <a:ext cx="938379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S:\Clients\Presentations\Accenture\Becky Ward - 14-3381 - UK Insurance PPT\Working Files\Final Images\465536211-AUD65-edt.jpg"/>
          <p:cNvPicPr>
            <a:picLocks noChangeAspect="1" noChangeArrowheads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93586" y="743690"/>
            <a:ext cx="434419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493586" y="1814416"/>
            <a:ext cx="4344193" cy="46756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0" kern="1200" spc="0" baseline="0" dirty="0" smtClean="0">
                <a:solidFill>
                  <a:schemeClr val="accent1"/>
                </a:solidFill>
                <a:latin typeface="+mj-lt"/>
                <a:ea typeface="Arial" panose="020B0604020202020204" pitchFamily="-105" charset="-5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US" sz="2000" b="0" kern="1200" spc="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US" sz="2000" b="0" kern="1200" spc="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US" sz="2000" b="0" kern="1200" spc="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lang="en-AU" sz="2000" b="0" kern="1200" spc="0" baseline="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-105" charset="-52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6677952" y="1428833"/>
            <a:ext cx="1120328" cy="43437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kumimoji="0" lang="en-AU" sz="1800" b="0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8535372" y="1428750"/>
            <a:ext cx="1370673" cy="62484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kumimoji="0" lang="en-AU" sz="1800" b="0">
              <a:solidFill>
                <a:prstClr val="white"/>
              </a:solidFill>
            </a:endParaRPr>
          </a:p>
        </p:txBody>
      </p:sp>
      <p:sp>
        <p:nvSpPr>
          <p:cNvPr id="17" name="AMC_Footer"/>
          <p:cNvSpPr txBox="1"/>
          <p:nvPr userDrawn="1"/>
        </p:nvSpPr>
        <p:spPr>
          <a:xfrm>
            <a:off x="4055900" y="6722330"/>
            <a:ext cx="5422352" cy="108000"/>
          </a:xfrm>
          <a:prstGeom prst="rect">
            <a:avLst/>
          </a:prstGeom>
        </p:spPr>
        <p:txBody>
          <a:bodyPr lIns="0" tIns="3600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 algn="r">
              <a:defRPr/>
            </a:pP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COPYRIGHT © 201</a:t>
            </a:r>
            <a:r>
              <a:rPr kumimoji="0" lang="en-US" altLang="ja-JP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en-US" altLang="ja-JP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MITSUBISHI ELECTRIC CORPORATION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</a:t>
            </a:r>
            <a:r>
              <a:rPr kumimoji="0" lang="ja-JP" altLang="en-US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All RIGHTS RESERVED.</a:t>
            </a:r>
            <a:endParaRPr kumimoji="0" lang="en-US" sz="600" b="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95300" y="635643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384550" y="6356435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099300" y="6356435"/>
            <a:ext cx="2311400" cy="365125"/>
          </a:xfrm>
          <a:prstGeom prst="rect">
            <a:avLst/>
          </a:prstGeom>
        </p:spPr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03898" y="188640"/>
            <a:ext cx="6698273" cy="5865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95300" y="6535264"/>
            <a:ext cx="2311400" cy="206104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384550" y="6535264"/>
            <a:ext cx="3136900" cy="206104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595150" y="6643276"/>
            <a:ext cx="2311400" cy="206104"/>
          </a:xfrm>
          <a:prstGeom prst="rect">
            <a:avLst/>
          </a:prstGeom>
        </p:spPr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273520" y="819135"/>
            <a:ext cx="9360000" cy="36995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057" tIns="46030" rIns="92057" bIns="46030" numCol="1" anchor="t" anchorCtr="0" compatLnSpc="1">
            <a:spAutoFit/>
          </a:bodyPr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7" name="正方形/長方形 65"/>
          <p:cNvSpPr/>
          <p:nvPr userDrawn="1"/>
        </p:nvSpPr>
        <p:spPr>
          <a:xfrm>
            <a:off x="8806121" y="130491"/>
            <a:ext cx="1031406" cy="1788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kumimoji="0" lang="en-US" altLang="ja-JP" sz="900" b="0" dirty="0">
                <a:solidFill>
                  <a:prstClr val="white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CONFIDENTIAL</a:t>
            </a:r>
            <a:endParaRPr kumimoji="0" lang="ja-JP" altLang="en-US" sz="900" b="0" dirty="0">
              <a:solidFill>
                <a:prstClr val="white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図 2" descr="J02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フッター プレースホルダー 1"/>
          <p:cNvSpPr txBox="1"/>
          <p:nvPr/>
        </p:nvSpPr>
        <p:spPr>
          <a:xfrm>
            <a:off x="8277343" y="6688066"/>
            <a:ext cx="1366720" cy="138499"/>
          </a:xfrm>
          <a:prstGeom prst="rect">
            <a:avLst/>
          </a:prstGeom>
        </p:spPr>
        <p:txBody>
          <a:bodyPr wrap="none" rIns="0" bIns="0" anchor="b">
            <a:spAutoFit/>
          </a:bodyPr>
          <a:lstStyle>
            <a:defPPr>
              <a:defRPr lang="ja-JP"/>
            </a:defPPr>
            <a:lvl1pPr marL="0" algn="r" defTabSz="914400" rtl="0" eaLnBrk="1" fontAlgn="b" latinLnBrk="0" hangingPunct="1">
              <a:defRPr kumimoji="1" sz="600" kern="1200">
                <a:solidFill>
                  <a:schemeClr val="tx1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b="0" dirty="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©2015 Mitsubishi Electric Corporation</a:t>
            </a:r>
            <a:endParaRPr lang="ja-JP" altLang="en-US" b="0" dirty="0">
              <a:solidFill>
                <a:prstClr val="black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8343904" y="171591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400" b="0" dirty="0" smtClean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3" name="Picture 6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>
    <p:zoom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en-US" smtClean="0"/>
              <a:t>マスター タイトルの書式設定</a:t>
            </a:r>
          </a:p>
        </p:txBody>
      </p:sp>
      <p:sp>
        <p:nvSpPr>
          <p:cNvPr id="1027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95300" y="160020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95300" y="6356618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fld id="{9C23CF18-1621-4AC6-84EC-8C8514577EF6}" type="datetimeFigureOut">
              <a:rPr lang="ja-JP" altLang="en-US" b="0">
                <a:solidFill>
                  <a:prstClr val="black">
                    <a:tint val="75000"/>
                  </a:prstClr>
                </a:solidFill>
              </a:rPr>
              <a:t>2019/8/19</a:t>
            </a:fld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84550" y="6356618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099300" y="6356618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fld id="{F3669648-9557-4FB3-B049-78A6DEB2BD69}" type="slidenum">
              <a:rPr lang="ja-JP" altLang="en-US" b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31" name="グループ化 2"/>
          <p:cNvGrpSpPr/>
          <p:nvPr userDrawn="1"/>
        </p:nvGrpSpPr>
        <p:grpSpPr bwMode="auto">
          <a:xfrm>
            <a:off x="-11077" y="-11113"/>
            <a:ext cx="9906001" cy="6858001"/>
            <a:chOff x="-95006" y="1544041"/>
            <a:chExt cx="9906000" cy="6858000"/>
          </a:xfrm>
        </p:grpSpPr>
        <p:pic>
          <p:nvPicPr>
            <p:cNvPr id="1034" name="図 1" descr="J_冠称_中面4対3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006" y="1544041"/>
              <a:ext cx="9906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正方形/長方形 1"/>
            <p:cNvSpPr/>
            <p:nvPr userDrawn="1"/>
          </p:nvSpPr>
          <p:spPr>
            <a:xfrm>
              <a:off x="7636119" y="1769467"/>
              <a:ext cx="1900237" cy="49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0"/>
                </a:spcBef>
                <a:defRPr/>
              </a:pPr>
              <a:endParaRPr lang="ja-JP" altLang="en-US" sz="2400" b="0">
                <a:solidFill>
                  <a:prstClr val="white"/>
                </a:solidFill>
              </a:endParaRPr>
            </a:p>
          </p:txBody>
        </p:sp>
      </p:grp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8343904" y="171591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400" b="0" dirty="0" smtClean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14" name="Picture 63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en-US" smtClean="0"/>
              <a:t>マスター タイトルの書式設定</a:t>
            </a:r>
          </a:p>
        </p:txBody>
      </p:sp>
      <p:sp>
        <p:nvSpPr>
          <p:cNvPr id="1027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95300" y="160020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95300" y="635648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fld id="{9C23CF18-1621-4AC6-84EC-8C8514577EF6}" type="datetimeFigureOut">
              <a:rPr lang="ja-JP" altLang="en-US" b="0">
                <a:solidFill>
                  <a:prstClr val="black">
                    <a:tint val="75000"/>
                  </a:prstClr>
                </a:solidFill>
              </a:rPr>
              <a:t>2019/8/19</a:t>
            </a:fld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84550" y="635648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099300" y="635648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fld id="{F3669648-9557-4FB3-B049-78A6DEB2BD69}" type="slidenum">
              <a:rPr lang="ja-JP" altLang="en-US" b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31" name="グループ化 2"/>
          <p:cNvGrpSpPr/>
          <p:nvPr userDrawn="1"/>
        </p:nvGrpSpPr>
        <p:grpSpPr bwMode="auto">
          <a:xfrm>
            <a:off x="-11089" y="-11113"/>
            <a:ext cx="9906001" cy="6858001"/>
            <a:chOff x="-95006" y="1544041"/>
            <a:chExt cx="9906000" cy="6858000"/>
          </a:xfrm>
        </p:grpSpPr>
        <p:pic>
          <p:nvPicPr>
            <p:cNvPr id="1034" name="図 1" descr="J_冠称_中面4対3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006" y="1544041"/>
              <a:ext cx="9906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正方形/長方形 1"/>
            <p:cNvSpPr/>
            <p:nvPr userDrawn="1"/>
          </p:nvSpPr>
          <p:spPr>
            <a:xfrm>
              <a:off x="7636119" y="1769467"/>
              <a:ext cx="1900237" cy="49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0"/>
                </a:spcBef>
                <a:defRPr/>
              </a:pPr>
              <a:endParaRPr lang="ja-JP" altLang="en-US" sz="2400" b="0">
                <a:solidFill>
                  <a:prstClr val="white"/>
                </a:solidFill>
              </a:endParaRPr>
            </a:p>
          </p:txBody>
        </p:sp>
      </p:grp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8343904" y="171591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400" b="0" dirty="0" smtClean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14" name="Picture 6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en-US" smtClean="0"/>
              <a:t>マスター タイトルの書式設定</a:t>
            </a:r>
          </a:p>
        </p:txBody>
      </p:sp>
      <p:sp>
        <p:nvSpPr>
          <p:cNvPr id="1027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95300" y="160020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95300" y="635648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fld id="{9C23CF18-1621-4AC6-84EC-8C8514577EF6}" type="datetimeFigureOut">
              <a:rPr lang="ja-JP" altLang="en-US" b="0">
                <a:solidFill>
                  <a:prstClr val="black">
                    <a:tint val="75000"/>
                  </a:prstClr>
                </a:solidFill>
              </a:rPr>
              <a:t>2019/8/19</a:t>
            </a:fld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84550" y="635648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099300" y="635648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fld id="{F3669648-9557-4FB3-B049-78A6DEB2BD69}" type="slidenum">
              <a:rPr lang="ja-JP" altLang="en-US" b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31" name="グループ化 2"/>
          <p:cNvGrpSpPr/>
          <p:nvPr userDrawn="1"/>
        </p:nvGrpSpPr>
        <p:grpSpPr bwMode="auto">
          <a:xfrm>
            <a:off x="-11089" y="-11113"/>
            <a:ext cx="9906001" cy="6858001"/>
            <a:chOff x="-95006" y="1544041"/>
            <a:chExt cx="9906000" cy="6858000"/>
          </a:xfrm>
        </p:grpSpPr>
        <p:pic>
          <p:nvPicPr>
            <p:cNvPr id="1034" name="図 1" descr="J_冠称_中面4対3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006" y="1544041"/>
              <a:ext cx="9906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正方形/長方形 1"/>
            <p:cNvSpPr/>
            <p:nvPr userDrawn="1"/>
          </p:nvSpPr>
          <p:spPr>
            <a:xfrm>
              <a:off x="7636119" y="1769467"/>
              <a:ext cx="1900237" cy="49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0"/>
                </a:spcBef>
                <a:defRPr/>
              </a:pPr>
              <a:endParaRPr lang="ja-JP" altLang="en-US" sz="2400" b="0">
                <a:solidFill>
                  <a:prstClr val="white"/>
                </a:solidFill>
              </a:endParaRPr>
            </a:p>
          </p:txBody>
        </p:sp>
      </p:grp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8343904" y="171591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400" b="0" dirty="0" smtClean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14" name="Picture 6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en-US" smtClean="0"/>
              <a:t>マスター タイトルの書式設定</a:t>
            </a:r>
          </a:p>
        </p:txBody>
      </p:sp>
      <p:sp>
        <p:nvSpPr>
          <p:cNvPr id="1027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95300" y="160020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95300" y="635638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fld id="{9C23CF18-1621-4AC6-84EC-8C8514577EF6}" type="datetimeFigureOut">
              <a:rPr lang="ja-JP" altLang="en-US" b="0">
                <a:solidFill>
                  <a:prstClr val="black">
                    <a:tint val="75000"/>
                  </a:prstClr>
                </a:solidFill>
              </a:rPr>
              <a:t>2019/8/19</a:t>
            </a:fld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84550" y="635638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099300" y="635638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fld id="{F3669648-9557-4FB3-B049-78A6DEB2BD69}" type="slidenum">
              <a:rPr lang="ja-JP" altLang="en-US" b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31" name="グループ化 2"/>
          <p:cNvGrpSpPr/>
          <p:nvPr userDrawn="1"/>
        </p:nvGrpSpPr>
        <p:grpSpPr bwMode="auto">
          <a:xfrm>
            <a:off x="-11095" y="-11113"/>
            <a:ext cx="9906001" cy="6858001"/>
            <a:chOff x="-95006" y="1544041"/>
            <a:chExt cx="9906000" cy="6858000"/>
          </a:xfrm>
        </p:grpSpPr>
        <p:pic>
          <p:nvPicPr>
            <p:cNvPr id="1034" name="図 1" descr="J_冠称_中面4対3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006" y="1544041"/>
              <a:ext cx="9906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正方形/長方形 1"/>
            <p:cNvSpPr/>
            <p:nvPr userDrawn="1"/>
          </p:nvSpPr>
          <p:spPr>
            <a:xfrm>
              <a:off x="7636119" y="1769467"/>
              <a:ext cx="1900237" cy="49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0"/>
                </a:spcBef>
                <a:defRPr/>
              </a:pPr>
              <a:endParaRPr lang="ja-JP" altLang="en-US" sz="2400" b="0">
                <a:solidFill>
                  <a:prstClr val="white"/>
                </a:solidFill>
              </a:endParaRPr>
            </a:p>
          </p:txBody>
        </p:sp>
      </p:grp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8343904" y="171591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400" b="0" dirty="0" smtClean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14" name="Picture 63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en-US" smtClean="0"/>
              <a:t>マスター タイトルの書式設定</a:t>
            </a:r>
          </a:p>
        </p:txBody>
      </p:sp>
      <p:sp>
        <p:nvSpPr>
          <p:cNvPr id="1027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95300" y="160020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95300" y="635637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fld id="{9C23CF18-1621-4AC6-84EC-8C8514577EF6}" type="datetimeFigureOut">
              <a:rPr lang="ja-JP" altLang="en-US" b="0">
                <a:solidFill>
                  <a:prstClr val="black">
                    <a:tint val="75000"/>
                  </a:prstClr>
                </a:solidFill>
              </a:rPr>
              <a:t>2019/8/19</a:t>
            </a:fld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84550" y="635637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099300" y="635637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>
              <a:spcBef>
                <a:spcPct val="0"/>
              </a:spcBef>
              <a:defRPr/>
            </a:pPr>
            <a:fld id="{F3669648-9557-4FB3-B049-78A6DEB2BD69}" type="slidenum">
              <a:rPr lang="ja-JP" altLang="en-US" b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ja-JP" altLang="en-US" b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31" name="グループ化 2"/>
          <p:cNvGrpSpPr/>
          <p:nvPr userDrawn="1"/>
        </p:nvGrpSpPr>
        <p:grpSpPr bwMode="auto">
          <a:xfrm>
            <a:off x="-11101" y="-11113"/>
            <a:ext cx="9906001" cy="6858001"/>
            <a:chOff x="-95006" y="1544041"/>
            <a:chExt cx="9906000" cy="6858000"/>
          </a:xfrm>
        </p:grpSpPr>
        <p:pic>
          <p:nvPicPr>
            <p:cNvPr id="1034" name="図 1" descr="J_冠称_中面4対3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006" y="1544041"/>
              <a:ext cx="9906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正方形/長方形 1"/>
            <p:cNvSpPr/>
            <p:nvPr userDrawn="1"/>
          </p:nvSpPr>
          <p:spPr>
            <a:xfrm>
              <a:off x="7636119" y="1769467"/>
              <a:ext cx="1900237" cy="49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0"/>
                </a:spcBef>
                <a:defRPr/>
              </a:pPr>
              <a:endParaRPr lang="ja-JP" altLang="en-US" sz="2400" b="0">
                <a:solidFill>
                  <a:prstClr val="white"/>
                </a:solidFill>
              </a:endParaRPr>
            </a:p>
          </p:txBody>
        </p:sp>
      </p:grp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8343904" y="171591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400" b="0" dirty="0" smtClean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14" name="Picture 63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ja-JP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ja-JP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EC5578-235D-485F-9B50-9803794400B3}" type="slidenum">
              <a:rPr lang="ja-JP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lang="ja-JP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MS PGothic" panose="020B0600070205080204" charset="-128"/>
              <a:cs typeface="Arial" panose="020B0604020202020204" pitchFamily="34" charset="0"/>
            </a:endParaRPr>
          </a:p>
        </p:txBody>
      </p:sp>
      <p:pic>
        <p:nvPicPr>
          <p:cNvPr id="7" name="図 1" descr="W_中面4対3.png"/>
          <p:cNvPicPr>
            <a:picLocks noChangeAspect="1"/>
          </p:cNvPicPr>
          <p:nvPr userDrawn="1"/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MC_Footer"/>
          <p:cNvSpPr txBox="1"/>
          <p:nvPr userDrawn="1"/>
        </p:nvSpPr>
        <p:spPr>
          <a:xfrm>
            <a:off x="4055900" y="6722330"/>
            <a:ext cx="5422352" cy="108000"/>
          </a:xfrm>
          <a:prstGeom prst="rect">
            <a:avLst/>
          </a:prstGeom>
        </p:spPr>
        <p:txBody>
          <a:bodyPr lIns="0" tIns="3600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 algn="r">
              <a:defRPr/>
            </a:pP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COPYRIGHT © 201</a:t>
            </a:r>
            <a:r>
              <a:rPr kumimoji="0" lang="en-US" altLang="ja-JP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en-US" altLang="ja-JP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MITSUBISHI ELECTRIC CORPORATION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</a:t>
            </a:r>
            <a:r>
              <a:rPr kumimoji="0" lang="ja-JP" altLang="en-US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en-ZA" sz="600" b="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All RIGHTS RESERVED.</a:t>
            </a:r>
            <a:endParaRPr kumimoji="0" lang="en-US" sz="600" b="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8343904" y="171591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400" b="0" dirty="0" smtClean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10" name="Picture 63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11" r:id="rId15"/>
    <p:sldLayoutId id="214748371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J05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7970"/>
          <a:stretch>
            <a:fillRect/>
          </a:stretch>
        </p:blipFill>
        <p:spPr bwMode="auto">
          <a:xfrm>
            <a:off x="0" y="0"/>
            <a:ext cx="9906000" cy="13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フッター プレースホルダー 1"/>
          <p:cNvSpPr txBox="1"/>
          <p:nvPr userDrawn="1"/>
        </p:nvSpPr>
        <p:spPr>
          <a:xfrm>
            <a:off x="8123454" y="6687754"/>
            <a:ext cx="1520609" cy="138499"/>
          </a:xfrm>
          <a:prstGeom prst="rect">
            <a:avLst/>
          </a:prstGeom>
        </p:spPr>
        <p:txBody>
          <a:bodyPr wrap="none" rIns="0" bIns="0" anchor="b">
            <a:spAutoFit/>
          </a:bodyPr>
          <a:lstStyle>
            <a:defPPr>
              <a:defRPr lang="ja-JP"/>
            </a:defPPr>
            <a:lvl1pPr marL="0" algn="r" defTabSz="914400" rtl="0" eaLnBrk="1" fontAlgn="b" latinLnBrk="0" hangingPunct="1">
              <a:defRPr kumimoji="1" sz="600" kern="1200">
                <a:solidFill>
                  <a:schemeClr val="tx1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b="0" dirty="0" smtClean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©2015 Mitsubishi Electric Corporation</a:t>
            </a:r>
            <a:endParaRPr lang="ja-JP" altLang="en-US" b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 userDrawn="1"/>
        </p:nvSpPr>
        <p:spPr bwMode="auto">
          <a:xfrm>
            <a:off x="7842250" y="6569075"/>
            <a:ext cx="206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ja-JP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kumimoji="1" sz="1000" b="1" kern="120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itchFamily="50" charset="-128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06AD34A-D5BE-4D09-9889-F96BC1108A4A}" type="slidenum">
              <a:rPr lang="en-US" altLang="ja-JP" b="0" smtClean="0">
                <a:solidFill>
                  <a:prstClr val="black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‹#›</a:t>
            </a:fld>
            <a:endParaRPr lang="en-US" altLang="ja-JP" b="0" dirty="0">
              <a:solidFill>
                <a:prstClr val="black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9" y="175279"/>
            <a:ext cx="1218032" cy="505757"/>
          </a:xfrm>
          <a:prstGeom prst="rect">
            <a:avLst/>
          </a:prstGeom>
        </p:spPr>
      </p:pic>
      <p:cxnSp>
        <p:nvCxnSpPr>
          <p:cNvPr id="6" name="直線コネクタ 5"/>
          <p:cNvCxnSpPr/>
          <p:nvPr userDrawn="1"/>
        </p:nvCxnSpPr>
        <p:spPr>
          <a:xfrm>
            <a:off x="262645" y="765313"/>
            <a:ext cx="938379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8343904" y="171591"/>
            <a:ext cx="1190626" cy="257175"/>
          </a:xfrm>
          <a:prstGeom prst="rect">
            <a:avLst/>
          </a:prstGeom>
          <a:solidFill>
            <a:srgbClr val="FF0000"/>
          </a:solidFill>
          <a:ln w="9525" cmpd="dbl" algn="ctr">
            <a:noFill/>
            <a:miter lim="800000"/>
          </a:ln>
          <a:effec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400" b="0" dirty="0" smtClean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関係者外秘</a:t>
            </a:r>
          </a:p>
        </p:txBody>
      </p:sp>
      <p:pic>
        <p:nvPicPr>
          <p:cNvPr id="9" name="Picture 6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31" y="512763"/>
            <a:ext cx="1409701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>
    <p:zoom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MS PGothic" panose="020B060007020508020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3.emf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image" Target="../media/image41.emf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1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4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hyperlink" Target="&#22836;&#33041;&#39118;&#26292;&#23433;&#25490;.pdf" TargetMode="Externa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1621" y="2408547"/>
            <a:ext cx="5486400" cy="170001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时代电气</a:t>
            </a:r>
            <a:r>
              <a:rPr lang="en-US" altLang="zh-CN" sz="24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4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平台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头脑风暴会议总结报告</a:t>
            </a:r>
            <a:endParaRPr lang="en-US" altLang="zh-CN" sz="24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338" y="731837"/>
            <a:ext cx="6365662" cy="6126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35283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目标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1177188" y="1373912"/>
            <a:ext cx="7920880" cy="460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iryo" panose="020B0604030504040204" pitchFamily="34" charset="-128"/>
              </a:rPr>
              <a:t>                              </a:t>
            </a:r>
            <a:r>
              <a:rPr lang="zh-CN" altLang="en-US" sz="2000" b="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iryo" panose="020B0604030504040204" pitchFamily="34" charset="-128"/>
              </a:rPr>
              <a:t>三菱</a:t>
            </a:r>
            <a:r>
              <a:rPr lang="zh-CN" altLang="en-US" sz="2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iryo" panose="020B0604030504040204" pitchFamily="34" charset="-128"/>
              </a:rPr>
              <a:t>新</a:t>
            </a:r>
            <a:r>
              <a:rPr lang="en-US" altLang="zh-CN" sz="2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iryo" panose="020B0604030504040204" pitchFamily="34" charset="-128"/>
              </a:rPr>
              <a:t>Smart</a:t>
            </a:r>
            <a:r>
              <a:rPr lang="zh-CN" altLang="en-US" sz="20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eiryo" panose="020B0604030504040204" pitchFamily="34" charset="-128"/>
              </a:rPr>
              <a:t>作业台介绍</a:t>
            </a:r>
          </a:p>
          <a:p>
            <a:endParaRPr lang="en-US" altLang="ja-JP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eiryo" panose="020B0604030504040204" pitchFamily="34" charset="-128"/>
            </a:endParaRPr>
          </a:p>
          <a:p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废除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物理约束，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原先该有的智能操作台</a:t>
            </a:r>
            <a:endParaRPr lang="en-US" altLang="ja-JP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①　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自动提示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作业手顺、</a:t>
            </a:r>
            <a:r>
              <a:rPr lang="zh-CN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并可以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确认是否遵循作业手顺进行作业。</a:t>
            </a:r>
            <a:endParaRPr lang="en-US" altLang="ja-JP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②　对不同生产线同时管理不同的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手顺。</a:t>
            </a:r>
            <a:endParaRPr lang="en-US" altLang="ja-JP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③　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多个作业台通过协作</a:t>
            </a:r>
            <a:r>
              <a:rPr lang="zh-CN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连携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</a:t>
            </a:r>
            <a:r>
              <a:rPr lang="zh-CN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把一个手顺拆分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执行。</a:t>
            </a:r>
            <a:endParaRPr lang="en-US" altLang="ja-JP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④　配合日常业务的变更，可以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简便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改变作业</a:t>
            </a:r>
            <a:r>
              <a:rPr lang="zh-CN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手顺</a:t>
            </a:r>
            <a:r>
              <a:rPr lang="ja-JP" altLang="en-US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ja-JP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en-US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相关的</a:t>
            </a:r>
            <a:r>
              <a:rPr lang="zh-CN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统合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</a:t>
            </a:r>
            <a:endParaRPr lang="en-US" altLang="ja-JP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①　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MELIPC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集中管理</a:t>
            </a:r>
            <a:r>
              <a:rPr lang="zh-CN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的配置可以非常简单地完成。</a:t>
            </a:r>
            <a:endParaRPr lang="en-US" altLang="ja-JP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②　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预先设计多个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手顺</a:t>
            </a:r>
            <a:r>
              <a:rPr lang="zh-CN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分别在作业台上分配。</a:t>
            </a:r>
            <a:endParaRPr lang="en-US" altLang="ja-JP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③　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向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上准确提示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手顺</a:t>
            </a:r>
            <a:r>
              <a:rPr lang="zh-CN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实现防呆。</a:t>
            </a:r>
            <a:endParaRPr lang="en-US" altLang="ja-JP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④　收集分析作业实绩、</a:t>
            </a:r>
            <a:r>
              <a:rPr lang="zh-CN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关联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生产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可视化，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人员评价等方面</a:t>
            </a:r>
            <a:r>
              <a:rPr lang="zh-CN" altLang="en-US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ja-JP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外部（</a:t>
            </a:r>
            <a:r>
              <a:rPr lang="en-US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MES/ERP/KPI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连携</a:t>
            </a:r>
            <a:r>
              <a:rPr lang="zh-CN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前提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</a:t>
            </a:r>
            <a:endParaRPr lang="en-US" altLang="ja-JP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①　</a:t>
            </a:r>
            <a:r>
              <a:rPr lang="en-US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ERP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：生产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计划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管理、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在库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管理连携</a:t>
            </a:r>
            <a:endParaRPr lang="en-US" altLang="ja-JP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②　</a:t>
            </a:r>
            <a:r>
              <a:rPr lang="en-US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MES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：生产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、实绩收集</a:t>
            </a:r>
            <a:endParaRPr lang="en-US" altLang="ja-JP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③　</a:t>
            </a:r>
            <a:r>
              <a:rPr lang="en-US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KPI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生产实绩</a:t>
            </a:r>
            <a:r>
              <a:rPr lang="zh-CN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评价达成率</a:t>
            </a:r>
            <a:endParaRPr lang="en-US" altLang="ja-JP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④　人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员评价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评价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员</a:t>
            </a:r>
            <a:r>
              <a:rPr lang="zh-CN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件数、良品率</a:t>
            </a:r>
          </a:p>
          <a:p>
            <a:endParaRPr lang="ja-JP" altLang="en-US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920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3726" y="692696"/>
            <a:ext cx="35283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作业台全体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流程</a:t>
            </a:r>
            <a:endParaRPr lang="en-US" altLang="zh-C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73511" y="1162980"/>
            <a:ext cx="1656185" cy="3218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设计业务</a:t>
            </a:r>
          </a:p>
        </p:txBody>
      </p:sp>
      <p:sp>
        <p:nvSpPr>
          <p:cNvPr id="3" name="角丸四角形 2"/>
          <p:cNvSpPr/>
          <p:nvPr/>
        </p:nvSpPr>
        <p:spPr>
          <a:xfrm>
            <a:off x="968852" y="2108789"/>
            <a:ext cx="1465503" cy="78005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作业台构成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ja-JP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部品箱数</a:t>
            </a:r>
            <a:endParaRPr lang="en-US" altLang="ja-JP" sz="105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电动螺丝刀</a:t>
            </a:r>
            <a:r>
              <a:rPr lang="en-US" altLang="ja-JP" sz="105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检查</a:t>
            </a:r>
            <a:r>
              <a:rPr lang="ja-JP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器</a:t>
            </a:r>
            <a:r>
              <a:rPr lang="zh-CN" altLang="ja-JP" sz="105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其</a:t>
            </a:r>
            <a:r>
              <a:rPr lang="ja-JP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他</a:t>
            </a:r>
            <a:endParaRPr lang="en-US" altLang="ja-JP" sz="105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7" name="角丸四角形 36"/>
          <p:cNvSpPr/>
          <p:nvPr/>
        </p:nvSpPr>
        <p:spPr>
          <a:xfrm>
            <a:off x="968852" y="3170670"/>
            <a:ext cx="1465503" cy="78005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作业手顺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取出部品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､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使用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电动螺丝刀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检查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器</a:t>
            </a:r>
            <a:r>
              <a:rPr lang="zh-CN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其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他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图像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、</a:t>
            </a:r>
          </a:p>
          <a:p>
            <a:pPr algn="ctr"/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  <a:sym typeface="+mn-ea"/>
              </a:rPr>
              <a:t>对象作业台</a:t>
            </a:r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14919" y="3264043"/>
            <a:ext cx="1013777" cy="59330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lIns="18000" tIns="18000" rIns="18000" bIns="18000" rtlCol="0" anchor="ctr" anchorCtr="0">
            <a:noAutofit/>
          </a:bodyPr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动作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宏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</a:p>
        </p:txBody>
      </p:sp>
      <p:cxnSp>
        <p:nvCxnSpPr>
          <p:cNvPr id="9" name="直線矢印コネクタ 8"/>
          <p:cNvCxnSpPr>
            <a:stCxn id="37" idx="3"/>
            <a:endCxn id="5" idx="1"/>
          </p:cNvCxnSpPr>
          <p:nvPr/>
        </p:nvCxnSpPr>
        <p:spPr>
          <a:xfrm flipV="1">
            <a:off x="2434354" y="3560696"/>
            <a:ext cx="480564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2898697" y="2202162"/>
            <a:ext cx="1013777" cy="59330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lIns="18000" tIns="18000" rIns="18000" bIns="18000" rtlCol="0" anchor="ctr" anchorCtr="0">
            <a:no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逻辑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</a:p>
        </p:txBody>
      </p:sp>
      <p:cxnSp>
        <p:nvCxnSpPr>
          <p:cNvPr id="39" name="直線矢印コネクタ 38"/>
          <p:cNvCxnSpPr>
            <a:stCxn id="3" idx="3"/>
            <a:endCxn id="38" idx="1"/>
          </p:cNvCxnSpPr>
          <p:nvPr/>
        </p:nvCxnSpPr>
        <p:spPr>
          <a:xfrm flipV="1">
            <a:off x="2434354" y="2498815"/>
            <a:ext cx="464342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3" idx="2"/>
            <a:endCxn id="37" idx="0"/>
          </p:cNvCxnSpPr>
          <p:nvPr/>
        </p:nvCxnSpPr>
        <p:spPr>
          <a:xfrm>
            <a:off x="1701603" y="2888841"/>
            <a:ext cx="0" cy="281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角丸四角形 54"/>
          <p:cNvSpPr/>
          <p:nvPr/>
        </p:nvSpPr>
        <p:spPr>
          <a:xfrm>
            <a:off x="968852" y="4205019"/>
            <a:ext cx="1465503" cy="4240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模拟</a:t>
            </a:r>
          </a:p>
        </p:txBody>
      </p:sp>
      <p:cxnSp>
        <p:nvCxnSpPr>
          <p:cNvPr id="56" name="直線矢印コネクタ 55"/>
          <p:cNvCxnSpPr>
            <a:stCxn id="37" idx="2"/>
            <a:endCxn id="55" idx="0"/>
          </p:cNvCxnSpPr>
          <p:nvPr/>
        </p:nvCxnSpPr>
        <p:spPr>
          <a:xfrm>
            <a:off x="1701603" y="3950723"/>
            <a:ext cx="0" cy="2542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>
            <a:stCxn id="55" idx="2"/>
            <a:endCxn id="67" idx="0"/>
          </p:cNvCxnSpPr>
          <p:nvPr/>
        </p:nvCxnSpPr>
        <p:spPr>
          <a:xfrm>
            <a:off x="1701603" y="4629070"/>
            <a:ext cx="0" cy="3045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stCxn id="76" idx="2"/>
            <a:endCxn id="3" idx="0"/>
          </p:cNvCxnSpPr>
          <p:nvPr/>
        </p:nvCxnSpPr>
        <p:spPr>
          <a:xfrm flipH="1">
            <a:off x="1701603" y="1892764"/>
            <a:ext cx="129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角丸四角形 66"/>
          <p:cNvSpPr/>
          <p:nvPr/>
        </p:nvSpPr>
        <p:spPr>
          <a:xfrm>
            <a:off x="968852" y="4933580"/>
            <a:ext cx="1465503" cy="4593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MASTER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连携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设定</a:t>
            </a:r>
            <a:endParaRPr lang="en-US" altLang="ja-JP" sz="105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65" name="カギ線コネクタ 64"/>
          <p:cNvCxnSpPr>
            <a:stCxn id="55" idx="2"/>
            <a:endCxn id="3" idx="1"/>
          </p:cNvCxnSpPr>
          <p:nvPr/>
        </p:nvCxnSpPr>
        <p:spPr>
          <a:xfrm rot="5400000" flipH="1">
            <a:off x="270100" y="3197566"/>
            <a:ext cx="2130254" cy="732752"/>
          </a:xfrm>
          <a:prstGeom prst="bentConnector4">
            <a:avLst>
              <a:gd name="adj1" fmla="val -6558"/>
              <a:gd name="adj2" fmla="val 1311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カギ線コネクタ 74"/>
          <p:cNvCxnSpPr>
            <a:stCxn id="67" idx="2"/>
            <a:endCxn id="3" idx="1"/>
          </p:cNvCxnSpPr>
          <p:nvPr/>
        </p:nvCxnSpPr>
        <p:spPr>
          <a:xfrm rot="5400000" flipH="1">
            <a:off x="-111821" y="3579487"/>
            <a:ext cx="2894095" cy="732752"/>
          </a:xfrm>
          <a:prstGeom prst="bentConnector4">
            <a:avLst>
              <a:gd name="adj1" fmla="val -7899"/>
              <a:gd name="adj2" fmla="val 1311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4376936" y="1160608"/>
            <a:ext cx="1816982" cy="324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作业台业务</a:t>
            </a:r>
          </a:p>
        </p:txBody>
      </p:sp>
      <p:sp>
        <p:nvSpPr>
          <p:cNvPr id="76" name="フローチャート: 端子 75"/>
          <p:cNvSpPr/>
          <p:nvPr/>
        </p:nvSpPr>
        <p:spPr>
          <a:xfrm>
            <a:off x="946817" y="1601558"/>
            <a:ext cx="1512168" cy="29120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Start</a:t>
            </a:r>
            <a:endParaRPr lang="ja-JP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フローチャート: 端子 87"/>
          <p:cNvSpPr/>
          <p:nvPr/>
        </p:nvSpPr>
        <p:spPr>
          <a:xfrm>
            <a:off x="946817" y="5998962"/>
            <a:ext cx="1512168" cy="29120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END</a:t>
            </a:r>
            <a:endParaRPr lang="ja-JP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6" name="直線矢印コネクタ 105"/>
          <p:cNvCxnSpPr>
            <a:stCxn id="67" idx="2"/>
            <a:endCxn id="88" idx="0"/>
          </p:cNvCxnSpPr>
          <p:nvPr/>
        </p:nvCxnSpPr>
        <p:spPr>
          <a:xfrm>
            <a:off x="1701603" y="5392910"/>
            <a:ext cx="1298" cy="606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フローチャート: 端子 115"/>
          <p:cNvSpPr/>
          <p:nvPr/>
        </p:nvSpPr>
        <p:spPr>
          <a:xfrm>
            <a:off x="4507145" y="1601558"/>
            <a:ext cx="1512168" cy="29120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Start</a:t>
            </a:r>
            <a:endParaRPr lang="ja-JP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角丸四角形 121"/>
          <p:cNvSpPr/>
          <p:nvPr/>
        </p:nvSpPr>
        <p:spPr>
          <a:xfrm>
            <a:off x="4530479" y="2108789"/>
            <a:ext cx="1465503" cy="504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作业台选择</a:t>
            </a:r>
          </a:p>
        </p:txBody>
      </p:sp>
      <p:cxnSp>
        <p:nvCxnSpPr>
          <p:cNvPr id="123" name="直線矢印コネクタ 122"/>
          <p:cNvCxnSpPr/>
          <p:nvPr/>
        </p:nvCxnSpPr>
        <p:spPr>
          <a:xfrm>
            <a:off x="5263230" y="1892765"/>
            <a:ext cx="1" cy="216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角丸四角形 130"/>
          <p:cNvSpPr/>
          <p:nvPr/>
        </p:nvSpPr>
        <p:spPr>
          <a:xfrm>
            <a:off x="4530479" y="3050433"/>
            <a:ext cx="1465503" cy="62649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对象动作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宏展开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2" name="直線矢印コネクタ 131"/>
          <p:cNvCxnSpPr>
            <a:stCxn id="38" idx="3"/>
            <a:endCxn id="131" idx="1"/>
          </p:cNvCxnSpPr>
          <p:nvPr/>
        </p:nvCxnSpPr>
        <p:spPr>
          <a:xfrm>
            <a:off x="3912474" y="2498814"/>
            <a:ext cx="618005" cy="86486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/>
          <p:cNvCxnSpPr>
            <a:stCxn id="5" idx="3"/>
            <a:endCxn id="131" idx="1"/>
          </p:cNvCxnSpPr>
          <p:nvPr/>
        </p:nvCxnSpPr>
        <p:spPr>
          <a:xfrm flipV="1">
            <a:off x="3928696" y="3363683"/>
            <a:ext cx="601783" cy="19701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39"/>
          <p:cNvCxnSpPr>
            <a:endCxn id="131" idx="0"/>
          </p:cNvCxnSpPr>
          <p:nvPr/>
        </p:nvCxnSpPr>
        <p:spPr>
          <a:xfrm>
            <a:off x="5263230" y="2612845"/>
            <a:ext cx="1" cy="437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角丸四角形 145"/>
          <p:cNvSpPr/>
          <p:nvPr/>
        </p:nvSpPr>
        <p:spPr>
          <a:xfrm>
            <a:off x="4530479" y="4200666"/>
            <a:ext cx="1465503" cy="7329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作业手顺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动作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执行开始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147" name="直線矢印コネクタ 146"/>
          <p:cNvCxnSpPr>
            <a:stCxn id="131" idx="2"/>
          </p:cNvCxnSpPr>
          <p:nvPr/>
        </p:nvCxnSpPr>
        <p:spPr>
          <a:xfrm flipH="1">
            <a:off x="5263230" y="3676931"/>
            <a:ext cx="1" cy="5237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角丸四角形 150"/>
          <p:cNvSpPr/>
          <p:nvPr/>
        </p:nvSpPr>
        <p:spPr>
          <a:xfrm>
            <a:off x="4530479" y="5292290"/>
            <a:ext cx="1465503" cy="504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终了</a:t>
            </a:r>
          </a:p>
        </p:txBody>
      </p:sp>
      <p:cxnSp>
        <p:nvCxnSpPr>
          <p:cNvPr id="152" name="直線矢印コネクタ 151"/>
          <p:cNvCxnSpPr/>
          <p:nvPr/>
        </p:nvCxnSpPr>
        <p:spPr>
          <a:xfrm>
            <a:off x="5263229" y="4933580"/>
            <a:ext cx="0" cy="358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フローチャート: 端子 155"/>
          <p:cNvSpPr/>
          <p:nvPr/>
        </p:nvSpPr>
        <p:spPr>
          <a:xfrm>
            <a:off x="4507145" y="5998962"/>
            <a:ext cx="1512168" cy="29120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END</a:t>
            </a:r>
            <a:endParaRPr lang="ja-JP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7" name="直線矢印コネクタ 156"/>
          <p:cNvCxnSpPr/>
          <p:nvPr/>
        </p:nvCxnSpPr>
        <p:spPr>
          <a:xfrm flipH="1">
            <a:off x="5263230" y="5796346"/>
            <a:ext cx="1" cy="2026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角丸四角形 39"/>
          <p:cNvSpPr/>
          <p:nvPr/>
        </p:nvSpPr>
        <p:spPr>
          <a:xfrm>
            <a:off x="6073672" y="4557383"/>
            <a:ext cx="1473802" cy="4088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t" anchorCtr="0"/>
          <a:lstStyle/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对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台显示器的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显示</a:t>
            </a:r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对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作业台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动作指示</a:t>
            </a:r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361787" y="3933609"/>
            <a:ext cx="1013777" cy="367363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lIns="18000" tIns="18000" rIns="18000" bIns="18000" rtlCol="0" anchor="ctr" anchorCtr="0">
            <a:noAutofit/>
          </a:bodyPr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363260" y="3566246"/>
            <a:ext cx="1013777" cy="367363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lIns="18000" tIns="18000" rIns="18000" bIns="18000" rtlCol="0" anchor="ctr" anchorCtr="0">
            <a:noAutofit/>
          </a:bodyPr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状态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7" name="直線矢印コネクタ 56"/>
          <p:cNvCxnSpPr>
            <a:stCxn id="146" idx="3"/>
            <a:endCxn id="52" idx="1"/>
          </p:cNvCxnSpPr>
          <p:nvPr/>
        </p:nvCxnSpPr>
        <p:spPr>
          <a:xfrm flipV="1">
            <a:off x="5995981" y="3749927"/>
            <a:ext cx="367278" cy="81719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/>
          <p:cNvSpPr txBox="1"/>
          <p:nvPr/>
        </p:nvSpPr>
        <p:spPr>
          <a:xfrm>
            <a:off x="6361788" y="3193333"/>
            <a:ext cx="1013777" cy="367363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lIns="18000" tIns="18000" rIns="18000" bIns="18000" rtlCol="0" anchor="ctr" anchorCtr="0">
            <a:noAutofit/>
          </a:bodyPr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动作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LOG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2898696" y="4725144"/>
            <a:ext cx="1013777" cy="89878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lIns="18000" tIns="18000" rIns="18000" bIns="18000" rtlCol="0" anchor="ctr" anchorCtr="0">
            <a:noAutofit/>
          </a:bodyPr>
          <a:lstStyle/>
          <a:p>
            <a:pPr algn="ctr"/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MASTER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更新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MES/KPI/</a:t>
            </a:r>
          </a:p>
          <a:p>
            <a:pPr algn="ctr"/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ERP/WMS</a:t>
            </a:r>
            <a:endParaRPr lang="ja-JP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7905328" y="1160608"/>
            <a:ext cx="1240918" cy="324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管理业务</a:t>
            </a:r>
          </a:p>
        </p:txBody>
      </p:sp>
      <p:sp>
        <p:nvSpPr>
          <p:cNvPr id="78" name="フローチャート: 端子 77"/>
          <p:cNvSpPr/>
          <p:nvPr/>
        </p:nvSpPr>
        <p:spPr>
          <a:xfrm>
            <a:off x="7799544" y="1601558"/>
            <a:ext cx="1512168" cy="29120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Start</a:t>
            </a:r>
            <a:endParaRPr lang="ja-JP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角丸四角形 78"/>
          <p:cNvSpPr/>
          <p:nvPr/>
        </p:nvSpPr>
        <p:spPr>
          <a:xfrm>
            <a:off x="7822878" y="2795467"/>
            <a:ext cx="1465503" cy="6272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种统计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数据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生成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80" name="直線矢印コネクタ 79"/>
          <p:cNvCxnSpPr>
            <a:stCxn id="52" idx="3"/>
            <a:endCxn id="79" idx="1"/>
          </p:cNvCxnSpPr>
          <p:nvPr/>
        </p:nvCxnSpPr>
        <p:spPr>
          <a:xfrm flipV="1">
            <a:off x="7377037" y="3109083"/>
            <a:ext cx="445841" cy="64084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>
            <a:off x="8555629" y="1892764"/>
            <a:ext cx="1" cy="902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>
            <a:stCxn id="69" idx="1"/>
            <a:endCxn id="67" idx="3"/>
          </p:cNvCxnSpPr>
          <p:nvPr/>
        </p:nvCxnSpPr>
        <p:spPr>
          <a:xfrm flipH="1" flipV="1">
            <a:off x="2434355" y="5163246"/>
            <a:ext cx="464341" cy="1129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角丸四角形 96"/>
          <p:cNvSpPr/>
          <p:nvPr/>
        </p:nvSpPr>
        <p:spPr>
          <a:xfrm>
            <a:off x="7822878" y="4049373"/>
            <a:ext cx="1465503" cy="6272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作业员评价</a:t>
            </a:r>
          </a:p>
        </p:txBody>
      </p:sp>
      <p:cxnSp>
        <p:nvCxnSpPr>
          <p:cNvPr id="98" name="直線矢印コネクタ 97"/>
          <p:cNvCxnSpPr/>
          <p:nvPr/>
        </p:nvCxnSpPr>
        <p:spPr>
          <a:xfrm>
            <a:off x="8555628" y="3422698"/>
            <a:ext cx="0" cy="626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フローチャート: 端子 100"/>
          <p:cNvSpPr/>
          <p:nvPr/>
        </p:nvSpPr>
        <p:spPr>
          <a:xfrm>
            <a:off x="7799544" y="5998962"/>
            <a:ext cx="1512168" cy="29120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END</a:t>
            </a:r>
            <a:endParaRPr lang="ja-JP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2" name="直線矢印コネクタ 101"/>
          <p:cNvCxnSpPr/>
          <p:nvPr/>
        </p:nvCxnSpPr>
        <p:spPr>
          <a:xfrm flipH="1">
            <a:off x="8555629" y="4676604"/>
            <a:ext cx="1" cy="1322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137441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35283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zh-CN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系统对象范围</a:t>
            </a:r>
          </a:p>
        </p:txBody>
      </p:sp>
      <p:pic>
        <p:nvPicPr>
          <p:cNvPr id="4" name="图片 66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7134" y="4839801"/>
            <a:ext cx="1257649" cy="1266016"/>
          </a:xfrm>
          <a:prstGeom prst="rect">
            <a:avLst/>
          </a:prstGeom>
        </p:spPr>
      </p:pic>
      <p:grpSp>
        <p:nvGrpSpPr>
          <p:cNvPr id="5" name="グループ化 1"/>
          <p:cNvGrpSpPr/>
          <p:nvPr/>
        </p:nvGrpSpPr>
        <p:grpSpPr bwMode="auto">
          <a:xfrm>
            <a:off x="2006489" y="4652129"/>
            <a:ext cx="597668" cy="187672"/>
            <a:chOff x="6001068" y="3735386"/>
            <a:chExt cx="711200" cy="276226"/>
          </a:xfrm>
        </p:grpSpPr>
        <p:sp>
          <p:nvSpPr>
            <p:cNvPr id="6" name="Freeform 2040"/>
            <p:cNvSpPr/>
            <p:nvPr/>
          </p:nvSpPr>
          <p:spPr bwMode="auto">
            <a:xfrm>
              <a:off x="6001068" y="3735386"/>
              <a:ext cx="276225" cy="42863"/>
            </a:xfrm>
            <a:custGeom>
              <a:avLst/>
              <a:gdLst>
                <a:gd name="T0" fmla="*/ 2147483647 w 174"/>
                <a:gd name="T1" fmla="*/ 2147483647 h 27"/>
                <a:gd name="T2" fmla="*/ 0 w 174"/>
                <a:gd name="T3" fmla="*/ 2147483647 h 27"/>
                <a:gd name="T4" fmla="*/ 2147483647 w 174"/>
                <a:gd name="T5" fmla="*/ 0 h 27"/>
                <a:gd name="T6" fmla="*/ 2147483647 w 174"/>
                <a:gd name="T7" fmla="*/ 0 h 27"/>
                <a:gd name="T8" fmla="*/ 2147483647 w 174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27">
                  <a:moveTo>
                    <a:pt x="146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174" y="0"/>
                  </a:lnTo>
                  <a:lnTo>
                    <a:pt x="146" y="2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Freeform 2041"/>
            <p:cNvSpPr/>
            <p:nvPr/>
          </p:nvSpPr>
          <p:spPr bwMode="auto">
            <a:xfrm>
              <a:off x="6001068" y="3735386"/>
              <a:ext cx="276225" cy="42863"/>
            </a:xfrm>
            <a:custGeom>
              <a:avLst/>
              <a:gdLst>
                <a:gd name="T0" fmla="*/ 2147483647 w 174"/>
                <a:gd name="T1" fmla="*/ 2147483647 h 27"/>
                <a:gd name="T2" fmla="*/ 0 w 174"/>
                <a:gd name="T3" fmla="*/ 2147483647 h 27"/>
                <a:gd name="T4" fmla="*/ 2147483647 w 174"/>
                <a:gd name="T5" fmla="*/ 0 h 27"/>
                <a:gd name="T6" fmla="*/ 2147483647 w 174"/>
                <a:gd name="T7" fmla="*/ 0 h 27"/>
                <a:gd name="T8" fmla="*/ 2147483647 w 174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27">
                  <a:moveTo>
                    <a:pt x="146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174" y="0"/>
                  </a:lnTo>
                  <a:lnTo>
                    <a:pt x="146" y="2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Freeform 2042"/>
            <p:cNvSpPr/>
            <p:nvPr/>
          </p:nvSpPr>
          <p:spPr bwMode="auto">
            <a:xfrm>
              <a:off x="6232843" y="3735386"/>
              <a:ext cx="44450" cy="276225"/>
            </a:xfrm>
            <a:custGeom>
              <a:avLst/>
              <a:gdLst>
                <a:gd name="T0" fmla="*/ 2147483647 w 28"/>
                <a:gd name="T1" fmla="*/ 2147483647 h 174"/>
                <a:gd name="T2" fmla="*/ 0 w 28"/>
                <a:gd name="T3" fmla="*/ 2147483647 h 174"/>
                <a:gd name="T4" fmla="*/ 0 w 28"/>
                <a:gd name="T5" fmla="*/ 2147483647 h 174"/>
                <a:gd name="T6" fmla="*/ 2147483647 w 28"/>
                <a:gd name="T7" fmla="*/ 0 h 174"/>
                <a:gd name="T8" fmla="*/ 2147483647 w 28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4">
                  <a:moveTo>
                    <a:pt x="28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1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Freeform 2043"/>
            <p:cNvSpPr/>
            <p:nvPr/>
          </p:nvSpPr>
          <p:spPr bwMode="auto">
            <a:xfrm>
              <a:off x="6232843" y="3735386"/>
              <a:ext cx="44450" cy="276225"/>
            </a:xfrm>
            <a:custGeom>
              <a:avLst/>
              <a:gdLst>
                <a:gd name="T0" fmla="*/ 2147483647 w 28"/>
                <a:gd name="T1" fmla="*/ 2147483647 h 174"/>
                <a:gd name="T2" fmla="*/ 0 w 28"/>
                <a:gd name="T3" fmla="*/ 2147483647 h 174"/>
                <a:gd name="T4" fmla="*/ 0 w 28"/>
                <a:gd name="T5" fmla="*/ 2147483647 h 174"/>
                <a:gd name="T6" fmla="*/ 2147483647 w 28"/>
                <a:gd name="T7" fmla="*/ 0 h 174"/>
                <a:gd name="T8" fmla="*/ 2147483647 w 28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4">
                  <a:moveTo>
                    <a:pt x="28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14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Rectangle 2044"/>
            <p:cNvSpPr>
              <a:spLocks noChangeArrowheads="1"/>
            </p:cNvSpPr>
            <p:nvPr/>
          </p:nvSpPr>
          <p:spPr bwMode="auto">
            <a:xfrm>
              <a:off x="6001068" y="3778249"/>
              <a:ext cx="231775" cy="23336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Rectangle 2045"/>
            <p:cNvSpPr>
              <a:spLocks noChangeArrowheads="1"/>
            </p:cNvSpPr>
            <p:nvPr/>
          </p:nvSpPr>
          <p:spPr bwMode="auto">
            <a:xfrm>
              <a:off x="6001068" y="3778249"/>
              <a:ext cx="231775" cy="2333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Rectangle 2046"/>
            <p:cNvSpPr>
              <a:spLocks noChangeArrowheads="1"/>
            </p:cNvSpPr>
            <p:nvPr/>
          </p:nvSpPr>
          <p:spPr bwMode="auto">
            <a:xfrm>
              <a:off x="6016943" y="3887786"/>
              <a:ext cx="84138" cy="55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Rectangle 2047"/>
            <p:cNvSpPr>
              <a:spLocks noChangeArrowheads="1"/>
            </p:cNvSpPr>
            <p:nvPr/>
          </p:nvSpPr>
          <p:spPr bwMode="auto">
            <a:xfrm>
              <a:off x="6016943" y="3887786"/>
              <a:ext cx="84138" cy="555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Rectangle 2048"/>
            <p:cNvSpPr>
              <a:spLocks noChangeArrowheads="1"/>
            </p:cNvSpPr>
            <p:nvPr/>
          </p:nvSpPr>
          <p:spPr bwMode="auto">
            <a:xfrm>
              <a:off x="6023293" y="3894136"/>
              <a:ext cx="57150" cy="4286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Rectangle 2049"/>
            <p:cNvSpPr>
              <a:spLocks noChangeArrowheads="1"/>
            </p:cNvSpPr>
            <p:nvPr/>
          </p:nvSpPr>
          <p:spPr bwMode="auto">
            <a:xfrm>
              <a:off x="6023293" y="3894136"/>
              <a:ext cx="57150" cy="428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Rectangle 2050"/>
            <p:cNvSpPr>
              <a:spLocks noChangeArrowheads="1"/>
            </p:cNvSpPr>
            <p:nvPr/>
          </p:nvSpPr>
          <p:spPr bwMode="auto">
            <a:xfrm>
              <a:off x="6039168" y="3894136"/>
              <a:ext cx="41275" cy="285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Rectangle 2051"/>
            <p:cNvSpPr>
              <a:spLocks noChangeArrowheads="1"/>
            </p:cNvSpPr>
            <p:nvPr/>
          </p:nvSpPr>
          <p:spPr bwMode="auto">
            <a:xfrm>
              <a:off x="6039168" y="3894136"/>
              <a:ext cx="41275" cy="2857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Line 2052"/>
            <p:cNvSpPr>
              <a:spLocks noChangeShapeType="1"/>
            </p:cNvSpPr>
            <p:nvPr/>
          </p:nvSpPr>
          <p:spPr bwMode="auto">
            <a:xfrm flipV="1">
              <a:off x="6023293" y="3922711"/>
              <a:ext cx="15875" cy="14288"/>
            </a:xfrm>
            <a:prstGeom prst="line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Rectangle 2053"/>
            <p:cNvSpPr>
              <a:spLocks noChangeArrowheads="1"/>
            </p:cNvSpPr>
            <p:nvPr/>
          </p:nvSpPr>
          <p:spPr bwMode="auto">
            <a:xfrm>
              <a:off x="6085205" y="3905249"/>
              <a:ext cx="9525" cy="206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Rectangle 2054"/>
            <p:cNvSpPr>
              <a:spLocks noChangeArrowheads="1"/>
            </p:cNvSpPr>
            <p:nvPr/>
          </p:nvSpPr>
          <p:spPr bwMode="auto">
            <a:xfrm>
              <a:off x="6085205" y="3905249"/>
              <a:ext cx="9525" cy="206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Rectangle 2055"/>
            <p:cNvSpPr>
              <a:spLocks noChangeArrowheads="1"/>
            </p:cNvSpPr>
            <p:nvPr/>
          </p:nvSpPr>
          <p:spPr bwMode="auto">
            <a:xfrm>
              <a:off x="6116955" y="3887786"/>
              <a:ext cx="85725" cy="55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Rectangle 2056"/>
            <p:cNvSpPr>
              <a:spLocks noChangeArrowheads="1"/>
            </p:cNvSpPr>
            <p:nvPr/>
          </p:nvSpPr>
          <p:spPr bwMode="auto">
            <a:xfrm>
              <a:off x="6116955" y="3887786"/>
              <a:ext cx="85725" cy="555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Rectangle 2057"/>
            <p:cNvSpPr>
              <a:spLocks noChangeArrowheads="1"/>
            </p:cNvSpPr>
            <p:nvPr/>
          </p:nvSpPr>
          <p:spPr bwMode="auto">
            <a:xfrm>
              <a:off x="6124893" y="3894136"/>
              <a:ext cx="55563" cy="4286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Rectangle 2058"/>
            <p:cNvSpPr>
              <a:spLocks noChangeArrowheads="1"/>
            </p:cNvSpPr>
            <p:nvPr/>
          </p:nvSpPr>
          <p:spPr bwMode="auto">
            <a:xfrm>
              <a:off x="6124893" y="3894136"/>
              <a:ext cx="55563" cy="428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Rectangle 2059"/>
            <p:cNvSpPr>
              <a:spLocks noChangeArrowheads="1"/>
            </p:cNvSpPr>
            <p:nvPr/>
          </p:nvSpPr>
          <p:spPr bwMode="auto">
            <a:xfrm>
              <a:off x="6139180" y="3894136"/>
              <a:ext cx="41275" cy="285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Rectangle 2060"/>
            <p:cNvSpPr>
              <a:spLocks noChangeArrowheads="1"/>
            </p:cNvSpPr>
            <p:nvPr/>
          </p:nvSpPr>
          <p:spPr bwMode="auto">
            <a:xfrm>
              <a:off x="6139180" y="3894136"/>
              <a:ext cx="41275" cy="2857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Line 2061"/>
            <p:cNvSpPr>
              <a:spLocks noChangeShapeType="1"/>
            </p:cNvSpPr>
            <p:nvPr/>
          </p:nvSpPr>
          <p:spPr bwMode="auto">
            <a:xfrm flipV="1">
              <a:off x="6124893" y="3922711"/>
              <a:ext cx="14288" cy="14288"/>
            </a:xfrm>
            <a:prstGeom prst="line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Rectangle 2062"/>
            <p:cNvSpPr>
              <a:spLocks noChangeArrowheads="1"/>
            </p:cNvSpPr>
            <p:nvPr/>
          </p:nvSpPr>
          <p:spPr bwMode="auto">
            <a:xfrm>
              <a:off x="6185218" y="3905249"/>
              <a:ext cx="9525" cy="206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Rectangle 2063"/>
            <p:cNvSpPr>
              <a:spLocks noChangeArrowheads="1"/>
            </p:cNvSpPr>
            <p:nvPr/>
          </p:nvSpPr>
          <p:spPr bwMode="auto">
            <a:xfrm>
              <a:off x="6185218" y="3905249"/>
              <a:ext cx="9525" cy="206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Rectangle 2064"/>
            <p:cNvSpPr>
              <a:spLocks noChangeArrowheads="1"/>
            </p:cNvSpPr>
            <p:nvPr/>
          </p:nvSpPr>
          <p:spPr bwMode="auto">
            <a:xfrm>
              <a:off x="6028055" y="3816349"/>
              <a:ext cx="17463" cy="63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Rectangle 2065"/>
            <p:cNvSpPr>
              <a:spLocks noChangeArrowheads="1"/>
            </p:cNvSpPr>
            <p:nvPr/>
          </p:nvSpPr>
          <p:spPr bwMode="auto">
            <a:xfrm>
              <a:off x="6028055" y="3816349"/>
              <a:ext cx="17463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Rectangle 2066"/>
            <p:cNvSpPr>
              <a:spLocks noChangeArrowheads="1"/>
            </p:cNvSpPr>
            <p:nvPr/>
          </p:nvSpPr>
          <p:spPr bwMode="auto">
            <a:xfrm>
              <a:off x="6028055" y="3832224"/>
              <a:ext cx="1746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Rectangle 2067"/>
            <p:cNvSpPr>
              <a:spLocks noChangeArrowheads="1"/>
            </p:cNvSpPr>
            <p:nvPr/>
          </p:nvSpPr>
          <p:spPr bwMode="auto">
            <a:xfrm>
              <a:off x="6028055" y="3832224"/>
              <a:ext cx="17463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Rectangle 2068"/>
            <p:cNvSpPr>
              <a:spLocks noChangeArrowheads="1"/>
            </p:cNvSpPr>
            <p:nvPr/>
          </p:nvSpPr>
          <p:spPr bwMode="auto">
            <a:xfrm>
              <a:off x="6028055" y="3846511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Rectangle 2069"/>
            <p:cNvSpPr>
              <a:spLocks noChangeArrowheads="1"/>
            </p:cNvSpPr>
            <p:nvPr/>
          </p:nvSpPr>
          <p:spPr bwMode="auto">
            <a:xfrm>
              <a:off x="6028055" y="3846511"/>
              <a:ext cx="17463" cy="79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Rectangle 2070"/>
            <p:cNvSpPr>
              <a:spLocks noChangeArrowheads="1"/>
            </p:cNvSpPr>
            <p:nvPr/>
          </p:nvSpPr>
          <p:spPr bwMode="auto">
            <a:xfrm>
              <a:off x="6028055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Rectangle 2071"/>
            <p:cNvSpPr>
              <a:spLocks noChangeArrowheads="1"/>
            </p:cNvSpPr>
            <p:nvPr/>
          </p:nvSpPr>
          <p:spPr bwMode="auto">
            <a:xfrm>
              <a:off x="6028055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Freeform 2072"/>
            <p:cNvSpPr/>
            <p:nvPr/>
          </p:nvSpPr>
          <p:spPr bwMode="auto">
            <a:xfrm>
              <a:off x="6039168" y="3986211"/>
              <a:ext cx="17463" cy="14288"/>
            </a:xfrm>
            <a:custGeom>
              <a:avLst/>
              <a:gdLst>
                <a:gd name="T0" fmla="*/ 2147483647 w 11"/>
                <a:gd name="T1" fmla="*/ 2147483647 h 9"/>
                <a:gd name="T2" fmla="*/ 2147483647 w 11"/>
                <a:gd name="T3" fmla="*/ 2147483647 h 9"/>
                <a:gd name="T4" fmla="*/ 2147483647 w 11"/>
                <a:gd name="T5" fmla="*/ 2147483647 h 9"/>
                <a:gd name="T6" fmla="*/ 2147483647 w 11"/>
                <a:gd name="T7" fmla="*/ 2147483647 h 9"/>
                <a:gd name="T8" fmla="*/ 2147483647 w 11"/>
                <a:gd name="T9" fmla="*/ 2147483647 h 9"/>
                <a:gd name="T10" fmla="*/ 2147483647 w 11"/>
                <a:gd name="T11" fmla="*/ 2147483647 h 9"/>
                <a:gd name="T12" fmla="*/ 2147483647 w 11"/>
                <a:gd name="T13" fmla="*/ 0 h 9"/>
                <a:gd name="T14" fmla="*/ 2147483647 w 11"/>
                <a:gd name="T15" fmla="*/ 0 h 9"/>
                <a:gd name="T16" fmla="*/ 2147483647 w 11"/>
                <a:gd name="T17" fmla="*/ 0 h 9"/>
                <a:gd name="T18" fmla="*/ 2147483647 w 11"/>
                <a:gd name="T19" fmla="*/ 2147483647 h 9"/>
                <a:gd name="T20" fmla="*/ 2147483647 w 11"/>
                <a:gd name="T21" fmla="*/ 2147483647 h 9"/>
                <a:gd name="T22" fmla="*/ 2147483647 w 11"/>
                <a:gd name="T23" fmla="*/ 2147483647 h 9"/>
                <a:gd name="T24" fmla="*/ 0 w 11"/>
                <a:gd name="T25" fmla="*/ 2147483647 h 9"/>
                <a:gd name="T26" fmla="*/ 0 w 11"/>
                <a:gd name="T27" fmla="*/ 2147483647 h 9"/>
                <a:gd name="T28" fmla="*/ 0 w 11"/>
                <a:gd name="T29" fmla="*/ 2147483647 h 9"/>
                <a:gd name="T30" fmla="*/ 0 w 11"/>
                <a:gd name="T31" fmla="*/ 2147483647 h 9"/>
                <a:gd name="T32" fmla="*/ 0 w 11"/>
                <a:gd name="T33" fmla="*/ 2147483647 h 9"/>
                <a:gd name="T34" fmla="*/ 2147483647 w 11"/>
                <a:gd name="T35" fmla="*/ 2147483647 h 9"/>
                <a:gd name="T36" fmla="*/ 2147483647 w 11"/>
                <a:gd name="T37" fmla="*/ 2147483647 h 9"/>
                <a:gd name="T38" fmla="*/ 2147483647 w 11"/>
                <a:gd name="T39" fmla="*/ 2147483647 h 9"/>
                <a:gd name="T40" fmla="*/ 2147483647 w 11"/>
                <a:gd name="T41" fmla="*/ 2147483647 h 9"/>
                <a:gd name="T42" fmla="*/ 2147483647 w 11"/>
                <a:gd name="T43" fmla="*/ 2147483647 h 9"/>
                <a:gd name="T44" fmla="*/ 2147483647 w 11"/>
                <a:gd name="T45" fmla="*/ 2147483647 h 9"/>
                <a:gd name="T46" fmla="*/ 2147483647 w 11"/>
                <a:gd name="T47" fmla="*/ 2147483647 h 9"/>
                <a:gd name="T48" fmla="*/ 2147483647 w 11"/>
                <a:gd name="T49" fmla="*/ 2147483647 h 9"/>
                <a:gd name="T50" fmla="*/ 2147483647 w 11"/>
                <a:gd name="T51" fmla="*/ 2147483647 h 9"/>
                <a:gd name="T52" fmla="*/ 2147483647 w 11"/>
                <a:gd name="T53" fmla="*/ 2147483647 h 9"/>
                <a:gd name="T54" fmla="*/ 2147483647 w 11"/>
                <a:gd name="T55" fmla="*/ 2147483647 h 9"/>
                <a:gd name="T56" fmla="*/ 2147483647 w 11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9">
                  <a:moveTo>
                    <a:pt x="11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Freeform 2073"/>
            <p:cNvSpPr/>
            <p:nvPr/>
          </p:nvSpPr>
          <p:spPr bwMode="auto">
            <a:xfrm>
              <a:off x="6039168" y="3986211"/>
              <a:ext cx="17463" cy="14288"/>
            </a:xfrm>
            <a:custGeom>
              <a:avLst/>
              <a:gdLst>
                <a:gd name="T0" fmla="*/ 2147483647 w 11"/>
                <a:gd name="T1" fmla="*/ 2147483647 h 9"/>
                <a:gd name="T2" fmla="*/ 2147483647 w 11"/>
                <a:gd name="T3" fmla="*/ 2147483647 h 9"/>
                <a:gd name="T4" fmla="*/ 2147483647 w 11"/>
                <a:gd name="T5" fmla="*/ 2147483647 h 9"/>
                <a:gd name="T6" fmla="*/ 2147483647 w 11"/>
                <a:gd name="T7" fmla="*/ 2147483647 h 9"/>
                <a:gd name="T8" fmla="*/ 2147483647 w 11"/>
                <a:gd name="T9" fmla="*/ 2147483647 h 9"/>
                <a:gd name="T10" fmla="*/ 2147483647 w 11"/>
                <a:gd name="T11" fmla="*/ 2147483647 h 9"/>
                <a:gd name="T12" fmla="*/ 2147483647 w 11"/>
                <a:gd name="T13" fmla="*/ 0 h 9"/>
                <a:gd name="T14" fmla="*/ 2147483647 w 11"/>
                <a:gd name="T15" fmla="*/ 0 h 9"/>
                <a:gd name="T16" fmla="*/ 2147483647 w 11"/>
                <a:gd name="T17" fmla="*/ 0 h 9"/>
                <a:gd name="T18" fmla="*/ 2147483647 w 11"/>
                <a:gd name="T19" fmla="*/ 2147483647 h 9"/>
                <a:gd name="T20" fmla="*/ 2147483647 w 11"/>
                <a:gd name="T21" fmla="*/ 2147483647 h 9"/>
                <a:gd name="T22" fmla="*/ 2147483647 w 11"/>
                <a:gd name="T23" fmla="*/ 2147483647 h 9"/>
                <a:gd name="T24" fmla="*/ 0 w 11"/>
                <a:gd name="T25" fmla="*/ 2147483647 h 9"/>
                <a:gd name="T26" fmla="*/ 0 w 11"/>
                <a:gd name="T27" fmla="*/ 2147483647 h 9"/>
                <a:gd name="T28" fmla="*/ 0 w 11"/>
                <a:gd name="T29" fmla="*/ 2147483647 h 9"/>
                <a:gd name="T30" fmla="*/ 0 w 11"/>
                <a:gd name="T31" fmla="*/ 2147483647 h 9"/>
                <a:gd name="T32" fmla="*/ 0 w 11"/>
                <a:gd name="T33" fmla="*/ 2147483647 h 9"/>
                <a:gd name="T34" fmla="*/ 2147483647 w 11"/>
                <a:gd name="T35" fmla="*/ 2147483647 h 9"/>
                <a:gd name="T36" fmla="*/ 2147483647 w 11"/>
                <a:gd name="T37" fmla="*/ 2147483647 h 9"/>
                <a:gd name="T38" fmla="*/ 2147483647 w 11"/>
                <a:gd name="T39" fmla="*/ 2147483647 h 9"/>
                <a:gd name="T40" fmla="*/ 2147483647 w 11"/>
                <a:gd name="T41" fmla="*/ 2147483647 h 9"/>
                <a:gd name="T42" fmla="*/ 2147483647 w 11"/>
                <a:gd name="T43" fmla="*/ 2147483647 h 9"/>
                <a:gd name="T44" fmla="*/ 2147483647 w 11"/>
                <a:gd name="T45" fmla="*/ 2147483647 h 9"/>
                <a:gd name="T46" fmla="*/ 2147483647 w 11"/>
                <a:gd name="T47" fmla="*/ 2147483647 h 9"/>
                <a:gd name="T48" fmla="*/ 2147483647 w 11"/>
                <a:gd name="T49" fmla="*/ 2147483647 h 9"/>
                <a:gd name="T50" fmla="*/ 2147483647 w 11"/>
                <a:gd name="T51" fmla="*/ 2147483647 h 9"/>
                <a:gd name="T52" fmla="*/ 2147483647 w 11"/>
                <a:gd name="T53" fmla="*/ 2147483647 h 9"/>
                <a:gd name="T54" fmla="*/ 2147483647 w 11"/>
                <a:gd name="T55" fmla="*/ 2147483647 h 9"/>
                <a:gd name="T56" fmla="*/ 2147483647 w 11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9">
                  <a:moveTo>
                    <a:pt x="11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1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Freeform 2074"/>
            <p:cNvSpPr/>
            <p:nvPr/>
          </p:nvSpPr>
          <p:spPr bwMode="auto">
            <a:xfrm>
              <a:off x="6040755" y="3987799"/>
              <a:ext cx="14288" cy="11113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0 h 7"/>
                <a:gd name="T10" fmla="*/ 2147483647 w 9"/>
                <a:gd name="T11" fmla="*/ 0 h 7"/>
                <a:gd name="T12" fmla="*/ 2147483647 w 9"/>
                <a:gd name="T13" fmla="*/ 0 h 7"/>
                <a:gd name="T14" fmla="*/ 2147483647 w 9"/>
                <a:gd name="T15" fmla="*/ 2147483647 h 7"/>
                <a:gd name="T16" fmla="*/ 0 w 9"/>
                <a:gd name="T17" fmla="*/ 2147483647 h 7"/>
                <a:gd name="T18" fmla="*/ 0 w 9"/>
                <a:gd name="T19" fmla="*/ 2147483647 h 7"/>
                <a:gd name="T20" fmla="*/ 0 w 9"/>
                <a:gd name="T21" fmla="*/ 2147483647 h 7"/>
                <a:gd name="T22" fmla="*/ 2147483647 w 9"/>
                <a:gd name="T23" fmla="*/ 2147483647 h 7"/>
                <a:gd name="T24" fmla="*/ 2147483647 w 9"/>
                <a:gd name="T25" fmla="*/ 2147483647 h 7"/>
                <a:gd name="T26" fmla="*/ 2147483647 w 9"/>
                <a:gd name="T27" fmla="*/ 2147483647 h 7"/>
                <a:gd name="T28" fmla="*/ 2147483647 w 9"/>
                <a:gd name="T29" fmla="*/ 2147483647 h 7"/>
                <a:gd name="T30" fmla="*/ 2147483647 w 9"/>
                <a:gd name="T31" fmla="*/ 2147483647 h 7"/>
                <a:gd name="T32" fmla="*/ 2147483647 w 9"/>
                <a:gd name="T33" fmla="*/ 2147483647 h 7"/>
                <a:gd name="T34" fmla="*/ 2147483647 w 9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6"/>
                  </a:lnTo>
                  <a:lnTo>
                    <a:pt x="8" y="4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Freeform 2075"/>
            <p:cNvSpPr/>
            <p:nvPr/>
          </p:nvSpPr>
          <p:spPr bwMode="auto">
            <a:xfrm>
              <a:off x="6040755" y="3987799"/>
              <a:ext cx="14288" cy="11113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0 h 7"/>
                <a:gd name="T10" fmla="*/ 2147483647 w 9"/>
                <a:gd name="T11" fmla="*/ 0 h 7"/>
                <a:gd name="T12" fmla="*/ 2147483647 w 9"/>
                <a:gd name="T13" fmla="*/ 0 h 7"/>
                <a:gd name="T14" fmla="*/ 2147483647 w 9"/>
                <a:gd name="T15" fmla="*/ 2147483647 h 7"/>
                <a:gd name="T16" fmla="*/ 0 w 9"/>
                <a:gd name="T17" fmla="*/ 2147483647 h 7"/>
                <a:gd name="T18" fmla="*/ 0 w 9"/>
                <a:gd name="T19" fmla="*/ 2147483647 h 7"/>
                <a:gd name="T20" fmla="*/ 0 w 9"/>
                <a:gd name="T21" fmla="*/ 2147483647 h 7"/>
                <a:gd name="T22" fmla="*/ 2147483647 w 9"/>
                <a:gd name="T23" fmla="*/ 2147483647 h 7"/>
                <a:gd name="T24" fmla="*/ 2147483647 w 9"/>
                <a:gd name="T25" fmla="*/ 2147483647 h 7"/>
                <a:gd name="T26" fmla="*/ 2147483647 w 9"/>
                <a:gd name="T27" fmla="*/ 2147483647 h 7"/>
                <a:gd name="T28" fmla="*/ 2147483647 w 9"/>
                <a:gd name="T29" fmla="*/ 2147483647 h 7"/>
                <a:gd name="T30" fmla="*/ 2147483647 w 9"/>
                <a:gd name="T31" fmla="*/ 2147483647 h 7"/>
                <a:gd name="T32" fmla="*/ 2147483647 w 9"/>
                <a:gd name="T33" fmla="*/ 2147483647 h 7"/>
                <a:gd name="T34" fmla="*/ 2147483647 w 9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6"/>
                  </a:lnTo>
                  <a:lnTo>
                    <a:pt x="8" y="4"/>
                  </a:lnTo>
                  <a:lnTo>
                    <a:pt x="9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Rectangle 2076"/>
            <p:cNvSpPr>
              <a:spLocks noChangeArrowheads="1"/>
            </p:cNvSpPr>
            <p:nvPr/>
          </p:nvSpPr>
          <p:spPr bwMode="auto">
            <a:xfrm>
              <a:off x="6069330" y="3978274"/>
              <a:ext cx="38100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Rectangle 2077"/>
            <p:cNvSpPr>
              <a:spLocks noChangeArrowheads="1"/>
            </p:cNvSpPr>
            <p:nvPr/>
          </p:nvSpPr>
          <p:spPr bwMode="auto">
            <a:xfrm>
              <a:off x="6069330" y="3978274"/>
              <a:ext cx="38100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Freeform 2078"/>
            <p:cNvSpPr/>
            <p:nvPr/>
          </p:nvSpPr>
          <p:spPr bwMode="auto">
            <a:xfrm>
              <a:off x="6078855" y="3986211"/>
              <a:ext cx="19050" cy="14288"/>
            </a:xfrm>
            <a:custGeom>
              <a:avLst/>
              <a:gdLst>
                <a:gd name="T0" fmla="*/ 2147483647 w 12"/>
                <a:gd name="T1" fmla="*/ 2147483647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2147483647 w 12"/>
                <a:gd name="T15" fmla="*/ 0 h 9"/>
                <a:gd name="T16" fmla="*/ 2147483647 w 12"/>
                <a:gd name="T17" fmla="*/ 0 h 9"/>
                <a:gd name="T18" fmla="*/ 2147483647 w 12"/>
                <a:gd name="T19" fmla="*/ 2147483647 h 9"/>
                <a:gd name="T20" fmla="*/ 2147483647 w 12"/>
                <a:gd name="T21" fmla="*/ 2147483647 h 9"/>
                <a:gd name="T22" fmla="*/ 2147483647 w 12"/>
                <a:gd name="T23" fmla="*/ 2147483647 h 9"/>
                <a:gd name="T24" fmla="*/ 2147483647 w 12"/>
                <a:gd name="T25" fmla="*/ 2147483647 h 9"/>
                <a:gd name="T26" fmla="*/ 0 w 12"/>
                <a:gd name="T27" fmla="*/ 2147483647 h 9"/>
                <a:gd name="T28" fmla="*/ 0 w 12"/>
                <a:gd name="T29" fmla="*/ 2147483647 h 9"/>
                <a:gd name="T30" fmla="*/ 0 w 12"/>
                <a:gd name="T31" fmla="*/ 2147483647 h 9"/>
                <a:gd name="T32" fmla="*/ 2147483647 w 12"/>
                <a:gd name="T33" fmla="*/ 2147483647 h 9"/>
                <a:gd name="T34" fmla="*/ 2147483647 w 12"/>
                <a:gd name="T35" fmla="*/ 2147483647 h 9"/>
                <a:gd name="T36" fmla="*/ 2147483647 w 12"/>
                <a:gd name="T37" fmla="*/ 2147483647 h 9"/>
                <a:gd name="T38" fmla="*/ 2147483647 w 12"/>
                <a:gd name="T39" fmla="*/ 2147483647 h 9"/>
                <a:gd name="T40" fmla="*/ 2147483647 w 12"/>
                <a:gd name="T41" fmla="*/ 2147483647 h 9"/>
                <a:gd name="T42" fmla="*/ 2147483647 w 12"/>
                <a:gd name="T43" fmla="*/ 2147483647 h 9"/>
                <a:gd name="T44" fmla="*/ 2147483647 w 12"/>
                <a:gd name="T45" fmla="*/ 2147483647 h 9"/>
                <a:gd name="T46" fmla="*/ 2147483647 w 12"/>
                <a:gd name="T47" fmla="*/ 2147483647 h 9"/>
                <a:gd name="T48" fmla="*/ 2147483647 w 12"/>
                <a:gd name="T49" fmla="*/ 2147483647 h 9"/>
                <a:gd name="T50" fmla="*/ 2147483647 w 12"/>
                <a:gd name="T51" fmla="*/ 2147483647 h 9"/>
                <a:gd name="T52" fmla="*/ 2147483647 w 12"/>
                <a:gd name="T53" fmla="*/ 2147483647 h 9"/>
                <a:gd name="T54" fmla="*/ 2147483647 w 12"/>
                <a:gd name="T55" fmla="*/ 2147483647 h 9"/>
                <a:gd name="T56" fmla="*/ 2147483647 w 12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" h="9">
                  <a:moveTo>
                    <a:pt x="12" y="5"/>
                  </a:moveTo>
                  <a:lnTo>
                    <a:pt x="12" y="4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Freeform 2079"/>
            <p:cNvSpPr/>
            <p:nvPr/>
          </p:nvSpPr>
          <p:spPr bwMode="auto">
            <a:xfrm>
              <a:off x="6078855" y="3986211"/>
              <a:ext cx="19050" cy="14288"/>
            </a:xfrm>
            <a:custGeom>
              <a:avLst/>
              <a:gdLst>
                <a:gd name="T0" fmla="*/ 2147483647 w 12"/>
                <a:gd name="T1" fmla="*/ 2147483647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2147483647 w 12"/>
                <a:gd name="T15" fmla="*/ 0 h 9"/>
                <a:gd name="T16" fmla="*/ 2147483647 w 12"/>
                <a:gd name="T17" fmla="*/ 0 h 9"/>
                <a:gd name="T18" fmla="*/ 2147483647 w 12"/>
                <a:gd name="T19" fmla="*/ 2147483647 h 9"/>
                <a:gd name="T20" fmla="*/ 2147483647 w 12"/>
                <a:gd name="T21" fmla="*/ 2147483647 h 9"/>
                <a:gd name="T22" fmla="*/ 2147483647 w 12"/>
                <a:gd name="T23" fmla="*/ 2147483647 h 9"/>
                <a:gd name="T24" fmla="*/ 2147483647 w 12"/>
                <a:gd name="T25" fmla="*/ 2147483647 h 9"/>
                <a:gd name="T26" fmla="*/ 0 w 12"/>
                <a:gd name="T27" fmla="*/ 2147483647 h 9"/>
                <a:gd name="T28" fmla="*/ 0 w 12"/>
                <a:gd name="T29" fmla="*/ 2147483647 h 9"/>
                <a:gd name="T30" fmla="*/ 0 w 12"/>
                <a:gd name="T31" fmla="*/ 2147483647 h 9"/>
                <a:gd name="T32" fmla="*/ 2147483647 w 12"/>
                <a:gd name="T33" fmla="*/ 2147483647 h 9"/>
                <a:gd name="T34" fmla="*/ 2147483647 w 12"/>
                <a:gd name="T35" fmla="*/ 2147483647 h 9"/>
                <a:gd name="T36" fmla="*/ 2147483647 w 12"/>
                <a:gd name="T37" fmla="*/ 2147483647 h 9"/>
                <a:gd name="T38" fmla="*/ 2147483647 w 12"/>
                <a:gd name="T39" fmla="*/ 2147483647 h 9"/>
                <a:gd name="T40" fmla="*/ 2147483647 w 12"/>
                <a:gd name="T41" fmla="*/ 2147483647 h 9"/>
                <a:gd name="T42" fmla="*/ 2147483647 w 12"/>
                <a:gd name="T43" fmla="*/ 2147483647 h 9"/>
                <a:gd name="T44" fmla="*/ 2147483647 w 12"/>
                <a:gd name="T45" fmla="*/ 2147483647 h 9"/>
                <a:gd name="T46" fmla="*/ 2147483647 w 12"/>
                <a:gd name="T47" fmla="*/ 2147483647 h 9"/>
                <a:gd name="T48" fmla="*/ 2147483647 w 12"/>
                <a:gd name="T49" fmla="*/ 2147483647 h 9"/>
                <a:gd name="T50" fmla="*/ 2147483647 w 12"/>
                <a:gd name="T51" fmla="*/ 2147483647 h 9"/>
                <a:gd name="T52" fmla="*/ 2147483647 w 12"/>
                <a:gd name="T53" fmla="*/ 2147483647 h 9"/>
                <a:gd name="T54" fmla="*/ 2147483647 w 12"/>
                <a:gd name="T55" fmla="*/ 2147483647 h 9"/>
                <a:gd name="T56" fmla="*/ 2147483647 w 12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" h="9">
                  <a:moveTo>
                    <a:pt x="12" y="5"/>
                  </a:moveTo>
                  <a:lnTo>
                    <a:pt x="12" y="4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Freeform 2080"/>
            <p:cNvSpPr/>
            <p:nvPr/>
          </p:nvSpPr>
          <p:spPr bwMode="auto">
            <a:xfrm>
              <a:off x="6082030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Freeform 2081"/>
            <p:cNvSpPr/>
            <p:nvPr/>
          </p:nvSpPr>
          <p:spPr bwMode="auto">
            <a:xfrm>
              <a:off x="6082030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Rectangle 2082"/>
            <p:cNvSpPr>
              <a:spLocks noChangeArrowheads="1"/>
            </p:cNvSpPr>
            <p:nvPr/>
          </p:nvSpPr>
          <p:spPr bwMode="auto">
            <a:xfrm>
              <a:off x="6109018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Rectangle 2083"/>
            <p:cNvSpPr>
              <a:spLocks noChangeArrowheads="1"/>
            </p:cNvSpPr>
            <p:nvPr/>
          </p:nvSpPr>
          <p:spPr bwMode="auto">
            <a:xfrm>
              <a:off x="6109018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Freeform 2084"/>
            <p:cNvSpPr/>
            <p:nvPr/>
          </p:nvSpPr>
          <p:spPr bwMode="auto">
            <a:xfrm>
              <a:off x="6120130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2147483647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2147483647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Freeform 2085"/>
            <p:cNvSpPr/>
            <p:nvPr/>
          </p:nvSpPr>
          <p:spPr bwMode="auto">
            <a:xfrm>
              <a:off x="6120130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2147483647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2147483647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Freeform 2086"/>
            <p:cNvSpPr/>
            <p:nvPr/>
          </p:nvSpPr>
          <p:spPr bwMode="auto">
            <a:xfrm>
              <a:off x="6121718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0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2147483647 h 7"/>
                <a:gd name="T14" fmla="*/ 0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Freeform 2087"/>
            <p:cNvSpPr/>
            <p:nvPr/>
          </p:nvSpPr>
          <p:spPr bwMode="auto">
            <a:xfrm>
              <a:off x="6121718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0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2147483647 h 7"/>
                <a:gd name="T14" fmla="*/ 0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Rectangle 2088"/>
            <p:cNvSpPr>
              <a:spLocks noChangeArrowheads="1"/>
            </p:cNvSpPr>
            <p:nvPr/>
          </p:nvSpPr>
          <p:spPr bwMode="auto">
            <a:xfrm>
              <a:off x="6148705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Rectangle 2089"/>
            <p:cNvSpPr>
              <a:spLocks noChangeArrowheads="1"/>
            </p:cNvSpPr>
            <p:nvPr/>
          </p:nvSpPr>
          <p:spPr bwMode="auto">
            <a:xfrm>
              <a:off x="6148705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" name="Freeform 2090"/>
            <p:cNvSpPr/>
            <p:nvPr/>
          </p:nvSpPr>
          <p:spPr bwMode="auto">
            <a:xfrm>
              <a:off x="6161405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0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0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Freeform 2091"/>
            <p:cNvSpPr/>
            <p:nvPr/>
          </p:nvSpPr>
          <p:spPr bwMode="auto">
            <a:xfrm>
              <a:off x="6161405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0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0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" name="Freeform 2092"/>
            <p:cNvSpPr/>
            <p:nvPr/>
          </p:nvSpPr>
          <p:spPr bwMode="auto">
            <a:xfrm>
              <a:off x="6162993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" name="Freeform 2093"/>
            <p:cNvSpPr/>
            <p:nvPr/>
          </p:nvSpPr>
          <p:spPr bwMode="auto">
            <a:xfrm>
              <a:off x="6162993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" name="Rectangle 2094"/>
            <p:cNvSpPr>
              <a:spLocks noChangeArrowheads="1"/>
            </p:cNvSpPr>
            <p:nvPr/>
          </p:nvSpPr>
          <p:spPr bwMode="auto">
            <a:xfrm>
              <a:off x="6086793" y="3816349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Rectangle 2095"/>
            <p:cNvSpPr>
              <a:spLocks noChangeArrowheads="1"/>
            </p:cNvSpPr>
            <p:nvPr/>
          </p:nvSpPr>
          <p:spPr bwMode="auto">
            <a:xfrm>
              <a:off x="6086793" y="3816349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Rectangle 2096"/>
            <p:cNvSpPr>
              <a:spLocks noChangeArrowheads="1"/>
            </p:cNvSpPr>
            <p:nvPr/>
          </p:nvSpPr>
          <p:spPr bwMode="auto">
            <a:xfrm>
              <a:off x="6110605" y="3816349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" name="Rectangle 2097"/>
            <p:cNvSpPr>
              <a:spLocks noChangeArrowheads="1"/>
            </p:cNvSpPr>
            <p:nvPr/>
          </p:nvSpPr>
          <p:spPr bwMode="auto">
            <a:xfrm>
              <a:off x="6110605" y="3816349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" name="Rectangle 2098"/>
            <p:cNvSpPr>
              <a:spLocks noChangeArrowheads="1"/>
            </p:cNvSpPr>
            <p:nvPr/>
          </p:nvSpPr>
          <p:spPr bwMode="auto">
            <a:xfrm>
              <a:off x="6110605" y="3832224"/>
              <a:ext cx="6350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" name="Rectangle 2099"/>
            <p:cNvSpPr>
              <a:spLocks noChangeArrowheads="1"/>
            </p:cNvSpPr>
            <p:nvPr/>
          </p:nvSpPr>
          <p:spPr bwMode="auto">
            <a:xfrm>
              <a:off x="6110605" y="3832224"/>
              <a:ext cx="6350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" name="Rectangle 2100"/>
            <p:cNvSpPr>
              <a:spLocks noChangeArrowheads="1"/>
            </p:cNvSpPr>
            <p:nvPr/>
          </p:nvSpPr>
          <p:spPr bwMode="auto">
            <a:xfrm>
              <a:off x="6110605" y="3846511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Rectangle 2101"/>
            <p:cNvSpPr>
              <a:spLocks noChangeArrowheads="1"/>
            </p:cNvSpPr>
            <p:nvPr/>
          </p:nvSpPr>
          <p:spPr bwMode="auto">
            <a:xfrm>
              <a:off x="6110605" y="3846511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" name="Rectangle 2102"/>
            <p:cNvSpPr>
              <a:spLocks noChangeArrowheads="1"/>
            </p:cNvSpPr>
            <p:nvPr/>
          </p:nvSpPr>
          <p:spPr bwMode="auto">
            <a:xfrm>
              <a:off x="6110605" y="3862386"/>
              <a:ext cx="6350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" name="Rectangle 2103"/>
            <p:cNvSpPr>
              <a:spLocks noChangeArrowheads="1"/>
            </p:cNvSpPr>
            <p:nvPr/>
          </p:nvSpPr>
          <p:spPr bwMode="auto">
            <a:xfrm>
              <a:off x="6110605" y="3862386"/>
              <a:ext cx="6350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" name="Rectangle 2104"/>
            <p:cNvSpPr>
              <a:spLocks noChangeArrowheads="1"/>
            </p:cNvSpPr>
            <p:nvPr/>
          </p:nvSpPr>
          <p:spPr bwMode="auto">
            <a:xfrm>
              <a:off x="6131243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" name="Rectangle 2105"/>
            <p:cNvSpPr>
              <a:spLocks noChangeArrowheads="1"/>
            </p:cNvSpPr>
            <p:nvPr/>
          </p:nvSpPr>
          <p:spPr bwMode="auto">
            <a:xfrm>
              <a:off x="6131243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" name="Rectangle 2106"/>
            <p:cNvSpPr>
              <a:spLocks noChangeArrowheads="1"/>
            </p:cNvSpPr>
            <p:nvPr/>
          </p:nvSpPr>
          <p:spPr bwMode="auto">
            <a:xfrm>
              <a:off x="6131243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" name="Rectangle 2107"/>
            <p:cNvSpPr>
              <a:spLocks noChangeArrowheads="1"/>
            </p:cNvSpPr>
            <p:nvPr/>
          </p:nvSpPr>
          <p:spPr bwMode="auto">
            <a:xfrm>
              <a:off x="6131243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Rectangle 2108"/>
            <p:cNvSpPr>
              <a:spLocks noChangeArrowheads="1"/>
            </p:cNvSpPr>
            <p:nvPr/>
          </p:nvSpPr>
          <p:spPr bwMode="auto">
            <a:xfrm>
              <a:off x="6131243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" name="Rectangle 2109"/>
            <p:cNvSpPr>
              <a:spLocks noChangeArrowheads="1"/>
            </p:cNvSpPr>
            <p:nvPr/>
          </p:nvSpPr>
          <p:spPr bwMode="auto">
            <a:xfrm>
              <a:off x="6131243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" name="Rectangle 2110"/>
            <p:cNvSpPr>
              <a:spLocks noChangeArrowheads="1"/>
            </p:cNvSpPr>
            <p:nvPr/>
          </p:nvSpPr>
          <p:spPr bwMode="auto">
            <a:xfrm>
              <a:off x="6131243" y="3862386"/>
              <a:ext cx="7938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" name="Rectangle 2111"/>
            <p:cNvSpPr>
              <a:spLocks noChangeArrowheads="1"/>
            </p:cNvSpPr>
            <p:nvPr/>
          </p:nvSpPr>
          <p:spPr bwMode="auto">
            <a:xfrm>
              <a:off x="6131243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" name="Rectangle 2112"/>
            <p:cNvSpPr>
              <a:spLocks noChangeArrowheads="1"/>
            </p:cNvSpPr>
            <p:nvPr/>
          </p:nvSpPr>
          <p:spPr bwMode="auto">
            <a:xfrm>
              <a:off x="6153468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" name="Rectangle 2113"/>
            <p:cNvSpPr>
              <a:spLocks noChangeArrowheads="1"/>
            </p:cNvSpPr>
            <p:nvPr/>
          </p:nvSpPr>
          <p:spPr bwMode="auto">
            <a:xfrm>
              <a:off x="6153468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" name="Rectangle 2114"/>
            <p:cNvSpPr>
              <a:spLocks noChangeArrowheads="1"/>
            </p:cNvSpPr>
            <p:nvPr/>
          </p:nvSpPr>
          <p:spPr bwMode="auto">
            <a:xfrm>
              <a:off x="6153468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" name="Rectangle 2115"/>
            <p:cNvSpPr>
              <a:spLocks noChangeArrowheads="1"/>
            </p:cNvSpPr>
            <p:nvPr/>
          </p:nvSpPr>
          <p:spPr bwMode="auto">
            <a:xfrm>
              <a:off x="6153468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" name="Rectangle 2116"/>
            <p:cNvSpPr>
              <a:spLocks noChangeArrowheads="1"/>
            </p:cNvSpPr>
            <p:nvPr/>
          </p:nvSpPr>
          <p:spPr bwMode="auto">
            <a:xfrm>
              <a:off x="6153468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" name="Rectangle 2117"/>
            <p:cNvSpPr>
              <a:spLocks noChangeArrowheads="1"/>
            </p:cNvSpPr>
            <p:nvPr/>
          </p:nvSpPr>
          <p:spPr bwMode="auto">
            <a:xfrm>
              <a:off x="6153468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" name="Rectangle 2118"/>
            <p:cNvSpPr>
              <a:spLocks noChangeArrowheads="1"/>
            </p:cNvSpPr>
            <p:nvPr/>
          </p:nvSpPr>
          <p:spPr bwMode="auto">
            <a:xfrm>
              <a:off x="6153468" y="3862386"/>
              <a:ext cx="7938" cy="476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" name="Rectangle 2119"/>
            <p:cNvSpPr>
              <a:spLocks noChangeArrowheads="1"/>
            </p:cNvSpPr>
            <p:nvPr/>
          </p:nvSpPr>
          <p:spPr bwMode="auto">
            <a:xfrm>
              <a:off x="6153468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7" name="Rectangle 2120"/>
            <p:cNvSpPr>
              <a:spLocks noChangeArrowheads="1"/>
            </p:cNvSpPr>
            <p:nvPr/>
          </p:nvSpPr>
          <p:spPr bwMode="auto">
            <a:xfrm>
              <a:off x="6174105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8" name="Rectangle 2121"/>
            <p:cNvSpPr>
              <a:spLocks noChangeArrowheads="1"/>
            </p:cNvSpPr>
            <p:nvPr/>
          </p:nvSpPr>
          <p:spPr bwMode="auto">
            <a:xfrm>
              <a:off x="6174105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9" name="Rectangle 2122"/>
            <p:cNvSpPr>
              <a:spLocks noChangeArrowheads="1"/>
            </p:cNvSpPr>
            <p:nvPr/>
          </p:nvSpPr>
          <p:spPr bwMode="auto">
            <a:xfrm>
              <a:off x="6174105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0" name="Rectangle 2123"/>
            <p:cNvSpPr>
              <a:spLocks noChangeArrowheads="1"/>
            </p:cNvSpPr>
            <p:nvPr/>
          </p:nvSpPr>
          <p:spPr bwMode="auto">
            <a:xfrm>
              <a:off x="6174105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1" name="Rectangle 2124"/>
            <p:cNvSpPr>
              <a:spLocks noChangeArrowheads="1"/>
            </p:cNvSpPr>
            <p:nvPr/>
          </p:nvSpPr>
          <p:spPr bwMode="auto">
            <a:xfrm>
              <a:off x="6174105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" name="Rectangle 2125"/>
            <p:cNvSpPr>
              <a:spLocks noChangeArrowheads="1"/>
            </p:cNvSpPr>
            <p:nvPr/>
          </p:nvSpPr>
          <p:spPr bwMode="auto">
            <a:xfrm>
              <a:off x="6174105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" name="Rectangle 2126"/>
            <p:cNvSpPr>
              <a:spLocks noChangeArrowheads="1"/>
            </p:cNvSpPr>
            <p:nvPr/>
          </p:nvSpPr>
          <p:spPr bwMode="auto">
            <a:xfrm>
              <a:off x="6174105" y="3862386"/>
              <a:ext cx="7938" cy="476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" name="Rectangle 2127"/>
            <p:cNvSpPr>
              <a:spLocks noChangeArrowheads="1"/>
            </p:cNvSpPr>
            <p:nvPr/>
          </p:nvSpPr>
          <p:spPr bwMode="auto">
            <a:xfrm>
              <a:off x="6174105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" name="Freeform 2128"/>
            <p:cNvSpPr/>
            <p:nvPr/>
          </p:nvSpPr>
          <p:spPr bwMode="auto">
            <a:xfrm>
              <a:off x="6243955" y="3735386"/>
              <a:ext cx="468313" cy="42863"/>
            </a:xfrm>
            <a:custGeom>
              <a:avLst/>
              <a:gdLst>
                <a:gd name="T0" fmla="*/ 2147483647 w 295"/>
                <a:gd name="T1" fmla="*/ 2147483647 h 27"/>
                <a:gd name="T2" fmla="*/ 0 w 295"/>
                <a:gd name="T3" fmla="*/ 2147483647 h 27"/>
                <a:gd name="T4" fmla="*/ 2147483647 w 295"/>
                <a:gd name="T5" fmla="*/ 0 h 27"/>
                <a:gd name="T6" fmla="*/ 2147483647 w 295"/>
                <a:gd name="T7" fmla="*/ 0 h 27"/>
                <a:gd name="T8" fmla="*/ 2147483647 w 295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5" h="27">
                  <a:moveTo>
                    <a:pt x="268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95" y="0"/>
                  </a:lnTo>
                  <a:lnTo>
                    <a:pt x="268" y="2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" name="Freeform 2129"/>
            <p:cNvSpPr/>
            <p:nvPr/>
          </p:nvSpPr>
          <p:spPr bwMode="auto">
            <a:xfrm>
              <a:off x="6243955" y="3735386"/>
              <a:ext cx="468313" cy="42863"/>
            </a:xfrm>
            <a:custGeom>
              <a:avLst/>
              <a:gdLst>
                <a:gd name="T0" fmla="*/ 2147483647 w 295"/>
                <a:gd name="T1" fmla="*/ 2147483647 h 27"/>
                <a:gd name="T2" fmla="*/ 0 w 295"/>
                <a:gd name="T3" fmla="*/ 2147483647 h 27"/>
                <a:gd name="T4" fmla="*/ 2147483647 w 295"/>
                <a:gd name="T5" fmla="*/ 0 h 27"/>
                <a:gd name="T6" fmla="*/ 2147483647 w 295"/>
                <a:gd name="T7" fmla="*/ 0 h 27"/>
                <a:gd name="T8" fmla="*/ 2147483647 w 295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5" h="27">
                  <a:moveTo>
                    <a:pt x="268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95" y="0"/>
                  </a:lnTo>
                  <a:lnTo>
                    <a:pt x="268" y="2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7" name="Freeform 2130"/>
            <p:cNvSpPr/>
            <p:nvPr/>
          </p:nvSpPr>
          <p:spPr bwMode="auto">
            <a:xfrm>
              <a:off x="6669405" y="3735386"/>
              <a:ext cx="42863" cy="276225"/>
            </a:xfrm>
            <a:custGeom>
              <a:avLst/>
              <a:gdLst>
                <a:gd name="T0" fmla="*/ 2147483647 w 27"/>
                <a:gd name="T1" fmla="*/ 2147483647 h 174"/>
                <a:gd name="T2" fmla="*/ 0 w 27"/>
                <a:gd name="T3" fmla="*/ 2147483647 h 174"/>
                <a:gd name="T4" fmla="*/ 0 w 27"/>
                <a:gd name="T5" fmla="*/ 2147483647 h 174"/>
                <a:gd name="T6" fmla="*/ 2147483647 w 27"/>
                <a:gd name="T7" fmla="*/ 0 h 174"/>
                <a:gd name="T8" fmla="*/ 2147483647 w 27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74">
                  <a:moveTo>
                    <a:pt x="27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27" y="1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" name="Freeform 2131"/>
            <p:cNvSpPr/>
            <p:nvPr/>
          </p:nvSpPr>
          <p:spPr bwMode="auto">
            <a:xfrm>
              <a:off x="6669405" y="3735386"/>
              <a:ext cx="42863" cy="276225"/>
            </a:xfrm>
            <a:custGeom>
              <a:avLst/>
              <a:gdLst>
                <a:gd name="T0" fmla="*/ 2147483647 w 27"/>
                <a:gd name="T1" fmla="*/ 2147483647 h 174"/>
                <a:gd name="T2" fmla="*/ 0 w 27"/>
                <a:gd name="T3" fmla="*/ 2147483647 h 174"/>
                <a:gd name="T4" fmla="*/ 0 w 27"/>
                <a:gd name="T5" fmla="*/ 2147483647 h 174"/>
                <a:gd name="T6" fmla="*/ 2147483647 w 27"/>
                <a:gd name="T7" fmla="*/ 0 h 174"/>
                <a:gd name="T8" fmla="*/ 2147483647 w 27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74">
                  <a:moveTo>
                    <a:pt x="27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27" y="14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9" name="Rectangle 2132"/>
            <p:cNvSpPr>
              <a:spLocks noChangeArrowheads="1"/>
            </p:cNvSpPr>
            <p:nvPr/>
          </p:nvSpPr>
          <p:spPr bwMode="auto">
            <a:xfrm>
              <a:off x="6243955" y="3778249"/>
              <a:ext cx="425450" cy="23336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0" name="Rectangle 2133"/>
            <p:cNvSpPr>
              <a:spLocks noChangeArrowheads="1"/>
            </p:cNvSpPr>
            <p:nvPr/>
          </p:nvSpPr>
          <p:spPr bwMode="auto">
            <a:xfrm>
              <a:off x="6243955" y="3778249"/>
              <a:ext cx="425450" cy="2333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" name="Rectangle 2134"/>
            <p:cNvSpPr>
              <a:spLocks noChangeArrowheads="1"/>
            </p:cNvSpPr>
            <p:nvPr/>
          </p:nvSpPr>
          <p:spPr bwMode="auto">
            <a:xfrm>
              <a:off x="6245543" y="3840161"/>
              <a:ext cx="6032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2" name="Rectangle 2135"/>
            <p:cNvSpPr>
              <a:spLocks noChangeArrowheads="1"/>
            </p:cNvSpPr>
            <p:nvPr/>
          </p:nvSpPr>
          <p:spPr bwMode="auto">
            <a:xfrm>
              <a:off x="6245543" y="3840161"/>
              <a:ext cx="6032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" name="Rectangle 2136"/>
            <p:cNvSpPr>
              <a:spLocks noChangeArrowheads="1"/>
            </p:cNvSpPr>
            <p:nvPr/>
          </p:nvSpPr>
          <p:spPr bwMode="auto">
            <a:xfrm>
              <a:off x="630586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" name="Rectangle 2137"/>
            <p:cNvSpPr>
              <a:spLocks noChangeArrowheads="1"/>
            </p:cNvSpPr>
            <p:nvPr/>
          </p:nvSpPr>
          <p:spPr bwMode="auto">
            <a:xfrm>
              <a:off x="630586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" name="Rectangle 2138"/>
            <p:cNvSpPr>
              <a:spLocks noChangeArrowheads="1"/>
            </p:cNvSpPr>
            <p:nvPr/>
          </p:nvSpPr>
          <p:spPr bwMode="auto">
            <a:xfrm>
              <a:off x="634714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" name="Rectangle 2139"/>
            <p:cNvSpPr>
              <a:spLocks noChangeArrowheads="1"/>
            </p:cNvSpPr>
            <p:nvPr/>
          </p:nvSpPr>
          <p:spPr bwMode="auto">
            <a:xfrm>
              <a:off x="634714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" name="Rectangle 2140"/>
            <p:cNvSpPr>
              <a:spLocks noChangeArrowheads="1"/>
            </p:cNvSpPr>
            <p:nvPr/>
          </p:nvSpPr>
          <p:spPr bwMode="auto">
            <a:xfrm>
              <a:off x="6386830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" name="Rectangle 2141"/>
            <p:cNvSpPr>
              <a:spLocks noChangeArrowheads="1"/>
            </p:cNvSpPr>
            <p:nvPr/>
          </p:nvSpPr>
          <p:spPr bwMode="auto">
            <a:xfrm>
              <a:off x="6386830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Rectangle 2142"/>
            <p:cNvSpPr>
              <a:spLocks noChangeArrowheads="1"/>
            </p:cNvSpPr>
            <p:nvPr/>
          </p:nvSpPr>
          <p:spPr bwMode="auto">
            <a:xfrm>
              <a:off x="642651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" name="Rectangle 2143"/>
            <p:cNvSpPr>
              <a:spLocks noChangeArrowheads="1"/>
            </p:cNvSpPr>
            <p:nvPr/>
          </p:nvSpPr>
          <p:spPr bwMode="auto">
            <a:xfrm>
              <a:off x="642651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" name="Rectangle 2144"/>
            <p:cNvSpPr>
              <a:spLocks noChangeArrowheads="1"/>
            </p:cNvSpPr>
            <p:nvPr/>
          </p:nvSpPr>
          <p:spPr bwMode="auto">
            <a:xfrm>
              <a:off x="646779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" name="Rectangle 2145"/>
            <p:cNvSpPr>
              <a:spLocks noChangeArrowheads="1"/>
            </p:cNvSpPr>
            <p:nvPr/>
          </p:nvSpPr>
          <p:spPr bwMode="auto">
            <a:xfrm>
              <a:off x="646779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" name="Rectangle 2146"/>
            <p:cNvSpPr>
              <a:spLocks noChangeArrowheads="1"/>
            </p:cNvSpPr>
            <p:nvPr/>
          </p:nvSpPr>
          <p:spPr bwMode="auto">
            <a:xfrm>
              <a:off x="6507480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" name="Rectangle 2147"/>
            <p:cNvSpPr>
              <a:spLocks noChangeArrowheads="1"/>
            </p:cNvSpPr>
            <p:nvPr/>
          </p:nvSpPr>
          <p:spPr bwMode="auto">
            <a:xfrm>
              <a:off x="6507480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" name="Rectangle 2148"/>
            <p:cNvSpPr>
              <a:spLocks noChangeArrowheads="1"/>
            </p:cNvSpPr>
            <p:nvPr/>
          </p:nvSpPr>
          <p:spPr bwMode="auto">
            <a:xfrm>
              <a:off x="654716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" name="Rectangle 2149"/>
            <p:cNvSpPr>
              <a:spLocks noChangeArrowheads="1"/>
            </p:cNvSpPr>
            <p:nvPr/>
          </p:nvSpPr>
          <p:spPr bwMode="auto">
            <a:xfrm>
              <a:off x="654716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" name="Rectangle 2150"/>
            <p:cNvSpPr>
              <a:spLocks noChangeArrowheads="1"/>
            </p:cNvSpPr>
            <p:nvPr/>
          </p:nvSpPr>
          <p:spPr bwMode="auto">
            <a:xfrm>
              <a:off x="658844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8" name="Rectangle 2151"/>
            <p:cNvSpPr>
              <a:spLocks noChangeArrowheads="1"/>
            </p:cNvSpPr>
            <p:nvPr/>
          </p:nvSpPr>
          <p:spPr bwMode="auto">
            <a:xfrm>
              <a:off x="658844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" name="Rectangle 2152"/>
            <p:cNvSpPr>
              <a:spLocks noChangeArrowheads="1"/>
            </p:cNvSpPr>
            <p:nvPr/>
          </p:nvSpPr>
          <p:spPr bwMode="auto">
            <a:xfrm>
              <a:off x="6628130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" name="Rectangle 2153"/>
            <p:cNvSpPr>
              <a:spLocks noChangeArrowheads="1"/>
            </p:cNvSpPr>
            <p:nvPr/>
          </p:nvSpPr>
          <p:spPr bwMode="auto">
            <a:xfrm>
              <a:off x="6628130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" name="Rectangle 2154"/>
            <p:cNvSpPr>
              <a:spLocks noChangeArrowheads="1"/>
            </p:cNvSpPr>
            <p:nvPr/>
          </p:nvSpPr>
          <p:spPr bwMode="auto">
            <a:xfrm>
              <a:off x="6285230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" name="Rectangle 2155"/>
            <p:cNvSpPr>
              <a:spLocks noChangeArrowheads="1"/>
            </p:cNvSpPr>
            <p:nvPr/>
          </p:nvSpPr>
          <p:spPr bwMode="auto">
            <a:xfrm>
              <a:off x="6285230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" name="Rectangle 2156"/>
            <p:cNvSpPr>
              <a:spLocks noChangeArrowheads="1"/>
            </p:cNvSpPr>
            <p:nvPr/>
          </p:nvSpPr>
          <p:spPr bwMode="auto">
            <a:xfrm>
              <a:off x="6324918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" name="Rectangle 2157"/>
            <p:cNvSpPr>
              <a:spLocks noChangeArrowheads="1"/>
            </p:cNvSpPr>
            <p:nvPr/>
          </p:nvSpPr>
          <p:spPr bwMode="auto">
            <a:xfrm>
              <a:off x="6324918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" name="Rectangle 2158"/>
            <p:cNvSpPr>
              <a:spLocks noChangeArrowheads="1"/>
            </p:cNvSpPr>
            <p:nvPr/>
          </p:nvSpPr>
          <p:spPr bwMode="auto">
            <a:xfrm>
              <a:off x="6366193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" name="Rectangle 2159"/>
            <p:cNvSpPr>
              <a:spLocks noChangeArrowheads="1"/>
            </p:cNvSpPr>
            <p:nvPr/>
          </p:nvSpPr>
          <p:spPr bwMode="auto">
            <a:xfrm>
              <a:off x="6366193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" name="Rectangle 2160"/>
            <p:cNvSpPr>
              <a:spLocks noChangeArrowheads="1"/>
            </p:cNvSpPr>
            <p:nvPr/>
          </p:nvSpPr>
          <p:spPr bwMode="auto">
            <a:xfrm>
              <a:off x="6407468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" name="Rectangle 2161"/>
            <p:cNvSpPr>
              <a:spLocks noChangeArrowheads="1"/>
            </p:cNvSpPr>
            <p:nvPr/>
          </p:nvSpPr>
          <p:spPr bwMode="auto">
            <a:xfrm>
              <a:off x="6407468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" name="Rectangle 2162"/>
            <p:cNvSpPr>
              <a:spLocks noChangeArrowheads="1"/>
            </p:cNvSpPr>
            <p:nvPr/>
          </p:nvSpPr>
          <p:spPr bwMode="auto">
            <a:xfrm>
              <a:off x="6447155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" name="Rectangle 2163"/>
            <p:cNvSpPr>
              <a:spLocks noChangeArrowheads="1"/>
            </p:cNvSpPr>
            <p:nvPr/>
          </p:nvSpPr>
          <p:spPr bwMode="auto">
            <a:xfrm>
              <a:off x="6447155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" name="Rectangle 2164"/>
            <p:cNvSpPr>
              <a:spLocks noChangeArrowheads="1"/>
            </p:cNvSpPr>
            <p:nvPr/>
          </p:nvSpPr>
          <p:spPr bwMode="auto">
            <a:xfrm>
              <a:off x="6486843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" name="Rectangle 2165"/>
            <p:cNvSpPr>
              <a:spLocks noChangeArrowheads="1"/>
            </p:cNvSpPr>
            <p:nvPr/>
          </p:nvSpPr>
          <p:spPr bwMode="auto">
            <a:xfrm>
              <a:off x="6486843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" name="Rectangle 2166"/>
            <p:cNvSpPr>
              <a:spLocks noChangeArrowheads="1"/>
            </p:cNvSpPr>
            <p:nvPr/>
          </p:nvSpPr>
          <p:spPr bwMode="auto">
            <a:xfrm>
              <a:off x="6528118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Rectangle 2167"/>
            <p:cNvSpPr>
              <a:spLocks noChangeArrowheads="1"/>
            </p:cNvSpPr>
            <p:nvPr/>
          </p:nvSpPr>
          <p:spPr bwMode="auto">
            <a:xfrm>
              <a:off x="6528118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Rectangle 2168"/>
            <p:cNvSpPr>
              <a:spLocks noChangeArrowheads="1"/>
            </p:cNvSpPr>
            <p:nvPr/>
          </p:nvSpPr>
          <p:spPr bwMode="auto">
            <a:xfrm>
              <a:off x="6569393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" name="Rectangle 2169"/>
            <p:cNvSpPr>
              <a:spLocks noChangeArrowheads="1"/>
            </p:cNvSpPr>
            <p:nvPr/>
          </p:nvSpPr>
          <p:spPr bwMode="auto">
            <a:xfrm>
              <a:off x="6569393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" name="Rectangle 2170"/>
            <p:cNvSpPr>
              <a:spLocks noChangeArrowheads="1"/>
            </p:cNvSpPr>
            <p:nvPr/>
          </p:nvSpPr>
          <p:spPr bwMode="auto">
            <a:xfrm>
              <a:off x="6609080" y="3790949"/>
              <a:ext cx="6032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8" name="Rectangle 2171"/>
            <p:cNvSpPr>
              <a:spLocks noChangeArrowheads="1"/>
            </p:cNvSpPr>
            <p:nvPr/>
          </p:nvSpPr>
          <p:spPr bwMode="auto">
            <a:xfrm>
              <a:off x="6609080" y="3790949"/>
              <a:ext cx="6032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9" name="Rectangle 2172"/>
            <p:cNvSpPr>
              <a:spLocks noChangeArrowheads="1"/>
            </p:cNvSpPr>
            <p:nvPr/>
          </p:nvSpPr>
          <p:spPr bwMode="auto">
            <a:xfrm>
              <a:off x="6245543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0" name="Rectangle 2173"/>
            <p:cNvSpPr>
              <a:spLocks noChangeArrowheads="1"/>
            </p:cNvSpPr>
            <p:nvPr/>
          </p:nvSpPr>
          <p:spPr bwMode="auto">
            <a:xfrm>
              <a:off x="6245543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1" name="Rectangle 2174"/>
            <p:cNvSpPr>
              <a:spLocks noChangeArrowheads="1"/>
            </p:cNvSpPr>
            <p:nvPr/>
          </p:nvSpPr>
          <p:spPr bwMode="auto">
            <a:xfrm>
              <a:off x="6245543" y="3952874"/>
              <a:ext cx="420688" cy="111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2" name="Rectangle 2175"/>
            <p:cNvSpPr>
              <a:spLocks noChangeArrowheads="1"/>
            </p:cNvSpPr>
            <p:nvPr/>
          </p:nvSpPr>
          <p:spPr bwMode="auto">
            <a:xfrm>
              <a:off x="6245543" y="3894136"/>
              <a:ext cx="420688" cy="111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" name="Rectangle 2176"/>
            <p:cNvSpPr>
              <a:spLocks noChangeArrowheads="1"/>
            </p:cNvSpPr>
            <p:nvPr/>
          </p:nvSpPr>
          <p:spPr bwMode="auto">
            <a:xfrm>
              <a:off x="6343968" y="3962399"/>
              <a:ext cx="44450" cy="492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4" name="Rectangle 2177"/>
            <p:cNvSpPr>
              <a:spLocks noChangeArrowheads="1"/>
            </p:cNvSpPr>
            <p:nvPr/>
          </p:nvSpPr>
          <p:spPr bwMode="auto">
            <a:xfrm>
              <a:off x="6348730" y="3975099"/>
              <a:ext cx="36513" cy="158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" name="Rectangle 2178"/>
            <p:cNvSpPr>
              <a:spLocks noChangeArrowheads="1"/>
            </p:cNvSpPr>
            <p:nvPr/>
          </p:nvSpPr>
          <p:spPr bwMode="auto">
            <a:xfrm>
              <a:off x="6348730" y="3975099"/>
              <a:ext cx="36513" cy="1588"/>
            </a:xfrm>
            <a:prstGeom prst="rect">
              <a:avLst/>
            </a:pr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6" name="Rectangle 2179"/>
            <p:cNvSpPr>
              <a:spLocks noChangeArrowheads="1"/>
            </p:cNvSpPr>
            <p:nvPr/>
          </p:nvSpPr>
          <p:spPr bwMode="auto">
            <a:xfrm>
              <a:off x="6348730" y="3976686"/>
              <a:ext cx="36513" cy="1588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7" name="Rectangle 2180"/>
            <p:cNvSpPr>
              <a:spLocks noChangeArrowheads="1"/>
            </p:cNvSpPr>
            <p:nvPr/>
          </p:nvSpPr>
          <p:spPr bwMode="auto">
            <a:xfrm>
              <a:off x="6348730" y="3978274"/>
              <a:ext cx="36513" cy="1588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8" name="Rectangle 2181"/>
            <p:cNvSpPr>
              <a:spLocks noChangeArrowheads="1"/>
            </p:cNvSpPr>
            <p:nvPr/>
          </p:nvSpPr>
          <p:spPr bwMode="auto">
            <a:xfrm>
              <a:off x="6348730" y="3978274"/>
              <a:ext cx="36513" cy="1588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9" name="Rectangle 2182"/>
            <p:cNvSpPr>
              <a:spLocks noChangeArrowheads="1"/>
            </p:cNvSpPr>
            <p:nvPr/>
          </p:nvSpPr>
          <p:spPr bwMode="auto">
            <a:xfrm>
              <a:off x="6348730" y="3979861"/>
              <a:ext cx="36513" cy="1588"/>
            </a:xfrm>
            <a:prstGeom prst="rect">
              <a:avLst/>
            </a:pr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0" name="Rectangle 2183"/>
            <p:cNvSpPr>
              <a:spLocks noChangeArrowheads="1"/>
            </p:cNvSpPr>
            <p:nvPr/>
          </p:nvSpPr>
          <p:spPr bwMode="auto">
            <a:xfrm>
              <a:off x="6348730" y="3981449"/>
              <a:ext cx="36513" cy="1588"/>
            </a:xfrm>
            <a:prstGeom prst="rect">
              <a:avLst/>
            </a:pr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1" name="Rectangle 2184"/>
            <p:cNvSpPr>
              <a:spLocks noChangeArrowheads="1"/>
            </p:cNvSpPr>
            <p:nvPr/>
          </p:nvSpPr>
          <p:spPr bwMode="auto">
            <a:xfrm>
              <a:off x="6348730" y="3981449"/>
              <a:ext cx="36513" cy="1588"/>
            </a:xfrm>
            <a:prstGeom prst="rect">
              <a:avLst/>
            </a:pr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2" name="Rectangle 2185"/>
            <p:cNvSpPr>
              <a:spLocks noChangeArrowheads="1"/>
            </p:cNvSpPr>
            <p:nvPr/>
          </p:nvSpPr>
          <p:spPr bwMode="auto">
            <a:xfrm>
              <a:off x="6348730" y="3983036"/>
              <a:ext cx="36513" cy="1588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3" name="Rectangle 2186"/>
            <p:cNvSpPr>
              <a:spLocks noChangeArrowheads="1"/>
            </p:cNvSpPr>
            <p:nvPr/>
          </p:nvSpPr>
          <p:spPr bwMode="auto">
            <a:xfrm>
              <a:off x="6348730" y="3984624"/>
              <a:ext cx="36513" cy="1588"/>
            </a:xfrm>
            <a:prstGeom prst="rect">
              <a:avLst/>
            </a:prstGeom>
            <a:solidFill>
              <a:srgbClr val="8B8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Rectangle 2187"/>
            <p:cNvSpPr>
              <a:spLocks noChangeArrowheads="1"/>
            </p:cNvSpPr>
            <p:nvPr/>
          </p:nvSpPr>
          <p:spPr bwMode="auto">
            <a:xfrm>
              <a:off x="6348730" y="3984624"/>
              <a:ext cx="36513" cy="1588"/>
            </a:xfrm>
            <a:prstGeom prst="rect">
              <a:avLst/>
            </a:pr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5" name="Rectangle 2188"/>
            <p:cNvSpPr>
              <a:spLocks noChangeArrowheads="1"/>
            </p:cNvSpPr>
            <p:nvPr/>
          </p:nvSpPr>
          <p:spPr bwMode="auto">
            <a:xfrm>
              <a:off x="6348730" y="3986211"/>
              <a:ext cx="36513" cy="158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6" name="Rectangle 2189"/>
            <p:cNvSpPr>
              <a:spLocks noChangeArrowheads="1"/>
            </p:cNvSpPr>
            <p:nvPr/>
          </p:nvSpPr>
          <p:spPr bwMode="auto">
            <a:xfrm>
              <a:off x="6348730" y="3987799"/>
              <a:ext cx="36513" cy="15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7" name="Rectangle 2190"/>
            <p:cNvSpPr>
              <a:spLocks noChangeArrowheads="1"/>
            </p:cNvSpPr>
            <p:nvPr/>
          </p:nvSpPr>
          <p:spPr bwMode="auto">
            <a:xfrm>
              <a:off x="6348730" y="3987799"/>
              <a:ext cx="36513" cy="1588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8" name="Rectangle 2191"/>
            <p:cNvSpPr>
              <a:spLocks noChangeArrowheads="1"/>
            </p:cNvSpPr>
            <p:nvPr/>
          </p:nvSpPr>
          <p:spPr bwMode="auto">
            <a:xfrm>
              <a:off x="6348730" y="3989386"/>
              <a:ext cx="36513" cy="1588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9" name="Rectangle 2192"/>
            <p:cNvSpPr>
              <a:spLocks noChangeArrowheads="1"/>
            </p:cNvSpPr>
            <p:nvPr/>
          </p:nvSpPr>
          <p:spPr bwMode="auto">
            <a:xfrm>
              <a:off x="6348730" y="3990974"/>
              <a:ext cx="36513" cy="1588"/>
            </a:xfrm>
            <a:prstGeom prst="rect">
              <a:avLst/>
            </a:prstGeom>
            <a:solidFill>
              <a:srgbClr val="696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Rectangle 2193"/>
            <p:cNvSpPr>
              <a:spLocks noChangeArrowheads="1"/>
            </p:cNvSpPr>
            <p:nvPr/>
          </p:nvSpPr>
          <p:spPr bwMode="auto">
            <a:xfrm>
              <a:off x="6348730" y="3992561"/>
              <a:ext cx="36513" cy="1588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1" name="Rectangle 2194"/>
            <p:cNvSpPr>
              <a:spLocks noChangeArrowheads="1"/>
            </p:cNvSpPr>
            <p:nvPr/>
          </p:nvSpPr>
          <p:spPr bwMode="auto">
            <a:xfrm>
              <a:off x="6348730" y="3992561"/>
              <a:ext cx="36513" cy="1588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2" name="Rectangle 2195"/>
            <p:cNvSpPr>
              <a:spLocks noChangeArrowheads="1"/>
            </p:cNvSpPr>
            <p:nvPr/>
          </p:nvSpPr>
          <p:spPr bwMode="auto">
            <a:xfrm>
              <a:off x="6348730" y="3994149"/>
              <a:ext cx="36513" cy="1588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3" name="Rectangle 2196"/>
            <p:cNvSpPr>
              <a:spLocks noChangeArrowheads="1"/>
            </p:cNvSpPr>
            <p:nvPr/>
          </p:nvSpPr>
          <p:spPr bwMode="auto">
            <a:xfrm>
              <a:off x="6348730" y="3994149"/>
              <a:ext cx="36513" cy="1588"/>
            </a:xfrm>
            <a:prstGeom prst="rect">
              <a:avLst/>
            </a:prstGeom>
            <a:solidFill>
              <a:srgbClr val="52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4" name="Rectangle 2197"/>
            <p:cNvSpPr>
              <a:spLocks noChangeArrowheads="1"/>
            </p:cNvSpPr>
            <p:nvPr/>
          </p:nvSpPr>
          <p:spPr bwMode="auto">
            <a:xfrm>
              <a:off x="6348730" y="3995736"/>
              <a:ext cx="36513" cy="158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5" name="Rectangle 2198"/>
            <p:cNvSpPr>
              <a:spLocks noChangeArrowheads="1"/>
            </p:cNvSpPr>
            <p:nvPr/>
          </p:nvSpPr>
          <p:spPr bwMode="auto">
            <a:xfrm>
              <a:off x="6348730" y="3997324"/>
              <a:ext cx="36513" cy="1588"/>
            </a:xfrm>
            <a:prstGeom prst="rect">
              <a:avLst/>
            </a:pr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6" name="Rectangle 2199"/>
            <p:cNvSpPr>
              <a:spLocks noChangeArrowheads="1"/>
            </p:cNvSpPr>
            <p:nvPr/>
          </p:nvSpPr>
          <p:spPr bwMode="auto">
            <a:xfrm>
              <a:off x="6348730" y="3998911"/>
              <a:ext cx="36513" cy="1588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7" name="Rectangle 2200"/>
            <p:cNvSpPr>
              <a:spLocks noChangeArrowheads="1"/>
            </p:cNvSpPr>
            <p:nvPr/>
          </p:nvSpPr>
          <p:spPr bwMode="auto">
            <a:xfrm>
              <a:off x="6348730" y="3998911"/>
              <a:ext cx="36513" cy="1588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8" name="Rectangle 2201"/>
            <p:cNvSpPr>
              <a:spLocks noChangeArrowheads="1"/>
            </p:cNvSpPr>
            <p:nvPr/>
          </p:nvSpPr>
          <p:spPr bwMode="auto">
            <a:xfrm>
              <a:off x="6348730" y="4000499"/>
              <a:ext cx="36513" cy="1588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9" name="Rectangle 2202"/>
            <p:cNvSpPr>
              <a:spLocks noChangeArrowheads="1"/>
            </p:cNvSpPr>
            <p:nvPr/>
          </p:nvSpPr>
          <p:spPr bwMode="auto">
            <a:xfrm>
              <a:off x="6348730" y="4002086"/>
              <a:ext cx="36513" cy="1588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0" name="Rectangle 2203"/>
            <p:cNvSpPr>
              <a:spLocks noChangeArrowheads="1"/>
            </p:cNvSpPr>
            <p:nvPr/>
          </p:nvSpPr>
          <p:spPr bwMode="auto">
            <a:xfrm>
              <a:off x="6348730" y="4002086"/>
              <a:ext cx="36513" cy="1588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1" name="Rectangle 2204"/>
            <p:cNvSpPr>
              <a:spLocks noChangeArrowheads="1"/>
            </p:cNvSpPr>
            <p:nvPr/>
          </p:nvSpPr>
          <p:spPr bwMode="auto">
            <a:xfrm>
              <a:off x="6348730" y="4003674"/>
              <a:ext cx="36513" cy="1588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2" name="Rectangle 2205"/>
            <p:cNvSpPr>
              <a:spLocks noChangeArrowheads="1"/>
            </p:cNvSpPr>
            <p:nvPr/>
          </p:nvSpPr>
          <p:spPr bwMode="auto">
            <a:xfrm>
              <a:off x="6348730" y="4005261"/>
              <a:ext cx="36513" cy="1588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3" name="Rectangle 2206"/>
            <p:cNvSpPr>
              <a:spLocks noChangeArrowheads="1"/>
            </p:cNvSpPr>
            <p:nvPr/>
          </p:nvSpPr>
          <p:spPr bwMode="auto">
            <a:xfrm>
              <a:off x="6348730" y="4005261"/>
              <a:ext cx="36513" cy="1588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4" name="Rectangle 2207"/>
            <p:cNvSpPr>
              <a:spLocks noChangeArrowheads="1"/>
            </p:cNvSpPr>
            <p:nvPr/>
          </p:nvSpPr>
          <p:spPr bwMode="auto">
            <a:xfrm>
              <a:off x="6348730" y="4006849"/>
              <a:ext cx="36513" cy="1588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5" name="Rectangle 2208"/>
            <p:cNvSpPr>
              <a:spLocks noChangeArrowheads="1"/>
            </p:cNvSpPr>
            <p:nvPr/>
          </p:nvSpPr>
          <p:spPr bwMode="auto">
            <a:xfrm>
              <a:off x="6348730" y="4008436"/>
              <a:ext cx="36513" cy="1588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6" name="Rectangle 2209"/>
            <p:cNvSpPr>
              <a:spLocks noChangeArrowheads="1"/>
            </p:cNvSpPr>
            <p:nvPr/>
          </p:nvSpPr>
          <p:spPr bwMode="auto">
            <a:xfrm>
              <a:off x="6348730" y="4008436"/>
              <a:ext cx="36513" cy="1588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7" name="Rectangle 2210"/>
            <p:cNvSpPr>
              <a:spLocks noChangeArrowheads="1"/>
            </p:cNvSpPr>
            <p:nvPr/>
          </p:nvSpPr>
          <p:spPr bwMode="auto">
            <a:xfrm>
              <a:off x="6348730" y="4010024"/>
              <a:ext cx="36513" cy="1588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78" name="Picture 22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080" y="3978274"/>
              <a:ext cx="22225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9" name="Picture 22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080" y="3978274"/>
              <a:ext cx="22225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" name="Freeform 2213"/>
            <p:cNvSpPr/>
            <p:nvPr/>
          </p:nvSpPr>
          <p:spPr bwMode="auto">
            <a:xfrm>
              <a:off x="6351905" y="3978274"/>
              <a:ext cx="30163" cy="28575"/>
            </a:xfrm>
            <a:custGeom>
              <a:avLst/>
              <a:gdLst>
                <a:gd name="T0" fmla="*/ 2147483647 w 19"/>
                <a:gd name="T1" fmla="*/ 2147483647 h 18"/>
                <a:gd name="T2" fmla="*/ 2147483647 w 19"/>
                <a:gd name="T3" fmla="*/ 2147483647 h 18"/>
                <a:gd name="T4" fmla="*/ 2147483647 w 19"/>
                <a:gd name="T5" fmla="*/ 2147483647 h 18"/>
                <a:gd name="T6" fmla="*/ 2147483647 w 19"/>
                <a:gd name="T7" fmla="*/ 2147483647 h 18"/>
                <a:gd name="T8" fmla="*/ 2147483647 w 19"/>
                <a:gd name="T9" fmla="*/ 2147483647 h 18"/>
                <a:gd name="T10" fmla="*/ 2147483647 w 19"/>
                <a:gd name="T11" fmla="*/ 2147483647 h 18"/>
                <a:gd name="T12" fmla="*/ 2147483647 w 19"/>
                <a:gd name="T13" fmla="*/ 0 h 18"/>
                <a:gd name="T14" fmla="*/ 2147483647 w 19"/>
                <a:gd name="T15" fmla="*/ 0 h 18"/>
                <a:gd name="T16" fmla="*/ 2147483647 w 19"/>
                <a:gd name="T17" fmla="*/ 0 h 18"/>
                <a:gd name="T18" fmla="*/ 2147483647 w 19"/>
                <a:gd name="T19" fmla="*/ 0 h 18"/>
                <a:gd name="T20" fmla="*/ 2147483647 w 19"/>
                <a:gd name="T21" fmla="*/ 0 h 18"/>
                <a:gd name="T22" fmla="*/ 2147483647 w 19"/>
                <a:gd name="T23" fmla="*/ 2147483647 h 18"/>
                <a:gd name="T24" fmla="*/ 2147483647 w 19"/>
                <a:gd name="T25" fmla="*/ 2147483647 h 18"/>
                <a:gd name="T26" fmla="*/ 2147483647 w 19"/>
                <a:gd name="T27" fmla="*/ 2147483647 h 18"/>
                <a:gd name="T28" fmla="*/ 2147483647 w 19"/>
                <a:gd name="T29" fmla="*/ 2147483647 h 18"/>
                <a:gd name="T30" fmla="*/ 0 w 19"/>
                <a:gd name="T31" fmla="*/ 2147483647 h 18"/>
                <a:gd name="T32" fmla="*/ 0 w 19"/>
                <a:gd name="T33" fmla="*/ 2147483647 h 18"/>
                <a:gd name="T34" fmla="*/ 0 w 19"/>
                <a:gd name="T35" fmla="*/ 2147483647 h 18"/>
                <a:gd name="T36" fmla="*/ 2147483647 w 19"/>
                <a:gd name="T37" fmla="*/ 2147483647 h 18"/>
                <a:gd name="T38" fmla="*/ 2147483647 w 19"/>
                <a:gd name="T39" fmla="*/ 2147483647 h 18"/>
                <a:gd name="T40" fmla="*/ 2147483647 w 19"/>
                <a:gd name="T41" fmla="*/ 2147483647 h 18"/>
                <a:gd name="T42" fmla="*/ 2147483647 w 19"/>
                <a:gd name="T43" fmla="*/ 2147483647 h 18"/>
                <a:gd name="T44" fmla="*/ 2147483647 w 19"/>
                <a:gd name="T45" fmla="*/ 2147483647 h 18"/>
                <a:gd name="T46" fmla="*/ 2147483647 w 19"/>
                <a:gd name="T47" fmla="*/ 2147483647 h 18"/>
                <a:gd name="T48" fmla="*/ 2147483647 w 19"/>
                <a:gd name="T49" fmla="*/ 2147483647 h 18"/>
                <a:gd name="T50" fmla="*/ 2147483647 w 19"/>
                <a:gd name="T51" fmla="*/ 2147483647 h 18"/>
                <a:gd name="T52" fmla="*/ 2147483647 w 19"/>
                <a:gd name="T53" fmla="*/ 2147483647 h 18"/>
                <a:gd name="T54" fmla="*/ 2147483647 w 19"/>
                <a:gd name="T55" fmla="*/ 2147483647 h 18"/>
                <a:gd name="T56" fmla="*/ 2147483647 w 19"/>
                <a:gd name="T57" fmla="*/ 2147483647 h 18"/>
                <a:gd name="T58" fmla="*/ 2147483647 w 19"/>
                <a:gd name="T59" fmla="*/ 2147483647 h 18"/>
                <a:gd name="T60" fmla="*/ 2147483647 w 19"/>
                <a:gd name="T61" fmla="*/ 2147483647 h 18"/>
                <a:gd name="T62" fmla="*/ 2147483647 w 19"/>
                <a:gd name="T63" fmla="*/ 2147483647 h 18"/>
                <a:gd name="T64" fmla="*/ 2147483647 w 19"/>
                <a:gd name="T65" fmla="*/ 2147483647 h 1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" h="18">
                  <a:moveTo>
                    <a:pt x="19" y="9"/>
                  </a:moveTo>
                  <a:lnTo>
                    <a:pt x="19" y="7"/>
                  </a:lnTo>
                  <a:lnTo>
                    <a:pt x="18" y="5"/>
                  </a:lnTo>
                  <a:lnTo>
                    <a:pt x="17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3" y="15"/>
                  </a:lnTo>
                  <a:lnTo>
                    <a:pt x="4" y="17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3" y="17"/>
                  </a:lnTo>
                  <a:lnTo>
                    <a:pt x="15" y="17"/>
                  </a:lnTo>
                  <a:lnTo>
                    <a:pt x="16" y="15"/>
                  </a:lnTo>
                  <a:lnTo>
                    <a:pt x="17" y="14"/>
                  </a:lnTo>
                  <a:lnTo>
                    <a:pt x="18" y="13"/>
                  </a:lnTo>
                  <a:lnTo>
                    <a:pt x="19" y="10"/>
                  </a:lnTo>
                  <a:lnTo>
                    <a:pt x="19" y="9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1" name="Rectangle 2214"/>
            <p:cNvSpPr>
              <a:spLocks noChangeArrowheads="1"/>
            </p:cNvSpPr>
            <p:nvPr/>
          </p:nvSpPr>
          <p:spPr bwMode="auto">
            <a:xfrm>
              <a:off x="6301105" y="3987799"/>
              <a:ext cx="44450" cy="23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2" name="Rectangle 2215"/>
            <p:cNvSpPr>
              <a:spLocks noChangeArrowheads="1"/>
            </p:cNvSpPr>
            <p:nvPr/>
          </p:nvSpPr>
          <p:spPr bwMode="auto">
            <a:xfrm>
              <a:off x="6299518" y="3962399"/>
              <a:ext cx="44450" cy="1588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3" name="Rectangle 2216"/>
            <p:cNvSpPr>
              <a:spLocks noChangeArrowheads="1"/>
            </p:cNvSpPr>
            <p:nvPr/>
          </p:nvSpPr>
          <p:spPr bwMode="auto">
            <a:xfrm>
              <a:off x="6299518" y="3963986"/>
              <a:ext cx="44450" cy="1588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" name="Rectangle 2217"/>
            <p:cNvSpPr>
              <a:spLocks noChangeArrowheads="1"/>
            </p:cNvSpPr>
            <p:nvPr/>
          </p:nvSpPr>
          <p:spPr bwMode="auto">
            <a:xfrm>
              <a:off x="6299518" y="3963986"/>
              <a:ext cx="44450" cy="1588"/>
            </a:xfrm>
            <a:prstGeom prst="rect">
              <a:avLst/>
            </a:pr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5" name="Rectangle 2218"/>
            <p:cNvSpPr>
              <a:spLocks noChangeArrowheads="1"/>
            </p:cNvSpPr>
            <p:nvPr/>
          </p:nvSpPr>
          <p:spPr bwMode="auto">
            <a:xfrm>
              <a:off x="6299518" y="3965574"/>
              <a:ext cx="44450" cy="1588"/>
            </a:xfrm>
            <a:prstGeom prst="rect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6" name="Rectangle 2219"/>
            <p:cNvSpPr>
              <a:spLocks noChangeArrowheads="1"/>
            </p:cNvSpPr>
            <p:nvPr/>
          </p:nvSpPr>
          <p:spPr bwMode="auto">
            <a:xfrm>
              <a:off x="6299518" y="3967161"/>
              <a:ext cx="44450" cy="1588"/>
            </a:xfrm>
            <a:prstGeom prst="rect">
              <a:avLst/>
            </a:pr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7" name="Rectangle 2220"/>
            <p:cNvSpPr>
              <a:spLocks noChangeArrowheads="1"/>
            </p:cNvSpPr>
            <p:nvPr/>
          </p:nvSpPr>
          <p:spPr bwMode="auto">
            <a:xfrm>
              <a:off x="6299518" y="3968749"/>
              <a:ext cx="44450" cy="158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8" name="Rectangle 2221"/>
            <p:cNvSpPr>
              <a:spLocks noChangeArrowheads="1"/>
            </p:cNvSpPr>
            <p:nvPr/>
          </p:nvSpPr>
          <p:spPr bwMode="auto">
            <a:xfrm>
              <a:off x="6299518" y="3968749"/>
              <a:ext cx="44450" cy="1588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9" name="Rectangle 2222"/>
            <p:cNvSpPr>
              <a:spLocks noChangeArrowheads="1"/>
            </p:cNvSpPr>
            <p:nvPr/>
          </p:nvSpPr>
          <p:spPr bwMode="auto">
            <a:xfrm>
              <a:off x="6299518" y="3970336"/>
              <a:ext cx="44450" cy="158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0" name="Rectangle 2223"/>
            <p:cNvSpPr>
              <a:spLocks noChangeArrowheads="1"/>
            </p:cNvSpPr>
            <p:nvPr/>
          </p:nvSpPr>
          <p:spPr bwMode="auto">
            <a:xfrm>
              <a:off x="6299518" y="3970336"/>
              <a:ext cx="44450" cy="158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1" name="Rectangle 2224"/>
            <p:cNvSpPr>
              <a:spLocks noChangeArrowheads="1"/>
            </p:cNvSpPr>
            <p:nvPr/>
          </p:nvSpPr>
          <p:spPr bwMode="auto">
            <a:xfrm>
              <a:off x="6299518" y="3971924"/>
              <a:ext cx="44450" cy="1588"/>
            </a:xfrm>
            <a:prstGeom prst="rect">
              <a:avLst/>
            </a:pr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2" name="Rectangle 2225"/>
            <p:cNvSpPr>
              <a:spLocks noChangeArrowheads="1"/>
            </p:cNvSpPr>
            <p:nvPr/>
          </p:nvSpPr>
          <p:spPr bwMode="auto">
            <a:xfrm>
              <a:off x="6299518" y="3973511"/>
              <a:ext cx="44450" cy="1588"/>
            </a:xfrm>
            <a:prstGeom prst="rect">
              <a:avLst/>
            </a:pr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93" name="Rectangle 2800"/>
          <p:cNvSpPr>
            <a:spLocks noChangeArrowheads="1"/>
          </p:cNvSpPr>
          <p:nvPr/>
        </p:nvSpPr>
        <p:spPr bwMode="auto">
          <a:xfrm>
            <a:off x="2339086" y="4830247"/>
            <a:ext cx="2308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932" y="5175227"/>
            <a:ext cx="3238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" name="Rectangle 2800"/>
          <p:cNvSpPr>
            <a:spLocks noChangeArrowheads="1"/>
          </p:cNvSpPr>
          <p:nvPr/>
        </p:nvSpPr>
        <p:spPr bwMode="auto">
          <a:xfrm>
            <a:off x="2907540" y="5362364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  <a:endParaRPr lang="en-US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75" name="Picture 27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5897">
            <a:off x="1187029" y="5015110"/>
            <a:ext cx="530225" cy="36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6" name="Rectangle 2800"/>
          <p:cNvSpPr>
            <a:spLocks noChangeArrowheads="1"/>
          </p:cNvSpPr>
          <p:nvPr/>
        </p:nvSpPr>
        <p:spPr bwMode="auto">
          <a:xfrm>
            <a:off x="1114744" y="5393146"/>
            <a:ext cx="42100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扫描枪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017645" y="4521642"/>
            <a:ext cx="2413270" cy="18254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2" name="Rectangle 2800"/>
          <p:cNvSpPr>
            <a:spLocks noChangeArrowheads="1"/>
          </p:cNvSpPr>
          <p:nvPr/>
        </p:nvSpPr>
        <p:spPr bwMode="auto">
          <a:xfrm>
            <a:off x="1508491" y="6239380"/>
            <a:ext cx="127118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作业台１</a:t>
            </a:r>
            <a:endParaRPr lang="ja-JP" altLang="ja-JP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833" y="5013600"/>
            <a:ext cx="302518" cy="32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9" name="图片 66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73" y="4838313"/>
            <a:ext cx="1257649" cy="1266016"/>
          </a:xfrm>
          <a:prstGeom prst="rect">
            <a:avLst/>
          </a:prstGeom>
        </p:spPr>
      </p:pic>
      <p:grpSp>
        <p:nvGrpSpPr>
          <p:cNvPr id="580" name="グループ化 1"/>
          <p:cNvGrpSpPr/>
          <p:nvPr/>
        </p:nvGrpSpPr>
        <p:grpSpPr bwMode="auto">
          <a:xfrm>
            <a:off x="4874728" y="4650641"/>
            <a:ext cx="597668" cy="187672"/>
            <a:chOff x="6001068" y="3735386"/>
            <a:chExt cx="711200" cy="276226"/>
          </a:xfrm>
        </p:grpSpPr>
        <p:sp>
          <p:nvSpPr>
            <p:cNvPr id="581" name="Freeform 2040"/>
            <p:cNvSpPr/>
            <p:nvPr/>
          </p:nvSpPr>
          <p:spPr bwMode="auto">
            <a:xfrm>
              <a:off x="6001068" y="3735386"/>
              <a:ext cx="276225" cy="42863"/>
            </a:xfrm>
            <a:custGeom>
              <a:avLst/>
              <a:gdLst>
                <a:gd name="T0" fmla="*/ 2147483647 w 174"/>
                <a:gd name="T1" fmla="*/ 2147483647 h 27"/>
                <a:gd name="T2" fmla="*/ 0 w 174"/>
                <a:gd name="T3" fmla="*/ 2147483647 h 27"/>
                <a:gd name="T4" fmla="*/ 2147483647 w 174"/>
                <a:gd name="T5" fmla="*/ 0 h 27"/>
                <a:gd name="T6" fmla="*/ 2147483647 w 174"/>
                <a:gd name="T7" fmla="*/ 0 h 27"/>
                <a:gd name="T8" fmla="*/ 2147483647 w 174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27">
                  <a:moveTo>
                    <a:pt x="146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174" y="0"/>
                  </a:lnTo>
                  <a:lnTo>
                    <a:pt x="146" y="2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2" name="Freeform 2041"/>
            <p:cNvSpPr/>
            <p:nvPr/>
          </p:nvSpPr>
          <p:spPr bwMode="auto">
            <a:xfrm>
              <a:off x="6001068" y="3735386"/>
              <a:ext cx="276225" cy="42863"/>
            </a:xfrm>
            <a:custGeom>
              <a:avLst/>
              <a:gdLst>
                <a:gd name="T0" fmla="*/ 2147483647 w 174"/>
                <a:gd name="T1" fmla="*/ 2147483647 h 27"/>
                <a:gd name="T2" fmla="*/ 0 w 174"/>
                <a:gd name="T3" fmla="*/ 2147483647 h 27"/>
                <a:gd name="T4" fmla="*/ 2147483647 w 174"/>
                <a:gd name="T5" fmla="*/ 0 h 27"/>
                <a:gd name="T6" fmla="*/ 2147483647 w 174"/>
                <a:gd name="T7" fmla="*/ 0 h 27"/>
                <a:gd name="T8" fmla="*/ 2147483647 w 174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27">
                  <a:moveTo>
                    <a:pt x="146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174" y="0"/>
                  </a:lnTo>
                  <a:lnTo>
                    <a:pt x="146" y="2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3" name="Freeform 2042"/>
            <p:cNvSpPr/>
            <p:nvPr/>
          </p:nvSpPr>
          <p:spPr bwMode="auto">
            <a:xfrm>
              <a:off x="6232843" y="3735386"/>
              <a:ext cx="44450" cy="276225"/>
            </a:xfrm>
            <a:custGeom>
              <a:avLst/>
              <a:gdLst>
                <a:gd name="T0" fmla="*/ 2147483647 w 28"/>
                <a:gd name="T1" fmla="*/ 2147483647 h 174"/>
                <a:gd name="T2" fmla="*/ 0 w 28"/>
                <a:gd name="T3" fmla="*/ 2147483647 h 174"/>
                <a:gd name="T4" fmla="*/ 0 w 28"/>
                <a:gd name="T5" fmla="*/ 2147483647 h 174"/>
                <a:gd name="T6" fmla="*/ 2147483647 w 28"/>
                <a:gd name="T7" fmla="*/ 0 h 174"/>
                <a:gd name="T8" fmla="*/ 2147483647 w 28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4">
                  <a:moveTo>
                    <a:pt x="28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1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4" name="Freeform 2043"/>
            <p:cNvSpPr/>
            <p:nvPr/>
          </p:nvSpPr>
          <p:spPr bwMode="auto">
            <a:xfrm>
              <a:off x="6232843" y="3735386"/>
              <a:ext cx="44450" cy="276225"/>
            </a:xfrm>
            <a:custGeom>
              <a:avLst/>
              <a:gdLst>
                <a:gd name="T0" fmla="*/ 2147483647 w 28"/>
                <a:gd name="T1" fmla="*/ 2147483647 h 174"/>
                <a:gd name="T2" fmla="*/ 0 w 28"/>
                <a:gd name="T3" fmla="*/ 2147483647 h 174"/>
                <a:gd name="T4" fmla="*/ 0 w 28"/>
                <a:gd name="T5" fmla="*/ 2147483647 h 174"/>
                <a:gd name="T6" fmla="*/ 2147483647 w 28"/>
                <a:gd name="T7" fmla="*/ 0 h 174"/>
                <a:gd name="T8" fmla="*/ 2147483647 w 28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4">
                  <a:moveTo>
                    <a:pt x="28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14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5" name="Rectangle 2044"/>
            <p:cNvSpPr>
              <a:spLocks noChangeArrowheads="1"/>
            </p:cNvSpPr>
            <p:nvPr/>
          </p:nvSpPr>
          <p:spPr bwMode="auto">
            <a:xfrm>
              <a:off x="6001068" y="3778249"/>
              <a:ext cx="231775" cy="23336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6" name="Rectangle 2045"/>
            <p:cNvSpPr>
              <a:spLocks noChangeArrowheads="1"/>
            </p:cNvSpPr>
            <p:nvPr/>
          </p:nvSpPr>
          <p:spPr bwMode="auto">
            <a:xfrm>
              <a:off x="6001068" y="3778249"/>
              <a:ext cx="231775" cy="2333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7" name="Rectangle 2046"/>
            <p:cNvSpPr>
              <a:spLocks noChangeArrowheads="1"/>
            </p:cNvSpPr>
            <p:nvPr/>
          </p:nvSpPr>
          <p:spPr bwMode="auto">
            <a:xfrm>
              <a:off x="6016943" y="3887786"/>
              <a:ext cx="84138" cy="55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8" name="Rectangle 2047"/>
            <p:cNvSpPr>
              <a:spLocks noChangeArrowheads="1"/>
            </p:cNvSpPr>
            <p:nvPr/>
          </p:nvSpPr>
          <p:spPr bwMode="auto">
            <a:xfrm>
              <a:off x="6016943" y="3887786"/>
              <a:ext cx="84138" cy="555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9" name="Rectangle 2048"/>
            <p:cNvSpPr>
              <a:spLocks noChangeArrowheads="1"/>
            </p:cNvSpPr>
            <p:nvPr/>
          </p:nvSpPr>
          <p:spPr bwMode="auto">
            <a:xfrm>
              <a:off x="6023293" y="3894136"/>
              <a:ext cx="57150" cy="4286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0" name="Rectangle 2049"/>
            <p:cNvSpPr>
              <a:spLocks noChangeArrowheads="1"/>
            </p:cNvSpPr>
            <p:nvPr/>
          </p:nvSpPr>
          <p:spPr bwMode="auto">
            <a:xfrm>
              <a:off x="6023293" y="3894136"/>
              <a:ext cx="57150" cy="428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1" name="Rectangle 2050"/>
            <p:cNvSpPr>
              <a:spLocks noChangeArrowheads="1"/>
            </p:cNvSpPr>
            <p:nvPr/>
          </p:nvSpPr>
          <p:spPr bwMode="auto">
            <a:xfrm>
              <a:off x="6039168" y="3894136"/>
              <a:ext cx="41275" cy="285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2" name="Rectangle 2051"/>
            <p:cNvSpPr>
              <a:spLocks noChangeArrowheads="1"/>
            </p:cNvSpPr>
            <p:nvPr/>
          </p:nvSpPr>
          <p:spPr bwMode="auto">
            <a:xfrm>
              <a:off x="6039168" y="3894136"/>
              <a:ext cx="41275" cy="2857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3" name="Line 2052"/>
            <p:cNvSpPr>
              <a:spLocks noChangeShapeType="1"/>
            </p:cNvSpPr>
            <p:nvPr/>
          </p:nvSpPr>
          <p:spPr bwMode="auto">
            <a:xfrm flipV="1">
              <a:off x="6023293" y="3922711"/>
              <a:ext cx="15875" cy="14288"/>
            </a:xfrm>
            <a:prstGeom prst="line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4" name="Rectangle 2053"/>
            <p:cNvSpPr>
              <a:spLocks noChangeArrowheads="1"/>
            </p:cNvSpPr>
            <p:nvPr/>
          </p:nvSpPr>
          <p:spPr bwMode="auto">
            <a:xfrm>
              <a:off x="6085205" y="3905249"/>
              <a:ext cx="9525" cy="206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5" name="Rectangle 2054"/>
            <p:cNvSpPr>
              <a:spLocks noChangeArrowheads="1"/>
            </p:cNvSpPr>
            <p:nvPr/>
          </p:nvSpPr>
          <p:spPr bwMode="auto">
            <a:xfrm>
              <a:off x="6085205" y="3905249"/>
              <a:ext cx="9525" cy="206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6" name="Rectangle 2055"/>
            <p:cNvSpPr>
              <a:spLocks noChangeArrowheads="1"/>
            </p:cNvSpPr>
            <p:nvPr/>
          </p:nvSpPr>
          <p:spPr bwMode="auto">
            <a:xfrm>
              <a:off x="6116955" y="3887786"/>
              <a:ext cx="85725" cy="55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7" name="Rectangle 2056"/>
            <p:cNvSpPr>
              <a:spLocks noChangeArrowheads="1"/>
            </p:cNvSpPr>
            <p:nvPr/>
          </p:nvSpPr>
          <p:spPr bwMode="auto">
            <a:xfrm>
              <a:off x="6116955" y="3887786"/>
              <a:ext cx="85725" cy="555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8" name="Rectangle 2057"/>
            <p:cNvSpPr>
              <a:spLocks noChangeArrowheads="1"/>
            </p:cNvSpPr>
            <p:nvPr/>
          </p:nvSpPr>
          <p:spPr bwMode="auto">
            <a:xfrm>
              <a:off x="6124893" y="3894136"/>
              <a:ext cx="55563" cy="4286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9" name="Rectangle 2058"/>
            <p:cNvSpPr>
              <a:spLocks noChangeArrowheads="1"/>
            </p:cNvSpPr>
            <p:nvPr/>
          </p:nvSpPr>
          <p:spPr bwMode="auto">
            <a:xfrm>
              <a:off x="6124893" y="3894136"/>
              <a:ext cx="55563" cy="428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0" name="Rectangle 2059"/>
            <p:cNvSpPr>
              <a:spLocks noChangeArrowheads="1"/>
            </p:cNvSpPr>
            <p:nvPr/>
          </p:nvSpPr>
          <p:spPr bwMode="auto">
            <a:xfrm>
              <a:off x="6139180" y="3894136"/>
              <a:ext cx="41275" cy="285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1" name="Rectangle 2060"/>
            <p:cNvSpPr>
              <a:spLocks noChangeArrowheads="1"/>
            </p:cNvSpPr>
            <p:nvPr/>
          </p:nvSpPr>
          <p:spPr bwMode="auto">
            <a:xfrm>
              <a:off x="6139180" y="3894136"/>
              <a:ext cx="41275" cy="2857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2" name="Line 2061"/>
            <p:cNvSpPr>
              <a:spLocks noChangeShapeType="1"/>
            </p:cNvSpPr>
            <p:nvPr/>
          </p:nvSpPr>
          <p:spPr bwMode="auto">
            <a:xfrm flipV="1">
              <a:off x="6124893" y="3922711"/>
              <a:ext cx="14288" cy="14288"/>
            </a:xfrm>
            <a:prstGeom prst="line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3" name="Rectangle 2062"/>
            <p:cNvSpPr>
              <a:spLocks noChangeArrowheads="1"/>
            </p:cNvSpPr>
            <p:nvPr/>
          </p:nvSpPr>
          <p:spPr bwMode="auto">
            <a:xfrm>
              <a:off x="6185218" y="3905249"/>
              <a:ext cx="9525" cy="206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4" name="Rectangle 2063"/>
            <p:cNvSpPr>
              <a:spLocks noChangeArrowheads="1"/>
            </p:cNvSpPr>
            <p:nvPr/>
          </p:nvSpPr>
          <p:spPr bwMode="auto">
            <a:xfrm>
              <a:off x="6185218" y="3905249"/>
              <a:ext cx="9525" cy="206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5" name="Rectangle 2064"/>
            <p:cNvSpPr>
              <a:spLocks noChangeArrowheads="1"/>
            </p:cNvSpPr>
            <p:nvPr/>
          </p:nvSpPr>
          <p:spPr bwMode="auto">
            <a:xfrm>
              <a:off x="6028055" y="3816349"/>
              <a:ext cx="17463" cy="63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6" name="Rectangle 2065"/>
            <p:cNvSpPr>
              <a:spLocks noChangeArrowheads="1"/>
            </p:cNvSpPr>
            <p:nvPr/>
          </p:nvSpPr>
          <p:spPr bwMode="auto">
            <a:xfrm>
              <a:off x="6028055" y="3816349"/>
              <a:ext cx="17463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7" name="Rectangle 2066"/>
            <p:cNvSpPr>
              <a:spLocks noChangeArrowheads="1"/>
            </p:cNvSpPr>
            <p:nvPr/>
          </p:nvSpPr>
          <p:spPr bwMode="auto">
            <a:xfrm>
              <a:off x="6028055" y="3832224"/>
              <a:ext cx="1746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8" name="Rectangle 2067"/>
            <p:cNvSpPr>
              <a:spLocks noChangeArrowheads="1"/>
            </p:cNvSpPr>
            <p:nvPr/>
          </p:nvSpPr>
          <p:spPr bwMode="auto">
            <a:xfrm>
              <a:off x="6028055" y="3832224"/>
              <a:ext cx="17463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9" name="Rectangle 2068"/>
            <p:cNvSpPr>
              <a:spLocks noChangeArrowheads="1"/>
            </p:cNvSpPr>
            <p:nvPr/>
          </p:nvSpPr>
          <p:spPr bwMode="auto">
            <a:xfrm>
              <a:off x="6028055" y="3846511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0" name="Rectangle 2069"/>
            <p:cNvSpPr>
              <a:spLocks noChangeArrowheads="1"/>
            </p:cNvSpPr>
            <p:nvPr/>
          </p:nvSpPr>
          <p:spPr bwMode="auto">
            <a:xfrm>
              <a:off x="6028055" y="3846511"/>
              <a:ext cx="17463" cy="79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1" name="Rectangle 2070"/>
            <p:cNvSpPr>
              <a:spLocks noChangeArrowheads="1"/>
            </p:cNvSpPr>
            <p:nvPr/>
          </p:nvSpPr>
          <p:spPr bwMode="auto">
            <a:xfrm>
              <a:off x="6028055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2" name="Rectangle 2071"/>
            <p:cNvSpPr>
              <a:spLocks noChangeArrowheads="1"/>
            </p:cNvSpPr>
            <p:nvPr/>
          </p:nvSpPr>
          <p:spPr bwMode="auto">
            <a:xfrm>
              <a:off x="6028055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3" name="Freeform 2072"/>
            <p:cNvSpPr/>
            <p:nvPr/>
          </p:nvSpPr>
          <p:spPr bwMode="auto">
            <a:xfrm>
              <a:off x="6039168" y="3986211"/>
              <a:ext cx="17463" cy="14288"/>
            </a:xfrm>
            <a:custGeom>
              <a:avLst/>
              <a:gdLst>
                <a:gd name="T0" fmla="*/ 2147483647 w 11"/>
                <a:gd name="T1" fmla="*/ 2147483647 h 9"/>
                <a:gd name="T2" fmla="*/ 2147483647 w 11"/>
                <a:gd name="T3" fmla="*/ 2147483647 h 9"/>
                <a:gd name="T4" fmla="*/ 2147483647 w 11"/>
                <a:gd name="T5" fmla="*/ 2147483647 h 9"/>
                <a:gd name="T6" fmla="*/ 2147483647 w 11"/>
                <a:gd name="T7" fmla="*/ 2147483647 h 9"/>
                <a:gd name="T8" fmla="*/ 2147483647 w 11"/>
                <a:gd name="T9" fmla="*/ 2147483647 h 9"/>
                <a:gd name="T10" fmla="*/ 2147483647 w 11"/>
                <a:gd name="T11" fmla="*/ 2147483647 h 9"/>
                <a:gd name="T12" fmla="*/ 2147483647 w 11"/>
                <a:gd name="T13" fmla="*/ 0 h 9"/>
                <a:gd name="T14" fmla="*/ 2147483647 w 11"/>
                <a:gd name="T15" fmla="*/ 0 h 9"/>
                <a:gd name="T16" fmla="*/ 2147483647 w 11"/>
                <a:gd name="T17" fmla="*/ 0 h 9"/>
                <a:gd name="T18" fmla="*/ 2147483647 w 11"/>
                <a:gd name="T19" fmla="*/ 2147483647 h 9"/>
                <a:gd name="T20" fmla="*/ 2147483647 w 11"/>
                <a:gd name="T21" fmla="*/ 2147483647 h 9"/>
                <a:gd name="T22" fmla="*/ 2147483647 w 11"/>
                <a:gd name="T23" fmla="*/ 2147483647 h 9"/>
                <a:gd name="T24" fmla="*/ 0 w 11"/>
                <a:gd name="T25" fmla="*/ 2147483647 h 9"/>
                <a:gd name="T26" fmla="*/ 0 w 11"/>
                <a:gd name="T27" fmla="*/ 2147483647 h 9"/>
                <a:gd name="T28" fmla="*/ 0 w 11"/>
                <a:gd name="T29" fmla="*/ 2147483647 h 9"/>
                <a:gd name="T30" fmla="*/ 0 w 11"/>
                <a:gd name="T31" fmla="*/ 2147483647 h 9"/>
                <a:gd name="T32" fmla="*/ 0 w 11"/>
                <a:gd name="T33" fmla="*/ 2147483647 h 9"/>
                <a:gd name="T34" fmla="*/ 2147483647 w 11"/>
                <a:gd name="T35" fmla="*/ 2147483647 h 9"/>
                <a:gd name="T36" fmla="*/ 2147483647 w 11"/>
                <a:gd name="T37" fmla="*/ 2147483647 h 9"/>
                <a:gd name="T38" fmla="*/ 2147483647 w 11"/>
                <a:gd name="T39" fmla="*/ 2147483647 h 9"/>
                <a:gd name="T40" fmla="*/ 2147483647 w 11"/>
                <a:gd name="T41" fmla="*/ 2147483647 h 9"/>
                <a:gd name="T42" fmla="*/ 2147483647 w 11"/>
                <a:gd name="T43" fmla="*/ 2147483647 h 9"/>
                <a:gd name="T44" fmla="*/ 2147483647 w 11"/>
                <a:gd name="T45" fmla="*/ 2147483647 h 9"/>
                <a:gd name="T46" fmla="*/ 2147483647 w 11"/>
                <a:gd name="T47" fmla="*/ 2147483647 h 9"/>
                <a:gd name="T48" fmla="*/ 2147483647 w 11"/>
                <a:gd name="T49" fmla="*/ 2147483647 h 9"/>
                <a:gd name="T50" fmla="*/ 2147483647 w 11"/>
                <a:gd name="T51" fmla="*/ 2147483647 h 9"/>
                <a:gd name="T52" fmla="*/ 2147483647 w 11"/>
                <a:gd name="T53" fmla="*/ 2147483647 h 9"/>
                <a:gd name="T54" fmla="*/ 2147483647 w 11"/>
                <a:gd name="T55" fmla="*/ 2147483647 h 9"/>
                <a:gd name="T56" fmla="*/ 2147483647 w 11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9">
                  <a:moveTo>
                    <a:pt x="11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4" name="Freeform 2073"/>
            <p:cNvSpPr/>
            <p:nvPr/>
          </p:nvSpPr>
          <p:spPr bwMode="auto">
            <a:xfrm>
              <a:off x="6039168" y="3986211"/>
              <a:ext cx="17463" cy="14288"/>
            </a:xfrm>
            <a:custGeom>
              <a:avLst/>
              <a:gdLst>
                <a:gd name="T0" fmla="*/ 2147483647 w 11"/>
                <a:gd name="T1" fmla="*/ 2147483647 h 9"/>
                <a:gd name="T2" fmla="*/ 2147483647 w 11"/>
                <a:gd name="T3" fmla="*/ 2147483647 h 9"/>
                <a:gd name="T4" fmla="*/ 2147483647 w 11"/>
                <a:gd name="T5" fmla="*/ 2147483647 h 9"/>
                <a:gd name="T6" fmla="*/ 2147483647 w 11"/>
                <a:gd name="T7" fmla="*/ 2147483647 h 9"/>
                <a:gd name="T8" fmla="*/ 2147483647 w 11"/>
                <a:gd name="T9" fmla="*/ 2147483647 h 9"/>
                <a:gd name="T10" fmla="*/ 2147483647 w 11"/>
                <a:gd name="T11" fmla="*/ 2147483647 h 9"/>
                <a:gd name="T12" fmla="*/ 2147483647 w 11"/>
                <a:gd name="T13" fmla="*/ 0 h 9"/>
                <a:gd name="T14" fmla="*/ 2147483647 w 11"/>
                <a:gd name="T15" fmla="*/ 0 h 9"/>
                <a:gd name="T16" fmla="*/ 2147483647 w 11"/>
                <a:gd name="T17" fmla="*/ 0 h 9"/>
                <a:gd name="T18" fmla="*/ 2147483647 w 11"/>
                <a:gd name="T19" fmla="*/ 2147483647 h 9"/>
                <a:gd name="T20" fmla="*/ 2147483647 w 11"/>
                <a:gd name="T21" fmla="*/ 2147483647 h 9"/>
                <a:gd name="T22" fmla="*/ 2147483647 w 11"/>
                <a:gd name="T23" fmla="*/ 2147483647 h 9"/>
                <a:gd name="T24" fmla="*/ 0 w 11"/>
                <a:gd name="T25" fmla="*/ 2147483647 h 9"/>
                <a:gd name="T26" fmla="*/ 0 w 11"/>
                <a:gd name="T27" fmla="*/ 2147483647 h 9"/>
                <a:gd name="T28" fmla="*/ 0 w 11"/>
                <a:gd name="T29" fmla="*/ 2147483647 h 9"/>
                <a:gd name="T30" fmla="*/ 0 w 11"/>
                <a:gd name="T31" fmla="*/ 2147483647 h 9"/>
                <a:gd name="T32" fmla="*/ 0 w 11"/>
                <a:gd name="T33" fmla="*/ 2147483647 h 9"/>
                <a:gd name="T34" fmla="*/ 2147483647 w 11"/>
                <a:gd name="T35" fmla="*/ 2147483647 h 9"/>
                <a:gd name="T36" fmla="*/ 2147483647 w 11"/>
                <a:gd name="T37" fmla="*/ 2147483647 h 9"/>
                <a:gd name="T38" fmla="*/ 2147483647 w 11"/>
                <a:gd name="T39" fmla="*/ 2147483647 h 9"/>
                <a:gd name="T40" fmla="*/ 2147483647 w 11"/>
                <a:gd name="T41" fmla="*/ 2147483647 h 9"/>
                <a:gd name="T42" fmla="*/ 2147483647 w 11"/>
                <a:gd name="T43" fmla="*/ 2147483647 h 9"/>
                <a:gd name="T44" fmla="*/ 2147483647 w 11"/>
                <a:gd name="T45" fmla="*/ 2147483647 h 9"/>
                <a:gd name="T46" fmla="*/ 2147483647 w 11"/>
                <a:gd name="T47" fmla="*/ 2147483647 h 9"/>
                <a:gd name="T48" fmla="*/ 2147483647 w 11"/>
                <a:gd name="T49" fmla="*/ 2147483647 h 9"/>
                <a:gd name="T50" fmla="*/ 2147483647 w 11"/>
                <a:gd name="T51" fmla="*/ 2147483647 h 9"/>
                <a:gd name="T52" fmla="*/ 2147483647 w 11"/>
                <a:gd name="T53" fmla="*/ 2147483647 h 9"/>
                <a:gd name="T54" fmla="*/ 2147483647 w 11"/>
                <a:gd name="T55" fmla="*/ 2147483647 h 9"/>
                <a:gd name="T56" fmla="*/ 2147483647 w 11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9">
                  <a:moveTo>
                    <a:pt x="11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1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5" name="Freeform 2074"/>
            <p:cNvSpPr/>
            <p:nvPr/>
          </p:nvSpPr>
          <p:spPr bwMode="auto">
            <a:xfrm>
              <a:off x="6040755" y="3987799"/>
              <a:ext cx="14288" cy="11113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0 h 7"/>
                <a:gd name="T10" fmla="*/ 2147483647 w 9"/>
                <a:gd name="T11" fmla="*/ 0 h 7"/>
                <a:gd name="T12" fmla="*/ 2147483647 w 9"/>
                <a:gd name="T13" fmla="*/ 0 h 7"/>
                <a:gd name="T14" fmla="*/ 2147483647 w 9"/>
                <a:gd name="T15" fmla="*/ 2147483647 h 7"/>
                <a:gd name="T16" fmla="*/ 0 w 9"/>
                <a:gd name="T17" fmla="*/ 2147483647 h 7"/>
                <a:gd name="T18" fmla="*/ 0 w 9"/>
                <a:gd name="T19" fmla="*/ 2147483647 h 7"/>
                <a:gd name="T20" fmla="*/ 0 w 9"/>
                <a:gd name="T21" fmla="*/ 2147483647 h 7"/>
                <a:gd name="T22" fmla="*/ 2147483647 w 9"/>
                <a:gd name="T23" fmla="*/ 2147483647 h 7"/>
                <a:gd name="T24" fmla="*/ 2147483647 w 9"/>
                <a:gd name="T25" fmla="*/ 2147483647 h 7"/>
                <a:gd name="T26" fmla="*/ 2147483647 w 9"/>
                <a:gd name="T27" fmla="*/ 2147483647 h 7"/>
                <a:gd name="T28" fmla="*/ 2147483647 w 9"/>
                <a:gd name="T29" fmla="*/ 2147483647 h 7"/>
                <a:gd name="T30" fmla="*/ 2147483647 w 9"/>
                <a:gd name="T31" fmla="*/ 2147483647 h 7"/>
                <a:gd name="T32" fmla="*/ 2147483647 w 9"/>
                <a:gd name="T33" fmla="*/ 2147483647 h 7"/>
                <a:gd name="T34" fmla="*/ 2147483647 w 9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6"/>
                  </a:lnTo>
                  <a:lnTo>
                    <a:pt x="8" y="4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6" name="Freeform 2075"/>
            <p:cNvSpPr/>
            <p:nvPr/>
          </p:nvSpPr>
          <p:spPr bwMode="auto">
            <a:xfrm>
              <a:off x="6040755" y="3987799"/>
              <a:ext cx="14288" cy="11113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0 h 7"/>
                <a:gd name="T10" fmla="*/ 2147483647 w 9"/>
                <a:gd name="T11" fmla="*/ 0 h 7"/>
                <a:gd name="T12" fmla="*/ 2147483647 w 9"/>
                <a:gd name="T13" fmla="*/ 0 h 7"/>
                <a:gd name="T14" fmla="*/ 2147483647 w 9"/>
                <a:gd name="T15" fmla="*/ 2147483647 h 7"/>
                <a:gd name="T16" fmla="*/ 0 w 9"/>
                <a:gd name="T17" fmla="*/ 2147483647 h 7"/>
                <a:gd name="T18" fmla="*/ 0 w 9"/>
                <a:gd name="T19" fmla="*/ 2147483647 h 7"/>
                <a:gd name="T20" fmla="*/ 0 w 9"/>
                <a:gd name="T21" fmla="*/ 2147483647 h 7"/>
                <a:gd name="T22" fmla="*/ 2147483647 w 9"/>
                <a:gd name="T23" fmla="*/ 2147483647 h 7"/>
                <a:gd name="T24" fmla="*/ 2147483647 w 9"/>
                <a:gd name="T25" fmla="*/ 2147483647 h 7"/>
                <a:gd name="T26" fmla="*/ 2147483647 w 9"/>
                <a:gd name="T27" fmla="*/ 2147483647 h 7"/>
                <a:gd name="T28" fmla="*/ 2147483647 w 9"/>
                <a:gd name="T29" fmla="*/ 2147483647 h 7"/>
                <a:gd name="T30" fmla="*/ 2147483647 w 9"/>
                <a:gd name="T31" fmla="*/ 2147483647 h 7"/>
                <a:gd name="T32" fmla="*/ 2147483647 w 9"/>
                <a:gd name="T33" fmla="*/ 2147483647 h 7"/>
                <a:gd name="T34" fmla="*/ 2147483647 w 9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6"/>
                  </a:lnTo>
                  <a:lnTo>
                    <a:pt x="8" y="4"/>
                  </a:lnTo>
                  <a:lnTo>
                    <a:pt x="9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7" name="Rectangle 2076"/>
            <p:cNvSpPr>
              <a:spLocks noChangeArrowheads="1"/>
            </p:cNvSpPr>
            <p:nvPr/>
          </p:nvSpPr>
          <p:spPr bwMode="auto">
            <a:xfrm>
              <a:off x="6069330" y="3978274"/>
              <a:ext cx="38100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8" name="Rectangle 2077"/>
            <p:cNvSpPr>
              <a:spLocks noChangeArrowheads="1"/>
            </p:cNvSpPr>
            <p:nvPr/>
          </p:nvSpPr>
          <p:spPr bwMode="auto">
            <a:xfrm>
              <a:off x="6069330" y="3978274"/>
              <a:ext cx="38100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9" name="Freeform 2078"/>
            <p:cNvSpPr/>
            <p:nvPr/>
          </p:nvSpPr>
          <p:spPr bwMode="auto">
            <a:xfrm>
              <a:off x="6078855" y="3986211"/>
              <a:ext cx="19050" cy="14288"/>
            </a:xfrm>
            <a:custGeom>
              <a:avLst/>
              <a:gdLst>
                <a:gd name="T0" fmla="*/ 2147483647 w 12"/>
                <a:gd name="T1" fmla="*/ 2147483647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2147483647 w 12"/>
                <a:gd name="T15" fmla="*/ 0 h 9"/>
                <a:gd name="T16" fmla="*/ 2147483647 w 12"/>
                <a:gd name="T17" fmla="*/ 0 h 9"/>
                <a:gd name="T18" fmla="*/ 2147483647 w 12"/>
                <a:gd name="T19" fmla="*/ 2147483647 h 9"/>
                <a:gd name="T20" fmla="*/ 2147483647 w 12"/>
                <a:gd name="T21" fmla="*/ 2147483647 h 9"/>
                <a:gd name="T22" fmla="*/ 2147483647 w 12"/>
                <a:gd name="T23" fmla="*/ 2147483647 h 9"/>
                <a:gd name="T24" fmla="*/ 2147483647 w 12"/>
                <a:gd name="T25" fmla="*/ 2147483647 h 9"/>
                <a:gd name="T26" fmla="*/ 0 w 12"/>
                <a:gd name="T27" fmla="*/ 2147483647 h 9"/>
                <a:gd name="T28" fmla="*/ 0 w 12"/>
                <a:gd name="T29" fmla="*/ 2147483647 h 9"/>
                <a:gd name="T30" fmla="*/ 0 w 12"/>
                <a:gd name="T31" fmla="*/ 2147483647 h 9"/>
                <a:gd name="T32" fmla="*/ 2147483647 w 12"/>
                <a:gd name="T33" fmla="*/ 2147483647 h 9"/>
                <a:gd name="T34" fmla="*/ 2147483647 w 12"/>
                <a:gd name="T35" fmla="*/ 2147483647 h 9"/>
                <a:gd name="T36" fmla="*/ 2147483647 w 12"/>
                <a:gd name="T37" fmla="*/ 2147483647 h 9"/>
                <a:gd name="T38" fmla="*/ 2147483647 w 12"/>
                <a:gd name="T39" fmla="*/ 2147483647 h 9"/>
                <a:gd name="T40" fmla="*/ 2147483647 w 12"/>
                <a:gd name="T41" fmla="*/ 2147483647 h 9"/>
                <a:gd name="T42" fmla="*/ 2147483647 w 12"/>
                <a:gd name="T43" fmla="*/ 2147483647 h 9"/>
                <a:gd name="T44" fmla="*/ 2147483647 w 12"/>
                <a:gd name="T45" fmla="*/ 2147483647 h 9"/>
                <a:gd name="T46" fmla="*/ 2147483647 w 12"/>
                <a:gd name="T47" fmla="*/ 2147483647 h 9"/>
                <a:gd name="T48" fmla="*/ 2147483647 w 12"/>
                <a:gd name="T49" fmla="*/ 2147483647 h 9"/>
                <a:gd name="T50" fmla="*/ 2147483647 w 12"/>
                <a:gd name="T51" fmla="*/ 2147483647 h 9"/>
                <a:gd name="T52" fmla="*/ 2147483647 w 12"/>
                <a:gd name="T53" fmla="*/ 2147483647 h 9"/>
                <a:gd name="T54" fmla="*/ 2147483647 w 12"/>
                <a:gd name="T55" fmla="*/ 2147483647 h 9"/>
                <a:gd name="T56" fmla="*/ 2147483647 w 12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" h="9">
                  <a:moveTo>
                    <a:pt x="12" y="5"/>
                  </a:moveTo>
                  <a:lnTo>
                    <a:pt x="12" y="4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0" name="Freeform 2079"/>
            <p:cNvSpPr/>
            <p:nvPr/>
          </p:nvSpPr>
          <p:spPr bwMode="auto">
            <a:xfrm>
              <a:off x="6078855" y="3986211"/>
              <a:ext cx="19050" cy="14288"/>
            </a:xfrm>
            <a:custGeom>
              <a:avLst/>
              <a:gdLst>
                <a:gd name="T0" fmla="*/ 2147483647 w 12"/>
                <a:gd name="T1" fmla="*/ 2147483647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2147483647 w 12"/>
                <a:gd name="T15" fmla="*/ 0 h 9"/>
                <a:gd name="T16" fmla="*/ 2147483647 w 12"/>
                <a:gd name="T17" fmla="*/ 0 h 9"/>
                <a:gd name="T18" fmla="*/ 2147483647 w 12"/>
                <a:gd name="T19" fmla="*/ 2147483647 h 9"/>
                <a:gd name="T20" fmla="*/ 2147483647 w 12"/>
                <a:gd name="T21" fmla="*/ 2147483647 h 9"/>
                <a:gd name="T22" fmla="*/ 2147483647 w 12"/>
                <a:gd name="T23" fmla="*/ 2147483647 h 9"/>
                <a:gd name="T24" fmla="*/ 2147483647 w 12"/>
                <a:gd name="T25" fmla="*/ 2147483647 h 9"/>
                <a:gd name="T26" fmla="*/ 0 w 12"/>
                <a:gd name="T27" fmla="*/ 2147483647 h 9"/>
                <a:gd name="T28" fmla="*/ 0 w 12"/>
                <a:gd name="T29" fmla="*/ 2147483647 h 9"/>
                <a:gd name="T30" fmla="*/ 0 w 12"/>
                <a:gd name="T31" fmla="*/ 2147483647 h 9"/>
                <a:gd name="T32" fmla="*/ 2147483647 w 12"/>
                <a:gd name="T33" fmla="*/ 2147483647 h 9"/>
                <a:gd name="T34" fmla="*/ 2147483647 w 12"/>
                <a:gd name="T35" fmla="*/ 2147483647 h 9"/>
                <a:gd name="T36" fmla="*/ 2147483647 w 12"/>
                <a:gd name="T37" fmla="*/ 2147483647 h 9"/>
                <a:gd name="T38" fmla="*/ 2147483647 w 12"/>
                <a:gd name="T39" fmla="*/ 2147483647 h 9"/>
                <a:gd name="T40" fmla="*/ 2147483647 w 12"/>
                <a:gd name="T41" fmla="*/ 2147483647 h 9"/>
                <a:gd name="T42" fmla="*/ 2147483647 w 12"/>
                <a:gd name="T43" fmla="*/ 2147483647 h 9"/>
                <a:gd name="T44" fmla="*/ 2147483647 w 12"/>
                <a:gd name="T45" fmla="*/ 2147483647 h 9"/>
                <a:gd name="T46" fmla="*/ 2147483647 w 12"/>
                <a:gd name="T47" fmla="*/ 2147483647 h 9"/>
                <a:gd name="T48" fmla="*/ 2147483647 w 12"/>
                <a:gd name="T49" fmla="*/ 2147483647 h 9"/>
                <a:gd name="T50" fmla="*/ 2147483647 w 12"/>
                <a:gd name="T51" fmla="*/ 2147483647 h 9"/>
                <a:gd name="T52" fmla="*/ 2147483647 w 12"/>
                <a:gd name="T53" fmla="*/ 2147483647 h 9"/>
                <a:gd name="T54" fmla="*/ 2147483647 w 12"/>
                <a:gd name="T55" fmla="*/ 2147483647 h 9"/>
                <a:gd name="T56" fmla="*/ 2147483647 w 12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" h="9">
                  <a:moveTo>
                    <a:pt x="12" y="5"/>
                  </a:moveTo>
                  <a:lnTo>
                    <a:pt x="12" y="4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1" name="Freeform 2080"/>
            <p:cNvSpPr/>
            <p:nvPr/>
          </p:nvSpPr>
          <p:spPr bwMode="auto">
            <a:xfrm>
              <a:off x="6082030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2" name="Freeform 2081"/>
            <p:cNvSpPr/>
            <p:nvPr/>
          </p:nvSpPr>
          <p:spPr bwMode="auto">
            <a:xfrm>
              <a:off x="6082030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3" name="Rectangle 2082"/>
            <p:cNvSpPr>
              <a:spLocks noChangeArrowheads="1"/>
            </p:cNvSpPr>
            <p:nvPr/>
          </p:nvSpPr>
          <p:spPr bwMode="auto">
            <a:xfrm>
              <a:off x="6109018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4" name="Rectangle 2083"/>
            <p:cNvSpPr>
              <a:spLocks noChangeArrowheads="1"/>
            </p:cNvSpPr>
            <p:nvPr/>
          </p:nvSpPr>
          <p:spPr bwMode="auto">
            <a:xfrm>
              <a:off x="6109018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5" name="Freeform 2084"/>
            <p:cNvSpPr/>
            <p:nvPr/>
          </p:nvSpPr>
          <p:spPr bwMode="auto">
            <a:xfrm>
              <a:off x="6120130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2147483647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2147483647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6" name="Freeform 2085"/>
            <p:cNvSpPr/>
            <p:nvPr/>
          </p:nvSpPr>
          <p:spPr bwMode="auto">
            <a:xfrm>
              <a:off x="6120130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2147483647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2147483647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7" name="Freeform 2086"/>
            <p:cNvSpPr/>
            <p:nvPr/>
          </p:nvSpPr>
          <p:spPr bwMode="auto">
            <a:xfrm>
              <a:off x="6121718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0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2147483647 h 7"/>
                <a:gd name="T14" fmla="*/ 0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8" name="Freeform 2087"/>
            <p:cNvSpPr/>
            <p:nvPr/>
          </p:nvSpPr>
          <p:spPr bwMode="auto">
            <a:xfrm>
              <a:off x="6121718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0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2147483647 h 7"/>
                <a:gd name="T14" fmla="*/ 0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9" name="Rectangle 2088"/>
            <p:cNvSpPr>
              <a:spLocks noChangeArrowheads="1"/>
            </p:cNvSpPr>
            <p:nvPr/>
          </p:nvSpPr>
          <p:spPr bwMode="auto">
            <a:xfrm>
              <a:off x="6148705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0" name="Rectangle 2089"/>
            <p:cNvSpPr>
              <a:spLocks noChangeArrowheads="1"/>
            </p:cNvSpPr>
            <p:nvPr/>
          </p:nvSpPr>
          <p:spPr bwMode="auto">
            <a:xfrm>
              <a:off x="6148705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1" name="Freeform 2090"/>
            <p:cNvSpPr/>
            <p:nvPr/>
          </p:nvSpPr>
          <p:spPr bwMode="auto">
            <a:xfrm>
              <a:off x="6161405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0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0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2" name="Freeform 2091"/>
            <p:cNvSpPr/>
            <p:nvPr/>
          </p:nvSpPr>
          <p:spPr bwMode="auto">
            <a:xfrm>
              <a:off x="6161405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0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0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3" name="Freeform 2092"/>
            <p:cNvSpPr/>
            <p:nvPr/>
          </p:nvSpPr>
          <p:spPr bwMode="auto">
            <a:xfrm>
              <a:off x="6162993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4" name="Freeform 2093"/>
            <p:cNvSpPr/>
            <p:nvPr/>
          </p:nvSpPr>
          <p:spPr bwMode="auto">
            <a:xfrm>
              <a:off x="6162993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5" name="Rectangle 2094"/>
            <p:cNvSpPr>
              <a:spLocks noChangeArrowheads="1"/>
            </p:cNvSpPr>
            <p:nvPr/>
          </p:nvSpPr>
          <p:spPr bwMode="auto">
            <a:xfrm>
              <a:off x="6086793" y="3816349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6" name="Rectangle 2095"/>
            <p:cNvSpPr>
              <a:spLocks noChangeArrowheads="1"/>
            </p:cNvSpPr>
            <p:nvPr/>
          </p:nvSpPr>
          <p:spPr bwMode="auto">
            <a:xfrm>
              <a:off x="6086793" y="3816349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7" name="Rectangle 2096"/>
            <p:cNvSpPr>
              <a:spLocks noChangeArrowheads="1"/>
            </p:cNvSpPr>
            <p:nvPr/>
          </p:nvSpPr>
          <p:spPr bwMode="auto">
            <a:xfrm>
              <a:off x="6110605" y="3816349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8" name="Rectangle 2097"/>
            <p:cNvSpPr>
              <a:spLocks noChangeArrowheads="1"/>
            </p:cNvSpPr>
            <p:nvPr/>
          </p:nvSpPr>
          <p:spPr bwMode="auto">
            <a:xfrm>
              <a:off x="6110605" y="3816349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9" name="Rectangle 2098"/>
            <p:cNvSpPr>
              <a:spLocks noChangeArrowheads="1"/>
            </p:cNvSpPr>
            <p:nvPr/>
          </p:nvSpPr>
          <p:spPr bwMode="auto">
            <a:xfrm>
              <a:off x="6110605" y="3832224"/>
              <a:ext cx="6350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0" name="Rectangle 2099"/>
            <p:cNvSpPr>
              <a:spLocks noChangeArrowheads="1"/>
            </p:cNvSpPr>
            <p:nvPr/>
          </p:nvSpPr>
          <p:spPr bwMode="auto">
            <a:xfrm>
              <a:off x="6110605" y="3832224"/>
              <a:ext cx="6350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1" name="Rectangle 2100"/>
            <p:cNvSpPr>
              <a:spLocks noChangeArrowheads="1"/>
            </p:cNvSpPr>
            <p:nvPr/>
          </p:nvSpPr>
          <p:spPr bwMode="auto">
            <a:xfrm>
              <a:off x="6110605" y="3846511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2" name="Rectangle 2101"/>
            <p:cNvSpPr>
              <a:spLocks noChangeArrowheads="1"/>
            </p:cNvSpPr>
            <p:nvPr/>
          </p:nvSpPr>
          <p:spPr bwMode="auto">
            <a:xfrm>
              <a:off x="6110605" y="3846511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3" name="Rectangle 2102"/>
            <p:cNvSpPr>
              <a:spLocks noChangeArrowheads="1"/>
            </p:cNvSpPr>
            <p:nvPr/>
          </p:nvSpPr>
          <p:spPr bwMode="auto">
            <a:xfrm>
              <a:off x="6110605" y="3862386"/>
              <a:ext cx="6350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4" name="Rectangle 2103"/>
            <p:cNvSpPr>
              <a:spLocks noChangeArrowheads="1"/>
            </p:cNvSpPr>
            <p:nvPr/>
          </p:nvSpPr>
          <p:spPr bwMode="auto">
            <a:xfrm>
              <a:off x="6110605" y="3862386"/>
              <a:ext cx="6350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5" name="Rectangle 2104"/>
            <p:cNvSpPr>
              <a:spLocks noChangeArrowheads="1"/>
            </p:cNvSpPr>
            <p:nvPr/>
          </p:nvSpPr>
          <p:spPr bwMode="auto">
            <a:xfrm>
              <a:off x="6131243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6" name="Rectangle 2105"/>
            <p:cNvSpPr>
              <a:spLocks noChangeArrowheads="1"/>
            </p:cNvSpPr>
            <p:nvPr/>
          </p:nvSpPr>
          <p:spPr bwMode="auto">
            <a:xfrm>
              <a:off x="6131243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7" name="Rectangle 2106"/>
            <p:cNvSpPr>
              <a:spLocks noChangeArrowheads="1"/>
            </p:cNvSpPr>
            <p:nvPr/>
          </p:nvSpPr>
          <p:spPr bwMode="auto">
            <a:xfrm>
              <a:off x="6131243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8" name="Rectangle 2107"/>
            <p:cNvSpPr>
              <a:spLocks noChangeArrowheads="1"/>
            </p:cNvSpPr>
            <p:nvPr/>
          </p:nvSpPr>
          <p:spPr bwMode="auto">
            <a:xfrm>
              <a:off x="6131243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9" name="Rectangle 2108"/>
            <p:cNvSpPr>
              <a:spLocks noChangeArrowheads="1"/>
            </p:cNvSpPr>
            <p:nvPr/>
          </p:nvSpPr>
          <p:spPr bwMode="auto">
            <a:xfrm>
              <a:off x="6131243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0" name="Rectangle 2109"/>
            <p:cNvSpPr>
              <a:spLocks noChangeArrowheads="1"/>
            </p:cNvSpPr>
            <p:nvPr/>
          </p:nvSpPr>
          <p:spPr bwMode="auto">
            <a:xfrm>
              <a:off x="6131243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1" name="Rectangle 2110"/>
            <p:cNvSpPr>
              <a:spLocks noChangeArrowheads="1"/>
            </p:cNvSpPr>
            <p:nvPr/>
          </p:nvSpPr>
          <p:spPr bwMode="auto">
            <a:xfrm>
              <a:off x="6131243" y="3862386"/>
              <a:ext cx="7938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2" name="Rectangle 2111"/>
            <p:cNvSpPr>
              <a:spLocks noChangeArrowheads="1"/>
            </p:cNvSpPr>
            <p:nvPr/>
          </p:nvSpPr>
          <p:spPr bwMode="auto">
            <a:xfrm>
              <a:off x="6131243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3" name="Rectangle 2112"/>
            <p:cNvSpPr>
              <a:spLocks noChangeArrowheads="1"/>
            </p:cNvSpPr>
            <p:nvPr/>
          </p:nvSpPr>
          <p:spPr bwMode="auto">
            <a:xfrm>
              <a:off x="6153468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4" name="Rectangle 2113"/>
            <p:cNvSpPr>
              <a:spLocks noChangeArrowheads="1"/>
            </p:cNvSpPr>
            <p:nvPr/>
          </p:nvSpPr>
          <p:spPr bwMode="auto">
            <a:xfrm>
              <a:off x="6153468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5" name="Rectangle 2114"/>
            <p:cNvSpPr>
              <a:spLocks noChangeArrowheads="1"/>
            </p:cNvSpPr>
            <p:nvPr/>
          </p:nvSpPr>
          <p:spPr bwMode="auto">
            <a:xfrm>
              <a:off x="6153468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6" name="Rectangle 2115"/>
            <p:cNvSpPr>
              <a:spLocks noChangeArrowheads="1"/>
            </p:cNvSpPr>
            <p:nvPr/>
          </p:nvSpPr>
          <p:spPr bwMode="auto">
            <a:xfrm>
              <a:off x="6153468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7" name="Rectangle 2116"/>
            <p:cNvSpPr>
              <a:spLocks noChangeArrowheads="1"/>
            </p:cNvSpPr>
            <p:nvPr/>
          </p:nvSpPr>
          <p:spPr bwMode="auto">
            <a:xfrm>
              <a:off x="6153468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8" name="Rectangle 2117"/>
            <p:cNvSpPr>
              <a:spLocks noChangeArrowheads="1"/>
            </p:cNvSpPr>
            <p:nvPr/>
          </p:nvSpPr>
          <p:spPr bwMode="auto">
            <a:xfrm>
              <a:off x="6153468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9" name="Rectangle 2118"/>
            <p:cNvSpPr>
              <a:spLocks noChangeArrowheads="1"/>
            </p:cNvSpPr>
            <p:nvPr/>
          </p:nvSpPr>
          <p:spPr bwMode="auto">
            <a:xfrm>
              <a:off x="6153468" y="3862386"/>
              <a:ext cx="7938" cy="476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0" name="Rectangle 2119"/>
            <p:cNvSpPr>
              <a:spLocks noChangeArrowheads="1"/>
            </p:cNvSpPr>
            <p:nvPr/>
          </p:nvSpPr>
          <p:spPr bwMode="auto">
            <a:xfrm>
              <a:off x="6153468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1" name="Rectangle 2120"/>
            <p:cNvSpPr>
              <a:spLocks noChangeArrowheads="1"/>
            </p:cNvSpPr>
            <p:nvPr/>
          </p:nvSpPr>
          <p:spPr bwMode="auto">
            <a:xfrm>
              <a:off x="6174105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2" name="Rectangle 2121"/>
            <p:cNvSpPr>
              <a:spLocks noChangeArrowheads="1"/>
            </p:cNvSpPr>
            <p:nvPr/>
          </p:nvSpPr>
          <p:spPr bwMode="auto">
            <a:xfrm>
              <a:off x="6174105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3" name="Rectangle 2122"/>
            <p:cNvSpPr>
              <a:spLocks noChangeArrowheads="1"/>
            </p:cNvSpPr>
            <p:nvPr/>
          </p:nvSpPr>
          <p:spPr bwMode="auto">
            <a:xfrm>
              <a:off x="6174105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4" name="Rectangle 2123"/>
            <p:cNvSpPr>
              <a:spLocks noChangeArrowheads="1"/>
            </p:cNvSpPr>
            <p:nvPr/>
          </p:nvSpPr>
          <p:spPr bwMode="auto">
            <a:xfrm>
              <a:off x="6174105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5" name="Rectangle 2124"/>
            <p:cNvSpPr>
              <a:spLocks noChangeArrowheads="1"/>
            </p:cNvSpPr>
            <p:nvPr/>
          </p:nvSpPr>
          <p:spPr bwMode="auto">
            <a:xfrm>
              <a:off x="6174105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6" name="Rectangle 2125"/>
            <p:cNvSpPr>
              <a:spLocks noChangeArrowheads="1"/>
            </p:cNvSpPr>
            <p:nvPr/>
          </p:nvSpPr>
          <p:spPr bwMode="auto">
            <a:xfrm>
              <a:off x="6174105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7" name="Rectangle 2126"/>
            <p:cNvSpPr>
              <a:spLocks noChangeArrowheads="1"/>
            </p:cNvSpPr>
            <p:nvPr/>
          </p:nvSpPr>
          <p:spPr bwMode="auto">
            <a:xfrm>
              <a:off x="6174105" y="3862386"/>
              <a:ext cx="7938" cy="476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8" name="Rectangle 2127"/>
            <p:cNvSpPr>
              <a:spLocks noChangeArrowheads="1"/>
            </p:cNvSpPr>
            <p:nvPr/>
          </p:nvSpPr>
          <p:spPr bwMode="auto">
            <a:xfrm>
              <a:off x="6174105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9" name="Freeform 2128"/>
            <p:cNvSpPr/>
            <p:nvPr/>
          </p:nvSpPr>
          <p:spPr bwMode="auto">
            <a:xfrm>
              <a:off x="6243955" y="3735386"/>
              <a:ext cx="468313" cy="42863"/>
            </a:xfrm>
            <a:custGeom>
              <a:avLst/>
              <a:gdLst>
                <a:gd name="T0" fmla="*/ 2147483647 w 295"/>
                <a:gd name="T1" fmla="*/ 2147483647 h 27"/>
                <a:gd name="T2" fmla="*/ 0 w 295"/>
                <a:gd name="T3" fmla="*/ 2147483647 h 27"/>
                <a:gd name="T4" fmla="*/ 2147483647 w 295"/>
                <a:gd name="T5" fmla="*/ 0 h 27"/>
                <a:gd name="T6" fmla="*/ 2147483647 w 295"/>
                <a:gd name="T7" fmla="*/ 0 h 27"/>
                <a:gd name="T8" fmla="*/ 2147483647 w 295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5" h="27">
                  <a:moveTo>
                    <a:pt x="268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95" y="0"/>
                  </a:lnTo>
                  <a:lnTo>
                    <a:pt x="268" y="2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0" name="Freeform 2129"/>
            <p:cNvSpPr/>
            <p:nvPr/>
          </p:nvSpPr>
          <p:spPr bwMode="auto">
            <a:xfrm>
              <a:off x="6243955" y="3735386"/>
              <a:ext cx="468313" cy="42863"/>
            </a:xfrm>
            <a:custGeom>
              <a:avLst/>
              <a:gdLst>
                <a:gd name="T0" fmla="*/ 2147483647 w 295"/>
                <a:gd name="T1" fmla="*/ 2147483647 h 27"/>
                <a:gd name="T2" fmla="*/ 0 w 295"/>
                <a:gd name="T3" fmla="*/ 2147483647 h 27"/>
                <a:gd name="T4" fmla="*/ 2147483647 w 295"/>
                <a:gd name="T5" fmla="*/ 0 h 27"/>
                <a:gd name="T6" fmla="*/ 2147483647 w 295"/>
                <a:gd name="T7" fmla="*/ 0 h 27"/>
                <a:gd name="T8" fmla="*/ 2147483647 w 295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5" h="27">
                  <a:moveTo>
                    <a:pt x="268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95" y="0"/>
                  </a:lnTo>
                  <a:lnTo>
                    <a:pt x="268" y="2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1" name="Freeform 2130"/>
            <p:cNvSpPr/>
            <p:nvPr/>
          </p:nvSpPr>
          <p:spPr bwMode="auto">
            <a:xfrm>
              <a:off x="6669405" y="3735386"/>
              <a:ext cx="42863" cy="276225"/>
            </a:xfrm>
            <a:custGeom>
              <a:avLst/>
              <a:gdLst>
                <a:gd name="T0" fmla="*/ 2147483647 w 27"/>
                <a:gd name="T1" fmla="*/ 2147483647 h 174"/>
                <a:gd name="T2" fmla="*/ 0 w 27"/>
                <a:gd name="T3" fmla="*/ 2147483647 h 174"/>
                <a:gd name="T4" fmla="*/ 0 w 27"/>
                <a:gd name="T5" fmla="*/ 2147483647 h 174"/>
                <a:gd name="T6" fmla="*/ 2147483647 w 27"/>
                <a:gd name="T7" fmla="*/ 0 h 174"/>
                <a:gd name="T8" fmla="*/ 2147483647 w 27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74">
                  <a:moveTo>
                    <a:pt x="27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27" y="1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2" name="Freeform 2131"/>
            <p:cNvSpPr/>
            <p:nvPr/>
          </p:nvSpPr>
          <p:spPr bwMode="auto">
            <a:xfrm>
              <a:off x="6669405" y="3735386"/>
              <a:ext cx="42863" cy="276225"/>
            </a:xfrm>
            <a:custGeom>
              <a:avLst/>
              <a:gdLst>
                <a:gd name="T0" fmla="*/ 2147483647 w 27"/>
                <a:gd name="T1" fmla="*/ 2147483647 h 174"/>
                <a:gd name="T2" fmla="*/ 0 w 27"/>
                <a:gd name="T3" fmla="*/ 2147483647 h 174"/>
                <a:gd name="T4" fmla="*/ 0 w 27"/>
                <a:gd name="T5" fmla="*/ 2147483647 h 174"/>
                <a:gd name="T6" fmla="*/ 2147483647 w 27"/>
                <a:gd name="T7" fmla="*/ 0 h 174"/>
                <a:gd name="T8" fmla="*/ 2147483647 w 27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74">
                  <a:moveTo>
                    <a:pt x="27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27" y="14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3" name="Rectangle 2132"/>
            <p:cNvSpPr>
              <a:spLocks noChangeArrowheads="1"/>
            </p:cNvSpPr>
            <p:nvPr/>
          </p:nvSpPr>
          <p:spPr bwMode="auto">
            <a:xfrm>
              <a:off x="6243955" y="3778249"/>
              <a:ext cx="425450" cy="23336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4" name="Rectangle 2133"/>
            <p:cNvSpPr>
              <a:spLocks noChangeArrowheads="1"/>
            </p:cNvSpPr>
            <p:nvPr/>
          </p:nvSpPr>
          <p:spPr bwMode="auto">
            <a:xfrm>
              <a:off x="6243955" y="3778249"/>
              <a:ext cx="425450" cy="2333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5" name="Rectangle 2134"/>
            <p:cNvSpPr>
              <a:spLocks noChangeArrowheads="1"/>
            </p:cNvSpPr>
            <p:nvPr/>
          </p:nvSpPr>
          <p:spPr bwMode="auto">
            <a:xfrm>
              <a:off x="6245543" y="3840161"/>
              <a:ext cx="6032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6" name="Rectangle 2135"/>
            <p:cNvSpPr>
              <a:spLocks noChangeArrowheads="1"/>
            </p:cNvSpPr>
            <p:nvPr/>
          </p:nvSpPr>
          <p:spPr bwMode="auto">
            <a:xfrm>
              <a:off x="6245543" y="3840161"/>
              <a:ext cx="6032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7" name="Rectangle 2136"/>
            <p:cNvSpPr>
              <a:spLocks noChangeArrowheads="1"/>
            </p:cNvSpPr>
            <p:nvPr/>
          </p:nvSpPr>
          <p:spPr bwMode="auto">
            <a:xfrm>
              <a:off x="630586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8" name="Rectangle 2137"/>
            <p:cNvSpPr>
              <a:spLocks noChangeArrowheads="1"/>
            </p:cNvSpPr>
            <p:nvPr/>
          </p:nvSpPr>
          <p:spPr bwMode="auto">
            <a:xfrm>
              <a:off x="630586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9" name="Rectangle 2138"/>
            <p:cNvSpPr>
              <a:spLocks noChangeArrowheads="1"/>
            </p:cNvSpPr>
            <p:nvPr/>
          </p:nvSpPr>
          <p:spPr bwMode="auto">
            <a:xfrm>
              <a:off x="634714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0" name="Rectangle 2139"/>
            <p:cNvSpPr>
              <a:spLocks noChangeArrowheads="1"/>
            </p:cNvSpPr>
            <p:nvPr/>
          </p:nvSpPr>
          <p:spPr bwMode="auto">
            <a:xfrm>
              <a:off x="634714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1" name="Rectangle 2140"/>
            <p:cNvSpPr>
              <a:spLocks noChangeArrowheads="1"/>
            </p:cNvSpPr>
            <p:nvPr/>
          </p:nvSpPr>
          <p:spPr bwMode="auto">
            <a:xfrm>
              <a:off x="6386830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2" name="Rectangle 2141"/>
            <p:cNvSpPr>
              <a:spLocks noChangeArrowheads="1"/>
            </p:cNvSpPr>
            <p:nvPr/>
          </p:nvSpPr>
          <p:spPr bwMode="auto">
            <a:xfrm>
              <a:off x="6386830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3" name="Rectangle 2142"/>
            <p:cNvSpPr>
              <a:spLocks noChangeArrowheads="1"/>
            </p:cNvSpPr>
            <p:nvPr/>
          </p:nvSpPr>
          <p:spPr bwMode="auto">
            <a:xfrm>
              <a:off x="642651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4" name="Rectangle 2143"/>
            <p:cNvSpPr>
              <a:spLocks noChangeArrowheads="1"/>
            </p:cNvSpPr>
            <p:nvPr/>
          </p:nvSpPr>
          <p:spPr bwMode="auto">
            <a:xfrm>
              <a:off x="642651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5" name="Rectangle 2144"/>
            <p:cNvSpPr>
              <a:spLocks noChangeArrowheads="1"/>
            </p:cNvSpPr>
            <p:nvPr/>
          </p:nvSpPr>
          <p:spPr bwMode="auto">
            <a:xfrm>
              <a:off x="646779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6" name="Rectangle 2145"/>
            <p:cNvSpPr>
              <a:spLocks noChangeArrowheads="1"/>
            </p:cNvSpPr>
            <p:nvPr/>
          </p:nvSpPr>
          <p:spPr bwMode="auto">
            <a:xfrm>
              <a:off x="646779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7" name="Rectangle 2146"/>
            <p:cNvSpPr>
              <a:spLocks noChangeArrowheads="1"/>
            </p:cNvSpPr>
            <p:nvPr/>
          </p:nvSpPr>
          <p:spPr bwMode="auto">
            <a:xfrm>
              <a:off x="6507480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8" name="Rectangle 2147"/>
            <p:cNvSpPr>
              <a:spLocks noChangeArrowheads="1"/>
            </p:cNvSpPr>
            <p:nvPr/>
          </p:nvSpPr>
          <p:spPr bwMode="auto">
            <a:xfrm>
              <a:off x="6507480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9" name="Rectangle 2148"/>
            <p:cNvSpPr>
              <a:spLocks noChangeArrowheads="1"/>
            </p:cNvSpPr>
            <p:nvPr/>
          </p:nvSpPr>
          <p:spPr bwMode="auto">
            <a:xfrm>
              <a:off x="654716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0" name="Rectangle 2149"/>
            <p:cNvSpPr>
              <a:spLocks noChangeArrowheads="1"/>
            </p:cNvSpPr>
            <p:nvPr/>
          </p:nvSpPr>
          <p:spPr bwMode="auto">
            <a:xfrm>
              <a:off x="654716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1" name="Rectangle 2150"/>
            <p:cNvSpPr>
              <a:spLocks noChangeArrowheads="1"/>
            </p:cNvSpPr>
            <p:nvPr/>
          </p:nvSpPr>
          <p:spPr bwMode="auto">
            <a:xfrm>
              <a:off x="658844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2" name="Rectangle 2151"/>
            <p:cNvSpPr>
              <a:spLocks noChangeArrowheads="1"/>
            </p:cNvSpPr>
            <p:nvPr/>
          </p:nvSpPr>
          <p:spPr bwMode="auto">
            <a:xfrm>
              <a:off x="658844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3" name="Rectangle 2152"/>
            <p:cNvSpPr>
              <a:spLocks noChangeArrowheads="1"/>
            </p:cNvSpPr>
            <p:nvPr/>
          </p:nvSpPr>
          <p:spPr bwMode="auto">
            <a:xfrm>
              <a:off x="6628130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4" name="Rectangle 2153"/>
            <p:cNvSpPr>
              <a:spLocks noChangeArrowheads="1"/>
            </p:cNvSpPr>
            <p:nvPr/>
          </p:nvSpPr>
          <p:spPr bwMode="auto">
            <a:xfrm>
              <a:off x="6628130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5" name="Rectangle 2154"/>
            <p:cNvSpPr>
              <a:spLocks noChangeArrowheads="1"/>
            </p:cNvSpPr>
            <p:nvPr/>
          </p:nvSpPr>
          <p:spPr bwMode="auto">
            <a:xfrm>
              <a:off x="6285230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6" name="Rectangle 2155"/>
            <p:cNvSpPr>
              <a:spLocks noChangeArrowheads="1"/>
            </p:cNvSpPr>
            <p:nvPr/>
          </p:nvSpPr>
          <p:spPr bwMode="auto">
            <a:xfrm>
              <a:off x="6285230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7" name="Rectangle 2156"/>
            <p:cNvSpPr>
              <a:spLocks noChangeArrowheads="1"/>
            </p:cNvSpPr>
            <p:nvPr/>
          </p:nvSpPr>
          <p:spPr bwMode="auto">
            <a:xfrm>
              <a:off x="6324918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8" name="Rectangle 2157"/>
            <p:cNvSpPr>
              <a:spLocks noChangeArrowheads="1"/>
            </p:cNvSpPr>
            <p:nvPr/>
          </p:nvSpPr>
          <p:spPr bwMode="auto">
            <a:xfrm>
              <a:off x="6324918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9" name="Rectangle 2158"/>
            <p:cNvSpPr>
              <a:spLocks noChangeArrowheads="1"/>
            </p:cNvSpPr>
            <p:nvPr/>
          </p:nvSpPr>
          <p:spPr bwMode="auto">
            <a:xfrm>
              <a:off x="6366193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0" name="Rectangle 2159"/>
            <p:cNvSpPr>
              <a:spLocks noChangeArrowheads="1"/>
            </p:cNvSpPr>
            <p:nvPr/>
          </p:nvSpPr>
          <p:spPr bwMode="auto">
            <a:xfrm>
              <a:off x="6366193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1" name="Rectangle 2160"/>
            <p:cNvSpPr>
              <a:spLocks noChangeArrowheads="1"/>
            </p:cNvSpPr>
            <p:nvPr/>
          </p:nvSpPr>
          <p:spPr bwMode="auto">
            <a:xfrm>
              <a:off x="6407468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2" name="Rectangle 2161"/>
            <p:cNvSpPr>
              <a:spLocks noChangeArrowheads="1"/>
            </p:cNvSpPr>
            <p:nvPr/>
          </p:nvSpPr>
          <p:spPr bwMode="auto">
            <a:xfrm>
              <a:off x="6407468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3" name="Rectangle 2162"/>
            <p:cNvSpPr>
              <a:spLocks noChangeArrowheads="1"/>
            </p:cNvSpPr>
            <p:nvPr/>
          </p:nvSpPr>
          <p:spPr bwMode="auto">
            <a:xfrm>
              <a:off x="6447155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4" name="Rectangle 2163"/>
            <p:cNvSpPr>
              <a:spLocks noChangeArrowheads="1"/>
            </p:cNvSpPr>
            <p:nvPr/>
          </p:nvSpPr>
          <p:spPr bwMode="auto">
            <a:xfrm>
              <a:off x="6447155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5" name="Rectangle 2164"/>
            <p:cNvSpPr>
              <a:spLocks noChangeArrowheads="1"/>
            </p:cNvSpPr>
            <p:nvPr/>
          </p:nvSpPr>
          <p:spPr bwMode="auto">
            <a:xfrm>
              <a:off x="6486843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6" name="Rectangle 2165"/>
            <p:cNvSpPr>
              <a:spLocks noChangeArrowheads="1"/>
            </p:cNvSpPr>
            <p:nvPr/>
          </p:nvSpPr>
          <p:spPr bwMode="auto">
            <a:xfrm>
              <a:off x="6486843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7" name="Rectangle 2166"/>
            <p:cNvSpPr>
              <a:spLocks noChangeArrowheads="1"/>
            </p:cNvSpPr>
            <p:nvPr/>
          </p:nvSpPr>
          <p:spPr bwMode="auto">
            <a:xfrm>
              <a:off x="6528118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8" name="Rectangle 2167"/>
            <p:cNvSpPr>
              <a:spLocks noChangeArrowheads="1"/>
            </p:cNvSpPr>
            <p:nvPr/>
          </p:nvSpPr>
          <p:spPr bwMode="auto">
            <a:xfrm>
              <a:off x="6528118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9" name="Rectangle 2168"/>
            <p:cNvSpPr>
              <a:spLocks noChangeArrowheads="1"/>
            </p:cNvSpPr>
            <p:nvPr/>
          </p:nvSpPr>
          <p:spPr bwMode="auto">
            <a:xfrm>
              <a:off x="6569393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0" name="Rectangle 2169"/>
            <p:cNvSpPr>
              <a:spLocks noChangeArrowheads="1"/>
            </p:cNvSpPr>
            <p:nvPr/>
          </p:nvSpPr>
          <p:spPr bwMode="auto">
            <a:xfrm>
              <a:off x="6569393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1" name="Rectangle 2170"/>
            <p:cNvSpPr>
              <a:spLocks noChangeArrowheads="1"/>
            </p:cNvSpPr>
            <p:nvPr/>
          </p:nvSpPr>
          <p:spPr bwMode="auto">
            <a:xfrm>
              <a:off x="6609080" y="3790949"/>
              <a:ext cx="6032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2" name="Rectangle 2171"/>
            <p:cNvSpPr>
              <a:spLocks noChangeArrowheads="1"/>
            </p:cNvSpPr>
            <p:nvPr/>
          </p:nvSpPr>
          <p:spPr bwMode="auto">
            <a:xfrm>
              <a:off x="6609080" y="3790949"/>
              <a:ext cx="6032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3" name="Rectangle 2172"/>
            <p:cNvSpPr>
              <a:spLocks noChangeArrowheads="1"/>
            </p:cNvSpPr>
            <p:nvPr/>
          </p:nvSpPr>
          <p:spPr bwMode="auto">
            <a:xfrm>
              <a:off x="6245543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4" name="Rectangle 2173"/>
            <p:cNvSpPr>
              <a:spLocks noChangeArrowheads="1"/>
            </p:cNvSpPr>
            <p:nvPr/>
          </p:nvSpPr>
          <p:spPr bwMode="auto">
            <a:xfrm>
              <a:off x="6245543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5" name="Rectangle 2174"/>
            <p:cNvSpPr>
              <a:spLocks noChangeArrowheads="1"/>
            </p:cNvSpPr>
            <p:nvPr/>
          </p:nvSpPr>
          <p:spPr bwMode="auto">
            <a:xfrm>
              <a:off x="6245543" y="3952874"/>
              <a:ext cx="420688" cy="111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6" name="Rectangle 2175"/>
            <p:cNvSpPr>
              <a:spLocks noChangeArrowheads="1"/>
            </p:cNvSpPr>
            <p:nvPr/>
          </p:nvSpPr>
          <p:spPr bwMode="auto">
            <a:xfrm>
              <a:off x="6245543" y="3894136"/>
              <a:ext cx="420688" cy="111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7" name="Rectangle 2176"/>
            <p:cNvSpPr>
              <a:spLocks noChangeArrowheads="1"/>
            </p:cNvSpPr>
            <p:nvPr/>
          </p:nvSpPr>
          <p:spPr bwMode="auto">
            <a:xfrm>
              <a:off x="6343968" y="3962399"/>
              <a:ext cx="44450" cy="492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8" name="Rectangle 2177"/>
            <p:cNvSpPr>
              <a:spLocks noChangeArrowheads="1"/>
            </p:cNvSpPr>
            <p:nvPr/>
          </p:nvSpPr>
          <p:spPr bwMode="auto">
            <a:xfrm>
              <a:off x="6348730" y="3975099"/>
              <a:ext cx="36513" cy="158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9" name="Rectangle 2178"/>
            <p:cNvSpPr>
              <a:spLocks noChangeArrowheads="1"/>
            </p:cNvSpPr>
            <p:nvPr/>
          </p:nvSpPr>
          <p:spPr bwMode="auto">
            <a:xfrm>
              <a:off x="6348730" y="3975099"/>
              <a:ext cx="36513" cy="1588"/>
            </a:xfrm>
            <a:prstGeom prst="rect">
              <a:avLst/>
            </a:pr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0" name="Rectangle 2179"/>
            <p:cNvSpPr>
              <a:spLocks noChangeArrowheads="1"/>
            </p:cNvSpPr>
            <p:nvPr/>
          </p:nvSpPr>
          <p:spPr bwMode="auto">
            <a:xfrm>
              <a:off x="6348730" y="3976686"/>
              <a:ext cx="36513" cy="1588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1" name="Rectangle 2180"/>
            <p:cNvSpPr>
              <a:spLocks noChangeArrowheads="1"/>
            </p:cNvSpPr>
            <p:nvPr/>
          </p:nvSpPr>
          <p:spPr bwMode="auto">
            <a:xfrm>
              <a:off x="6348730" y="3978274"/>
              <a:ext cx="36513" cy="1588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2" name="Rectangle 2181"/>
            <p:cNvSpPr>
              <a:spLocks noChangeArrowheads="1"/>
            </p:cNvSpPr>
            <p:nvPr/>
          </p:nvSpPr>
          <p:spPr bwMode="auto">
            <a:xfrm>
              <a:off x="6348730" y="3978274"/>
              <a:ext cx="36513" cy="1588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3" name="Rectangle 2182"/>
            <p:cNvSpPr>
              <a:spLocks noChangeArrowheads="1"/>
            </p:cNvSpPr>
            <p:nvPr/>
          </p:nvSpPr>
          <p:spPr bwMode="auto">
            <a:xfrm>
              <a:off x="6348730" y="3979861"/>
              <a:ext cx="36513" cy="1588"/>
            </a:xfrm>
            <a:prstGeom prst="rect">
              <a:avLst/>
            </a:pr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4" name="Rectangle 2183"/>
            <p:cNvSpPr>
              <a:spLocks noChangeArrowheads="1"/>
            </p:cNvSpPr>
            <p:nvPr/>
          </p:nvSpPr>
          <p:spPr bwMode="auto">
            <a:xfrm>
              <a:off x="6348730" y="3981449"/>
              <a:ext cx="36513" cy="1588"/>
            </a:xfrm>
            <a:prstGeom prst="rect">
              <a:avLst/>
            </a:pr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5" name="Rectangle 2184"/>
            <p:cNvSpPr>
              <a:spLocks noChangeArrowheads="1"/>
            </p:cNvSpPr>
            <p:nvPr/>
          </p:nvSpPr>
          <p:spPr bwMode="auto">
            <a:xfrm>
              <a:off x="6348730" y="3981449"/>
              <a:ext cx="36513" cy="1588"/>
            </a:xfrm>
            <a:prstGeom prst="rect">
              <a:avLst/>
            </a:pr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6" name="Rectangle 2185"/>
            <p:cNvSpPr>
              <a:spLocks noChangeArrowheads="1"/>
            </p:cNvSpPr>
            <p:nvPr/>
          </p:nvSpPr>
          <p:spPr bwMode="auto">
            <a:xfrm>
              <a:off x="6348730" y="3983036"/>
              <a:ext cx="36513" cy="1588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7" name="Rectangle 2186"/>
            <p:cNvSpPr>
              <a:spLocks noChangeArrowheads="1"/>
            </p:cNvSpPr>
            <p:nvPr/>
          </p:nvSpPr>
          <p:spPr bwMode="auto">
            <a:xfrm>
              <a:off x="6348730" y="3984624"/>
              <a:ext cx="36513" cy="1588"/>
            </a:xfrm>
            <a:prstGeom prst="rect">
              <a:avLst/>
            </a:prstGeom>
            <a:solidFill>
              <a:srgbClr val="8B8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8" name="Rectangle 2187"/>
            <p:cNvSpPr>
              <a:spLocks noChangeArrowheads="1"/>
            </p:cNvSpPr>
            <p:nvPr/>
          </p:nvSpPr>
          <p:spPr bwMode="auto">
            <a:xfrm>
              <a:off x="6348730" y="3984624"/>
              <a:ext cx="36513" cy="1588"/>
            </a:xfrm>
            <a:prstGeom prst="rect">
              <a:avLst/>
            </a:pr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9" name="Rectangle 2188"/>
            <p:cNvSpPr>
              <a:spLocks noChangeArrowheads="1"/>
            </p:cNvSpPr>
            <p:nvPr/>
          </p:nvSpPr>
          <p:spPr bwMode="auto">
            <a:xfrm>
              <a:off x="6348730" y="3986211"/>
              <a:ext cx="36513" cy="158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0" name="Rectangle 2189"/>
            <p:cNvSpPr>
              <a:spLocks noChangeArrowheads="1"/>
            </p:cNvSpPr>
            <p:nvPr/>
          </p:nvSpPr>
          <p:spPr bwMode="auto">
            <a:xfrm>
              <a:off x="6348730" y="3987799"/>
              <a:ext cx="36513" cy="15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1" name="Rectangle 2190"/>
            <p:cNvSpPr>
              <a:spLocks noChangeArrowheads="1"/>
            </p:cNvSpPr>
            <p:nvPr/>
          </p:nvSpPr>
          <p:spPr bwMode="auto">
            <a:xfrm>
              <a:off x="6348730" y="3987799"/>
              <a:ext cx="36513" cy="1588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2" name="Rectangle 2191"/>
            <p:cNvSpPr>
              <a:spLocks noChangeArrowheads="1"/>
            </p:cNvSpPr>
            <p:nvPr/>
          </p:nvSpPr>
          <p:spPr bwMode="auto">
            <a:xfrm>
              <a:off x="6348730" y="3989386"/>
              <a:ext cx="36513" cy="1588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3" name="Rectangle 2192"/>
            <p:cNvSpPr>
              <a:spLocks noChangeArrowheads="1"/>
            </p:cNvSpPr>
            <p:nvPr/>
          </p:nvSpPr>
          <p:spPr bwMode="auto">
            <a:xfrm>
              <a:off x="6348730" y="3990974"/>
              <a:ext cx="36513" cy="1588"/>
            </a:xfrm>
            <a:prstGeom prst="rect">
              <a:avLst/>
            </a:prstGeom>
            <a:solidFill>
              <a:srgbClr val="696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4" name="Rectangle 2193"/>
            <p:cNvSpPr>
              <a:spLocks noChangeArrowheads="1"/>
            </p:cNvSpPr>
            <p:nvPr/>
          </p:nvSpPr>
          <p:spPr bwMode="auto">
            <a:xfrm>
              <a:off x="6348730" y="3992561"/>
              <a:ext cx="36513" cy="1588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5" name="Rectangle 2194"/>
            <p:cNvSpPr>
              <a:spLocks noChangeArrowheads="1"/>
            </p:cNvSpPr>
            <p:nvPr/>
          </p:nvSpPr>
          <p:spPr bwMode="auto">
            <a:xfrm>
              <a:off x="6348730" y="3992561"/>
              <a:ext cx="36513" cy="1588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6" name="Rectangle 2195"/>
            <p:cNvSpPr>
              <a:spLocks noChangeArrowheads="1"/>
            </p:cNvSpPr>
            <p:nvPr/>
          </p:nvSpPr>
          <p:spPr bwMode="auto">
            <a:xfrm>
              <a:off x="6348730" y="3994149"/>
              <a:ext cx="36513" cy="1588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7" name="Rectangle 2196"/>
            <p:cNvSpPr>
              <a:spLocks noChangeArrowheads="1"/>
            </p:cNvSpPr>
            <p:nvPr/>
          </p:nvSpPr>
          <p:spPr bwMode="auto">
            <a:xfrm>
              <a:off x="6348730" y="3994149"/>
              <a:ext cx="36513" cy="1588"/>
            </a:xfrm>
            <a:prstGeom prst="rect">
              <a:avLst/>
            </a:prstGeom>
            <a:solidFill>
              <a:srgbClr val="52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8" name="Rectangle 2197"/>
            <p:cNvSpPr>
              <a:spLocks noChangeArrowheads="1"/>
            </p:cNvSpPr>
            <p:nvPr/>
          </p:nvSpPr>
          <p:spPr bwMode="auto">
            <a:xfrm>
              <a:off x="6348730" y="3995736"/>
              <a:ext cx="36513" cy="158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9" name="Rectangle 2198"/>
            <p:cNvSpPr>
              <a:spLocks noChangeArrowheads="1"/>
            </p:cNvSpPr>
            <p:nvPr/>
          </p:nvSpPr>
          <p:spPr bwMode="auto">
            <a:xfrm>
              <a:off x="6348730" y="3997324"/>
              <a:ext cx="36513" cy="1588"/>
            </a:xfrm>
            <a:prstGeom prst="rect">
              <a:avLst/>
            </a:pr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0" name="Rectangle 2199"/>
            <p:cNvSpPr>
              <a:spLocks noChangeArrowheads="1"/>
            </p:cNvSpPr>
            <p:nvPr/>
          </p:nvSpPr>
          <p:spPr bwMode="auto">
            <a:xfrm>
              <a:off x="6348730" y="3998911"/>
              <a:ext cx="36513" cy="1588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1" name="Rectangle 2200"/>
            <p:cNvSpPr>
              <a:spLocks noChangeArrowheads="1"/>
            </p:cNvSpPr>
            <p:nvPr/>
          </p:nvSpPr>
          <p:spPr bwMode="auto">
            <a:xfrm>
              <a:off x="6348730" y="3998911"/>
              <a:ext cx="36513" cy="1588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2" name="Rectangle 2201"/>
            <p:cNvSpPr>
              <a:spLocks noChangeArrowheads="1"/>
            </p:cNvSpPr>
            <p:nvPr/>
          </p:nvSpPr>
          <p:spPr bwMode="auto">
            <a:xfrm>
              <a:off x="6348730" y="4000499"/>
              <a:ext cx="36513" cy="1588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3" name="Rectangle 2202"/>
            <p:cNvSpPr>
              <a:spLocks noChangeArrowheads="1"/>
            </p:cNvSpPr>
            <p:nvPr/>
          </p:nvSpPr>
          <p:spPr bwMode="auto">
            <a:xfrm>
              <a:off x="6348730" y="4002086"/>
              <a:ext cx="36513" cy="1588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4" name="Rectangle 2203"/>
            <p:cNvSpPr>
              <a:spLocks noChangeArrowheads="1"/>
            </p:cNvSpPr>
            <p:nvPr/>
          </p:nvSpPr>
          <p:spPr bwMode="auto">
            <a:xfrm>
              <a:off x="6348730" y="4002086"/>
              <a:ext cx="36513" cy="1588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5" name="Rectangle 2204"/>
            <p:cNvSpPr>
              <a:spLocks noChangeArrowheads="1"/>
            </p:cNvSpPr>
            <p:nvPr/>
          </p:nvSpPr>
          <p:spPr bwMode="auto">
            <a:xfrm>
              <a:off x="6348730" y="4003674"/>
              <a:ext cx="36513" cy="1588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6" name="Rectangle 2205"/>
            <p:cNvSpPr>
              <a:spLocks noChangeArrowheads="1"/>
            </p:cNvSpPr>
            <p:nvPr/>
          </p:nvSpPr>
          <p:spPr bwMode="auto">
            <a:xfrm>
              <a:off x="6348730" y="4005261"/>
              <a:ext cx="36513" cy="1588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7" name="Rectangle 2206"/>
            <p:cNvSpPr>
              <a:spLocks noChangeArrowheads="1"/>
            </p:cNvSpPr>
            <p:nvPr/>
          </p:nvSpPr>
          <p:spPr bwMode="auto">
            <a:xfrm>
              <a:off x="6348730" y="4005261"/>
              <a:ext cx="36513" cy="1588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8" name="Rectangle 2207"/>
            <p:cNvSpPr>
              <a:spLocks noChangeArrowheads="1"/>
            </p:cNvSpPr>
            <p:nvPr/>
          </p:nvSpPr>
          <p:spPr bwMode="auto">
            <a:xfrm>
              <a:off x="6348730" y="4006849"/>
              <a:ext cx="36513" cy="1588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9" name="Rectangle 2208"/>
            <p:cNvSpPr>
              <a:spLocks noChangeArrowheads="1"/>
            </p:cNvSpPr>
            <p:nvPr/>
          </p:nvSpPr>
          <p:spPr bwMode="auto">
            <a:xfrm>
              <a:off x="6348730" y="4008436"/>
              <a:ext cx="36513" cy="1588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0" name="Rectangle 2209"/>
            <p:cNvSpPr>
              <a:spLocks noChangeArrowheads="1"/>
            </p:cNvSpPr>
            <p:nvPr/>
          </p:nvSpPr>
          <p:spPr bwMode="auto">
            <a:xfrm>
              <a:off x="6348730" y="4008436"/>
              <a:ext cx="36513" cy="1588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1" name="Rectangle 2210"/>
            <p:cNvSpPr>
              <a:spLocks noChangeArrowheads="1"/>
            </p:cNvSpPr>
            <p:nvPr/>
          </p:nvSpPr>
          <p:spPr bwMode="auto">
            <a:xfrm>
              <a:off x="6348730" y="4010024"/>
              <a:ext cx="36513" cy="1588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752" name="Picture 22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080" y="3978274"/>
              <a:ext cx="22225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3" name="Picture 22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080" y="3978274"/>
              <a:ext cx="22225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4" name="Freeform 2213"/>
            <p:cNvSpPr/>
            <p:nvPr/>
          </p:nvSpPr>
          <p:spPr bwMode="auto">
            <a:xfrm>
              <a:off x="6351905" y="3978274"/>
              <a:ext cx="30163" cy="28575"/>
            </a:xfrm>
            <a:custGeom>
              <a:avLst/>
              <a:gdLst>
                <a:gd name="T0" fmla="*/ 2147483647 w 19"/>
                <a:gd name="T1" fmla="*/ 2147483647 h 18"/>
                <a:gd name="T2" fmla="*/ 2147483647 w 19"/>
                <a:gd name="T3" fmla="*/ 2147483647 h 18"/>
                <a:gd name="T4" fmla="*/ 2147483647 w 19"/>
                <a:gd name="T5" fmla="*/ 2147483647 h 18"/>
                <a:gd name="T6" fmla="*/ 2147483647 w 19"/>
                <a:gd name="T7" fmla="*/ 2147483647 h 18"/>
                <a:gd name="T8" fmla="*/ 2147483647 w 19"/>
                <a:gd name="T9" fmla="*/ 2147483647 h 18"/>
                <a:gd name="T10" fmla="*/ 2147483647 w 19"/>
                <a:gd name="T11" fmla="*/ 2147483647 h 18"/>
                <a:gd name="T12" fmla="*/ 2147483647 w 19"/>
                <a:gd name="T13" fmla="*/ 0 h 18"/>
                <a:gd name="T14" fmla="*/ 2147483647 w 19"/>
                <a:gd name="T15" fmla="*/ 0 h 18"/>
                <a:gd name="T16" fmla="*/ 2147483647 w 19"/>
                <a:gd name="T17" fmla="*/ 0 h 18"/>
                <a:gd name="T18" fmla="*/ 2147483647 w 19"/>
                <a:gd name="T19" fmla="*/ 0 h 18"/>
                <a:gd name="T20" fmla="*/ 2147483647 w 19"/>
                <a:gd name="T21" fmla="*/ 0 h 18"/>
                <a:gd name="T22" fmla="*/ 2147483647 w 19"/>
                <a:gd name="T23" fmla="*/ 2147483647 h 18"/>
                <a:gd name="T24" fmla="*/ 2147483647 w 19"/>
                <a:gd name="T25" fmla="*/ 2147483647 h 18"/>
                <a:gd name="T26" fmla="*/ 2147483647 w 19"/>
                <a:gd name="T27" fmla="*/ 2147483647 h 18"/>
                <a:gd name="T28" fmla="*/ 2147483647 w 19"/>
                <a:gd name="T29" fmla="*/ 2147483647 h 18"/>
                <a:gd name="T30" fmla="*/ 0 w 19"/>
                <a:gd name="T31" fmla="*/ 2147483647 h 18"/>
                <a:gd name="T32" fmla="*/ 0 w 19"/>
                <a:gd name="T33" fmla="*/ 2147483647 h 18"/>
                <a:gd name="T34" fmla="*/ 0 w 19"/>
                <a:gd name="T35" fmla="*/ 2147483647 h 18"/>
                <a:gd name="T36" fmla="*/ 2147483647 w 19"/>
                <a:gd name="T37" fmla="*/ 2147483647 h 18"/>
                <a:gd name="T38" fmla="*/ 2147483647 w 19"/>
                <a:gd name="T39" fmla="*/ 2147483647 h 18"/>
                <a:gd name="T40" fmla="*/ 2147483647 w 19"/>
                <a:gd name="T41" fmla="*/ 2147483647 h 18"/>
                <a:gd name="T42" fmla="*/ 2147483647 w 19"/>
                <a:gd name="T43" fmla="*/ 2147483647 h 18"/>
                <a:gd name="T44" fmla="*/ 2147483647 w 19"/>
                <a:gd name="T45" fmla="*/ 2147483647 h 18"/>
                <a:gd name="T46" fmla="*/ 2147483647 w 19"/>
                <a:gd name="T47" fmla="*/ 2147483647 h 18"/>
                <a:gd name="T48" fmla="*/ 2147483647 w 19"/>
                <a:gd name="T49" fmla="*/ 2147483647 h 18"/>
                <a:gd name="T50" fmla="*/ 2147483647 w 19"/>
                <a:gd name="T51" fmla="*/ 2147483647 h 18"/>
                <a:gd name="T52" fmla="*/ 2147483647 w 19"/>
                <a:gd name="T53" fmla="*/ 2147483647 h 18"/>
                <a:gd name="T54" fmla="*/ 2147483647 w 19"/>
                <a:gd name="T55" fmla="*/ 2147483647 h 18"/>
                <a:gd name="T56" fmla="*/ 2147483647 w 19"/>
                <a:gd name="T57" fmla="*/ 2147483647 h 18"/>
                <a:gd name="T58" fmla="*/ 2147483647 w 19"/>
                <a:gd name="T59" fmla="*/ 2147483647 h 18"/>
                <a:gd name="T60" fmla="*/ 2147483647 w 19"/>
                <a:gd name="T61" fmla="*/ 2147483647 h 18"/>
                <a:gd name="T62" fmla="*/ 2147483647 w 19"/>
                <a:gd name="T63" fmla="*/ 2147483647 h 18"/>
                <a:gd name="T64" fmla="*/ 2147483647 w 19"/>
                <a:gd name="T65" fmla="*/ 2147483647 h 1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" h="18">
                  <a:moveTo>
                    <a:pt x="19" y="9"/>
                  </a:moveTo>
                  <a:lnTo>
                    <a:pt x="19" y="7"/>
                  </a:lnTo>
                  <a:lnTo>
                    <a:pt x="18" y="5"/>
                  </a:lnTo>
                  <a:lnTo>
                    <a:pt x="17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3" y="15"/>
                  </a:lnTo>
                  <a:lnTo>
                    <a:pt x="4" y="17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3" y="17"/>
                  </a:lnTo>
                  <a:lnTo>
                    <a:pt x="15" y="17"/>
                  </a:lnTo>
                  <a:lnTo>
                    <a:pt x="16" y="15"/>
                  </a:lnTo>
                  <a:lnTo>
                    <a:pt x="17" y="14"/>
                  </a:lnTo>
                  <a:lnTo>
                    <a:pt x="18" y="13"/>
                  </a:lnTo>
                  <a:lnTo>
                    <a:pt x="19" y="10"/>
                  </a:lnTo>
                  <a:lnTo>
                    <a:pt x="19" y="9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5" name="Rectangle 2214"/>
            <p:cNvSpPr>
              <a:spLocks noChangeArrowheads="1"/>
            </p:cNvSpPr>
            <p:nvPr/>
          </p:nvSpPr>
          <p:spPr bwMode="auto">
            <a:xfrm>
              <a:off x="6301105" y="3987799"/>
              <a:ext cx="44450" cy="23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6" name="Rectangle 2215"/>
            <p:cNvSpPr>
              <a:spLocks noChangeArrowheads="1"/>
            </p:cNvSpPr>
            <p:nvPr/>
          </p:nvSpPr>
          <p:spPr bwMode="auto">
            <a:xfrm>
              <a:off x="6299518" y="3962399"/>
              <a:ext cx="44450" cy="1588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7" name="Rectangle 2216"/>
            <p:cNvSpPr>
              <a:spLocks noChangeArrowheads="1"/>
            </p:cNvSpPr>
            <p:nvPr/>
          </p:nvSpPr>
          <p:spPr bwMode="auto">
            <a:xfrm>
              <a:off x="6299518" y="3963986"/>
              <a:ext cx="44450" cy="1588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8" name="Rectangle 2217"/>
            <p:cNvSpPr>
              <a:spLocks noChangeArrowheads="1"/>
            </p:cNvSpPr>
            <p:nvPr/>
          </p:nvSpPr>
          <p:spPr bwMode="auto">
            <a:xfrm>
              <a:off x="6299518" y="3963986"/>
              <a:ext cx="44450" cy="1588"/>
            </a:xfrm>
            <a:prstGeom prst="rect">
              <a:avLst/>
            </a:pr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9" name="Rectangle 2218"/>
            <p:cNvSpPr>
              <a:spLocks noChangeArrowheads="1"/>
            </p:cNvSpPr>
            <p:nvPr/>
          </p:nvSpPr>
          <p:spPr bwMode="auto">
            <a:xfrm>
              <a:off x="6299518" y="3965574"/>
              <a:ext cx="44450" cy="1588"/>
            </a:xfrm>
            <a:prstGeom prst="rect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0" name="Rectangle 2219"/>
            <p:cNvSpPr>
              <a:spLocks noChangeArrowheads="1"/>
            </p:cNvSpPr>
            <p:nvPr/>
          </p:nvSpPr>
          <p:spPr bwMode="auto">
            <a:xfrm>
              <a:off x="6299518" y="3967161"/>
              <a:ext cx="44450" cy="1588"/>
            </a:xfrm>
            <a:prstGeom prst="rect">
              <a:avLst/>
            </a:pr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1" name="Rectangle 2220"/>
            <p:cNvSpPr>
              <a:spLocks noChangeArrowheads="1"/>
            </p:cNvSpPr>
            <p:nvPr/>
          </p:nvSpPr>
          <p:spPr bwMode="auto">
            <a:xfrm>
              <a:off x="6299518" y="3968749"/>
              <a:ext cx="44450" cy="158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2" name="Rectangle 2221"/>
            <p:cNvSpPr>
              <a:spLocks noChangeArrowheads="1"/>
            </p:cNvSpPr>
            <p:nvPr/>
          </p:nvSpPr>
          <p:spPr bwMode="auto">
            <a:xfrm>
              <a:off x="6299518" y="3968749"/>
              <a:ext cx="44450" cy="1588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3" name="Rectangle 2222"/>
            <p:cNvSpPr>
              <a:spLocks noChangeArrowheads="1"/>
            </p:cNvSpPr>
            <p:nvPr/>
          </p:nvSpPr>
          <p:spPr bwMode="auto">
            <a:xfrm>
              <a:off x="6299518" y="3970336"/>
              <a:ext cx="44450" cy="158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4" name="Rectangle 2223"/>
            <p:cNvSpPr>
              <a:spLocks noChangeArrowheads="1"/>
            </p:cNvSpPr>
            <p:nvPr/>
          </p:nvSpPr>
          <p:spPr bwMode="auto">
            <a:xfrm>
              <a:off x="6299518" y="3970336"/>
              <a:ext cx="44450" cy="158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5" name="Rectangle 2224"/>
            <p:cNvSpPr>
              <a:spLocks noChangeArrowheads="1"/>
            </p:cNvSpPr>
            <p:nvPr/>
          </p:nvSpPr>
          <p:spPr bwMode="auto">
            <a:xfrm>
              <a:off x="6299518" y="3971924"/>
              <a:ext cx="44450" cy="1588"/>
            </a:xfrm>
            <a:prstGeom prst="rect">
              <a:avLst/>
            </a:pr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6" name="Rectangle 2225"/>
            <p:cNvSpPr>
              <a:spLocks noChangeArrowheads="1"/>
            </p:cNvSpPr>
            <p:nvPr/>
          </p:nvSpPr>
          <p:spPr bwMode="auto">
            <a:xfrm>
              <a:off x="6299518" y="3973511"/>
              <a:ext cx="44450" cy="1588"/>
            </a:xfrm>
            <a:prstGeom prst="rect">
              <a:avLst/>
            </a:pr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67" name="Rectangle 2800"/>
          <p:cNvSpPr>
            <a:spLocks noChangeArrowheads="1"/>
          </p:cNvSpPr>
          <p:nvPr/>
        </p:nvSpPr>
        <p:spPr bwMode="auto">
          <a:xfrm>
            <a:off x="5274379" y="4846526"/>
            <a:ext cx="2308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6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71" y="5173739"/>
            <a:ext cx="3238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9" name="Rectangle 2800"/>
          <p:cNvSpPr>
            <a:spLocks noChangeArrowheads="1"/>
          </p:cNvSpPr>
          <p:nvPr/>
        </p:nvSpPr>
        <p:spPr bwMode="auto">
          <a:xfrm>
            <a:off x="5775779" y="5360876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  <a:endParaRPr lang="en-US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70" name="Picture 27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5897">
            <a:off x="4065057" y="5015109"/>
            <a:ext cx="530225" cy="36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1" name="Rectangle 2800"/>
          <p:cNvSpPr>
            <a:spLocks noChangeArrowheads="1"/>
          </p:cNvSpPr>
          <p:nvPr/>
        </p:nvSpPr>
        <p:spPr bwMode="auto">
          <a:xfrm>
            <a:off x="3982983" y="5391658"/>
            <a:ext cx="42100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扫描枪</a:t>
            </a:r>
          </a:p>
        </p:txBody>
      </p:sp>
      <p:sp>
        <p:nvSpPr>
          <p:cNvPr id="772" name="正方形/長方形 771"/>
          <p:cNvSpPr/>
          <p:nvPr/>
        </p:nvSpPr>
        <p:spPr>
          <a:xfrm>
            <a:off x="3885884" y="4520154"/>
            <a:ext cx="2413270" cy="18254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3" name="Rectangle 2800"/>
          <p:cNvSpPr>
            <a:spLocks noChangeArrowheads="1"/>
          </p:cNvSpPr>
          <p:nvPr/>
        </p:nvSpPr>
        <p:spPr bwMode="auto">
          <a:xfrm>
            <a:off x="4376730" y="6237892"/>
            <a:ext cx="127118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作业台ｎ</a:t>
            </a:r>
            <a:endParaRPr lang="ja-JP" altLang="ja-JP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7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72" y="5012112"/>
            <a:ext cx="302518" cy="32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" name="Rectangle 2800"/>
          <p:cNvSpPr>
            <a:spLocks noChangeArrowheads="1"/>
          </p:cNvSpPr>
          <p:nvPr/>
        </p:nvSpPr>
        <p:spPr bwMode="auto">
          <a:xfrm>
            <a:off x="5200855" y="1784881"/>
            <a:ext cx="3093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MES</a:t>
            </a:r>
            <a:endParaRPr lang="ja-JP" altLang="ja-JP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73" name="図 97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3812" y="1295142"/>
            <a:ext cx="933450" cy="504825"/>
          </a:xfrm>
          <a:prstGeom prst="rect">
            <a:avLst/>
          </a:prstGeom>
        </p:spPr>
      </p:pic>
      <p:cxnSp>
        <p:nvCxnSpPr>
          <p:cNvPr id="977" name="直線コネクタ 976"/>
          <p:cNvCxnSpPr/>
          <p:nvPr/>
        </p:nvCxnSpPr>
        <p:spPr>
          <a:xfrm flipV="1">
            <a:off x="5827888" y="4169120"/>
            <a:ext cx="5428" cy="106008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線コネクタ 978"/>
          <p:cNvCxnSpPr/>
          <p:nvPr/>
        </p:nvCxnSpPr>
        <p:spPr>
          <a:xfrm flipV="1">
            <a:off x="2944782" y="4175069"/>
            <a:ext cx="5428" cy="106008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直線コネクタ 979"/>
          <p:cNvCxnSpPr/>
          <p:nvPr/>
        </p:nvCxnSpPr>
        <p:spPr>
          <a:xfrm flipH="1">
            <a:off x="2944783" y="4193276"/>
            <a:ext cx="290436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直線コネクタ 982"/>
          <p:cNvCxnSpPr/>
          <p:nvPr/>
        </p:nvCxnSpPr>
        <p:spPr>
          <a:xfrm flipV="1">
            <a:off x="5317643" y="3281616"/>
            <a:ext cx="0" cy="89345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直線コネクタ 985"/>
          <p:cNvCxnSpPr/>
          <p:nvPr/>
        </p:nvCxnSpPr>
        <p:spPr>
          <a:xfrm flipH="1" flipV="1">
            <a:off x="4978787" y="3284852"/>
            <a:ext cx="1" cy="55855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線コネクタ 987"/>
          <p:cNvCxnSpPr/>
          <p:nvPr/>
        </p:nvCxnSpPr>
        <p:spPr>
          <a:xfrm flipH="1" flipV="1">
            <a:off x="2257296" y="3861048"/>
            <a:ext cx="8326" cy="81234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直線コネクタ 988"/>
          <p:cNvCxnSpPr/>
          <p:nvPr/>
        </p:nvCxnSpPr>
        <p:spPr>
          <a:xfrm flipV="1">
            <a:off x="1671539" y="3843405"/>
            <a:ext cx="0" cy="115212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直線コネクタ 991"/>
          <p:cNvCxnSpPr/>
          <p:nvPr/>
        </p:nvCxnSpPr>
        <p:spPr>
          <a:xfrm flipH="1">
            <a:off x="1277552" y="3861048"/>
            <a:ext cx="389147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線コネクタ 1000"/>
          <p:cNvCxnSpPr/>
          <p:nvPr/>
        </p:nvCxnSpPr>
        <p:spPr>
          <a:xfrm flipH="1" flipV="1">
            <a:off x="5161572" y="3852860"/>
            <a:ext cx="8326" cy="81234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直線コネクタ 1001"/>
          <p:cNvCxnSpPr/>
          <p:nvPr/>
        </p:nvCxnSpPr>
        <p:spPr>
          <a:xfrm flipV="1">
            <a:off x="4516611" y="3843405"/>
            <a:ext cx="0" cy="115212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5" name="Rectangle 2800"/>
          <p:cNvSpPr>
            <a:spLocks noChangeArrowheads="1"/>
          </p:cNvSpPr>
          <p:nvPr/>
        </p:nvSpPr>
        <p:spPr bwMode="auto">
          <a:xfrm>
            <a:off x="3351059" y="4036422"/>
            <a:ext cx="66082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Ethernet</a:t>
            </a:r>
            <a:endParaRPr lang="ja-JP" altLang="ja-JP" sz="1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06" name="図 100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35" y="3648927"/>
            <a:ext cx="1124091" cy="139650"/>
          </a:xfrm>
          <a:prstGeom prst="rect">
            <a:avLst/>
          </a:prstGeom>
        </p:spPr>
      </p:pic>
      <p:cxnSp>
        <p:nvCxnSpPr>
          <p:cNvPr id="1000" name="直線コネクタ 999"/>
          <p:cNvCxnSpPr>
            <a:stCxn id="56" idx="2"/>
          </p:cNvCxnSpPr>
          <p:nvPr/>
        </p:nvCxnSpPr>
        <p:spPr>
          <a:xfrm>
            <a:off x="2147234" y="4838722"/>
            <a:ext cx="242136" cy="175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線コネクタ 1008"/>
          <p:cNvCxnSpPr/>
          <p:nvPr/>
        </p:nvCxnSpPr>
        <p:spPr>
          <a:xfrm>
            <a:off x="2532388" y="4838722"/>
            <a:ext cx="242136" cy="175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直線コネクタ 1009"/>
          <p:cNvCxnSpPr>
            <a:endCxn id="1027" idx="0"/>
          </p:cNvCxnSpPr>
          <p:nvPr/>
        </p:nvCxnSpPr>
        <p:spPr>
          <a:xfrm flipH="1">
            <a:off x="1976093" y="4839801"/>
            <a:ext cx="137791" cy="1737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直線コネクタ 1013"/>
          <p:cNvCxnSpPr/>
          <p:nvPr/>
        </p:nvCxnSpPr>
        <p:spPr>
          <a:xfrm>
            <a:off x="5043573" y="4829145"/>
            <a:ext cx="242136" cy="175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直線コネクタ 1014"/>
          <p:cNvCxnSpPr/>
          <p:nvPr/>
        </p:nvCxnSpPr>
        <p:spPr>
          <a:xfrm>
            <a:off x="5428727" y="4829145"/>
            <a:ext cx="242136" cy="175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直線コネクタ 1015"/>
          <p:cNvCxnSpPr/>
          <p:nvPr/>
        </p:nvCxnSpPr>
        <p:spPr>
          <a:xfrm flipH="1">
            <a:off x="4872432" y="4830224"/>
            <a:ext cx="137791" cy="1737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1" name="正方形/長方形 1020"/>
          <p:cNvSpPr/>
          <p:nvPr/>
        </p:nvSpPr>
        <p:spPr>
          <a:xfrm>
            <a:off x="7963317" y="1361313"/>
            <a:ext cx="1631407" cy="84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收集</a:t>
            </a:r>
            <a:endParaRPr lang="en-US" altLang="ja-JP" sz="12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・作业</a:t>
            </a:r>
            <a:r>
              <a:rPr lang="zh-CN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分析</a:t>
            </a:r>
            <a:r>
              <a:rPr lang="en-US" altLang="ja-JP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</a:p>
          <a:p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・生产</a:t>
            </a:r>
            <a:r>
              <a:rPr lang="en-US" altLang="ja-JP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Order</a:t>
            </a:r>
            <a:r>
              <a:rPr lang="zh-CN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</a:p>
        </p:txBody>
      </p:sp>
      <p:sp>
        <p:nvSpPr>
          <p:cNvPr id="1022" name="Rectangle 2800"/>
          <p:cNvSpPr>
            <a:spLocks noChangeArrowheads="1"/>
          </p:cNvSpPr>
          <p:nvPr/>
        </p:nvSpPr>
        <p:spPr bwMode="auto">
          <a:xfrm>
            <a:off x="3539175" y="5362363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・・・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8" name="正方形/長方形 1027"/>
          <p:cNvSpPr/>
          <p:nvPr/>
        </p:nvSpPr>
        <p:spPr>
          <a:xfrm>
            <a:off x="6299154" y="5014571"/>
            <a:ext cx="3225846" cy="84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</a:t>
            </a:r>
            <a:r>
              <a:rPr lang="en-US" altLang="ja-JP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Order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动作指示</a:t>
            </a:r>
            <a:endParaRPr lang="en-US" altLang="ja-JP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・作业手顺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显示在</a:t>
            </a:r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</a:t>
            </a:r>
            <a:endParaRPr lang="en-US" altLang="ja-JP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ja-JP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检查是否遵循手顺进行作业</a:t>
            </a:r>
            <a:endParaRPr lang="en-US" altLang="ja-JP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发送</a:t>
            </a:r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作业实绩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</a:p>
        </p:txBody>
      </p:sp>
      <p:sp>
        <p:nvSpPr>
          <p:cNvPr id="1024" name="正方形/長方形 1023"/>
          <p:cNvSpPr/>
          <p:nvPr/>
        </p:nvSpPr>
        <p:spPr>
          <a:xfrm>
            <a:off x="632520" y="2939167"/>
            <a:ext cx="8784976" cy="35861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9" name="正方形/長方形 1028"/>
          <p:cNvSpPr/>
          <p:nvPr/>
        </p:nvSpPr>
        <p:spPr>
          <a:xfrm>
            <a:off x="650805" y="2939167"/>
            <a:ext cx="2612280" cy="678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范围</a:t>
            </a:r>
            <a:endParaRPr lang="ja-JP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0" name="正方形/長方形 1029"/>
          <p:cNvSpPr/>
          <p:nvPr/>
        </p:nvSpPr>
        <p:spPr>
          <a:xfrm>
            <a:off x="632520" y="1239502"/>
            <a:ext cx="8784976" cy="15170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1" name="正方形/長方形 1030"/>
          <p:cNvSpPr/>
          <p:nvPr/>
        </p:nvSpPr>
        <p:spPr>
          <a:xfrm>
            <a:off x="650805" y="1254170"/>
            <a:ext cx="2612280" cy="678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2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扩展范围</a:t>
            </a:r>
            <a:endParaRPr lang="ja-JP" altLang="en-US" sz="24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2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15" y="4608350"/>
            <a:ext cx="461877" cy="22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Rectangle 2800"/>
          <p:cNvSpPr>
            <a:spLocks noChangeArrowheads="1"/>
          </p:cNvSpPr>
          <p:nvPr/>
        </p:nvSpPr>
        <p:spPr bwMode="auto">
          <a:xfrm>
            <a:off x="1087610" y="4843900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摄像机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4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531" y="4597031"/>
            <a:ext cx="461877" cy="22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2800"/>
          <p:cNvSpPr>
            <a:spLocks noChangeArrowheads="1"/>
          </p:cNvSpPr>
          <p:nvPr/>
        </p:nvSpPr>
        <p:spPr bwMode="auto">
          <a:xfrm>
            <a:off x="3947526" y="4832581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摄像机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36" name="直線コネクタ 1035"/>
          <p:cNvCxnSpPr/>
          <p:nvPr/>
        </p:nvCxnSpPr>
        <p:spPr>
          <a:xfrm flipV="1">
            <a:off x="1296284" y="3861049"/>
            <a:ext cx="0" cy="77176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線コネクタ 1037"/>
          <p:cNvCxnSpPr/>
          <p:nvPr/>
        </p:nvCxnSpPr>
        <p:spPr>
          <a:xfrm flipV="1">
            <a:off x="4180846" y="3876279"/>
            <a:ext cx="0" cy="77176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正方形/長方形 1038"/>
          <p:cNvSpPr/>
          <p:nvPr/>
        </p:nvSpPr>
        <p:spPr>
          <a:xfrm>
            <a:off x="4569393" y="4635032"/>
            <a:ext cx="29655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ja-JP" sz="1100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iQ</a:t>
            </a: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-F</a:t>
            </a:r>
            <a:endParaRPr lang="ja-JP" altLang="en-US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0" name="正方形/長方形 1039"/>
          <p:cNvSpPr/>
          <p:nvPr/>
        </p:nvSpPr>
        <p:spPr>
          <a:xfrm>
            <a:off x="1700378" y="4625324"/>
            <a:ext cx="29655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ja-JP" sz="1100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iQ</a:t>
            </a: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-F</a:t>
            </a:r>
            <a:endParaRPr lang="ja-JP" altLang="en-US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8" name="Rectangle 2800"/>
          <p:cNvSpPr>
            <a:spLocks noChangeArrowheads="1"/>
          </p:cNvSpPr>
          <p:nvPr/>
        </p:nvSpPr>
        <p:spPr bwMode="auto">
          <a:xfrm>
            <a:off x="2281731" y="1793321"/>
            <a:ext cx="27090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ERP</a:t>
            </a:r>
            <a:endParaRPr lang="ja-JP" altLang="ja-JP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1" name="Rectangle 2800"/>
          <p:cNvSpPr>
            <a:spLocks noChangeArrowheads="1"/>
          </p:cNvSpPr>
          <p:nvPr/>
        </p:nvSpPr>
        <p:spPr bwMode="auto">
          <a:xfrm>
            <a:off x="3177816" y="1788860"/>
            <a:ext cx="42800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ja-JP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EAM</a:t>
            </a:r>
            <a:r>
              <a:rPr lang="en-US" altLang="ja-JP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※</a:t>
            </a:r>
            <a:endParaRPr lang="ja-JP" altLang="ja-JP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42" name="図 44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0773" y="1299121"/>
            <a:ext cx="933450" cy="504825"/>
          </a:xfrm>
          <a:prstGeom prst="rect">
            <a:avLst/>
          </a:prstGeom>
        </p:spPr>
      </p:pic>
      <p:sp>
        <p:nvSpPr>
          <p:cNvPr id="444" name="Rectangle 2800"/>
          <p:cNvSpPr>
            <a:spLocks noChangeArrowheads="1"/>
          </p:cNvSpPr>
          <p:nvPr/>
        </p:nvSpPr>
        <p:spPr bwMode="auto">
          <a:xfrm>
            <a:off x="4215947" y="1793321"/>
            <a:ext cx="2388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KPI</a:t>
            </a:r>
            <a:endParaRPr lang="ja-JP" altLang="ja-JP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45" name="図 44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78904" y="1303582"/>
            <a:ext cx="933450" cy="504825"/>
          </a:xfrm>
          <a:prstGeom prst="rect">
            <a:avLst/>
          </a:prstGeom>
        </p:spPr>
      </p:pic>
      <p:cxnSp>
        <p:nvCxnSpPr>
          <p:cNvPr id="971" name="直線コネクタ 970"/>
          <p:cNvCxnSpPr>
            <a:stCxn id="572" idx="0"/>
          </p:cNvCxnSpPr>
          <p:nvPr/>
        </p:nvCxnSpPr>
        <p:spPr>
          <a:xfrm flipH="1" flipV="1">
            <a:off x="5125536" y="2184236"/>
            <a:ext cx="4941" cy="81964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線コネクタ 445"/>
          <p:cNvCxnSpPr/>
          <p:nvPr/>
        </p:nvCxnSpPr>
        <p:spPr>
          <a:xfrm flipV="1">
            <a:off x="2620643" y="1679107"/>
            <a:ext cx="0" cy="532079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線コネクタ 447"/>
          <p:cNvCxnSpPr/>
          <p:nvPr/>
        </p:nvCxnSpPr>
        <p:spPr>
          <a:xfrm flipV="1">
            <a:off x="3639115" y="1772817"/>
            <a:ext cx="0" cy="42328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線コネクタ 448"/>
          <p:cNvCxnSpPr/>
          <p:nvPr/>
        </p:nvCxnSpPr>
        <p:spPr>
          <a:xfrm flipV="1">
            <a:off x="5686568" y="1788859"/>
            <a:ext cx="0" cy="42232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線コネクタ 449"/>
          <p:cNvCxnSpPr/>
          <p:nvPr/>
        </p:nvCxnSpPr>
        <p:spPr>
          <a:xfrm flipH="1">
            <a:off x="2606276" y="2196099"/>
            <a:ext cx="5155036" cy="1028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Rectangle 2800"/>
          <p:cNvSpPr>
            <a:spLocks noChangeArrowheads="1"/>
          </p:cNvSpPr>
          <p:nvPr/>
        </p:nvSpPr>
        <p:spPr bwMode="auto">
          <a:xfrm>
            <a:off x="6198972" y="1778915"/>
            <a:ext cx="48410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ja-JP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CAPP</a:t>
            </a:r>
            <a:r>
              <a:rPr lang="en-US" altLang="ja-JP" sz="9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※</a:t>
            </a:r>
            <a:endParaRPr lang="ja-JP" altLang="ja-JP" sz="9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54" name="図 45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07782" y="1280056"/>
            <a:ext cx="933450" cy="504825"/>
          </a:xfrm>
          <a:prstGeom prst="rect">
            <a:avLst/>
          </a:prstGeom>
        </p:spPr>
      </p:pic>
      <p:cxnSp>
        <p:nvCxnSpPr>
          <p:cNvPr id="455" name="直線コネクタ 454"/>
          <p:cNvCxnSpPr/>
          <p:nvPr/>
        </p:nvCxnSpPr>
        <p:spPr>
          <a:xfrm flipV="1">
            <a:off x="6730538" y="1773773"/>
            <a:ext cx="0" cy="42232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9" name="図 4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4689" y="1303582"/>
            <a:ext cx="813805" cy="504825"/>
          </a:xfrm>
          <a:prstGeom prst="rect">
            <a:avLst/>
          </a:prstGeom>
        </p:spPr>
      </p:pic>
      <p:sp>
        <p:nvSpPr>
          <p:cNvPr id="460" name="Rectangle 2800"/>
          <p:cNvSpPr>
            <a:spLocks noChangeArrowheads="1"/>
          </p:cNvSpPr>
          <p:nvPr/>
        </p:nvSpPr>
        <p:spPr bwMode="auto">
          <a:xfrm>
            <a:off x="7250284" y="1758688"/>
            <a:ext cx="38151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WMS</a:t>
            </a:r>
            <a:endParaRPr lang="ja-JP" altLang="ja-JP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61" name="図 46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13240" y="1268949"/>
            <a:ext cx="933450" cy="504825"/>
          </a:xfrm>
          <a:prstGeom prst="rect">
            <a:avLst/>
          </a:prstGeom>
        </p:spPr>
      </p:pic>
      <p:cxnSp>
        <p:nvCxnSpPr>
          <p:cNvPr id="462" name="直線コネクタ 461"/>
          <p:cNvCxnSpPr/>
          <p:nvPr/>
        </p:nvCxnSpPr>
        <p:spPr>
          <a:xfrm flipV="1">
            <a:off x="7744781" y="1772816"/>
            <a:ext cx="0" cy="42232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線コネクタ 464"/>
          <p:cNvCxnSpPr/>
          <p:nvPr/>
        </p:nvCxnSpPr>
        <p:spPr>
          <a:xfrm flipV="1">
            <a:off x="4674165" y="1778914"/>
            <a:ext cx="0" cy="42232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2" name="図 57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9264" y="3003880"/>
            <a:ext cx="822425" cy="277736"/>
          </a:xfrm>
          <a:prstGeom prst="rect">
            <a:avLst/>
          </a:prstGeom>
        </p:spPr>
      </p:pic>
      <p:sp>
        <p:nvSpPr>
          <p:cNvPr id="1012" name="正方形/長方形 1011"/>
          <p:cNvSpPr/>
          <p:nvPr/>
        </p:nvSpPr>
        <p:spPr>
          <a:xfrm>
            <a:off x="6476525" y="2856830"/>
            <a:ext cx="2612280" cy="84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・作业手顺设计</a:t>
            </a:r>
            <a:endParaRPr lang="en-US" altLang="ja-JP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・作业台通信</a:t>
            </a:r>
            <a:endParaRPr lang="en-US" altLang="ja-JP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向</a:t>
            </a:r>
            <a:r>
              <a:rPr lang="en-US" altLang="ja-JP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MES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发送数据</a:t>
            </a:r>
          </a:p>
        </p:txBody>
      </p:sp>
      <p:grpSp>
        <p:nvGrpSpPr>
          <p:cNvPr id="447" name="グループ化 446"/>
          <p:cNvGrpSpPr/>
          <p:nvPr/>
        </p:nvGrpSpPr>
        <p:grpSpPr>
          <a:xfrm>
            <a:off x="5609077" y="3053566"/>
            <a:ext cx="1024542" cy="456400"/>
            <a:chOff x="4700083" y="1295434"/>
            <a:chExt cx="1024542" cy="456400"/>
          </a:xfrm>
        </p:grpSpPr>
        <p:sp>
          <p:nvSpPr>
            <p:cNvPr id="451" name="円柱 450"/>
            <p:cNvSpPr/>
            <p:nvPr/>
          </p:nvSpPr>
          <p:spPr>
            <a:xfrm>
              <a:off x="4700083" y="1295434"/>
              <a:ext cx="939455" cy="456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2" name="正方形/長方形 451"/>
            <p:cNvSpPr/>
            <p:nvPr/>
          </p:nvSpPr>
          <p:spPr>
            <a:xfrm>
              <a:off x="4716016" y="1412776"/>
              <a:ext cx="100860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PostgreSQL</a:t>
              </a:r>
              <a:endParaRPr lang="ja-JP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68" name="正方形/長方形 467"/>
          <p:cNvSpPr/>
          <p:nvPr/>
        </p:nvSpPr>
        <p:spPr>
          <a:xfrm>
            <a:off x="627528" y="2357578"/>
            <a:ext cx="6485712" cy="495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EAM:</a:t>
            </a:r>
            <a:r>
              <a:rPr lang="ja-JP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</a:t>
            </a:r>
            <a:r>
              <a:rPr lang="en-US" altLang="ja-JP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Enterprise Asset Management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资产管理系统</a:t>
            </a:r>
            <a:endParaRPr lang="en-US" altLang="ja-JP" sz="1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CAPP:</a:t>
            </a:r>
            <a:r>
              <a:rPr lang="ja-JP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</a:t>
            </a:r>
            <a:r>
              <a:rPr lang="en-US" altLang="ja-JP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Computer Aided Process Planning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计算机辅助生产流程规划</a:t>
            </a:r>
            <a:endParaRPr lang="ja-JP" altLang="en-US" sz="1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69" name="グループ化 468"/>
          <p:cNvGrpSpPr/>
          <p:nvPr/>
        </p:nvGrpSpPr>
        <p:grpSpPr>
          <a:xfrm>
            <a:off x="4045661" y="3198041"/>
            <a:ext cx="615524" cy="170957"/>
            <a:chOff x="1530351" y="3738563"/>
            <a:chExt cx="1444625" cy="309562"/>
          </a:xfrm>
        </p:grpSpPr>
        <p:sp>
          <p:nvSpPr>
            <p:cNvPr id="470" name="Freeform 18"/>
            <p:cNvSpPr>
              <a:spLocks/>
            </p:cNvSpPr>
            <p:nvPr/>
          </p:nvSpPr>
          <p:spPr bwMode="auto">
            <a:xfrm>
              <a:off x="1562101" y="3862388"/>
              <a:ext cx="61913" cy="61913"/>
            </a:xfrm>
            <a:custGeom>
              <a:avLst/>
              <a:gdLst>
                <a:gd name="T0" fmla="*/ 39 w 39"/>
                <a:gd name="T1" fmla="*/ 39 h 39"/>
                <a:gd name="T2" fmla="*/ 39 w 39"/>
                <a:gd name="T3" fmla="*/ 0 h 39"/>
                <a:gd name="T4" fmla="*/ 0 w 39"/>
                <a:gd name="T5" fmla="*/ 21 h 39"/>
                <a:gd name="T6" fmla="*/ 39 w 39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9">
                  <a:moveTo>
                    <a:pt x="39" y="39"/>
                  </a:moveTo>
                  <a:lnTo>
                    <a:pt x="39" y="0"/>
                  </a:lnTo>
                  <a:lnTo>
                    <a:pt x="0" y="21"/>
                  </a:lnTo>
                  <a:lnTo>
                    <a:pt x="39" y="3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71" name="Freeform 19"/>
            <p:cNvSpPr>
              <a:spLocks/>
            </p:cNvSpPr>
            <p:nvPr/>
          </p:nvSpPr>
          <p:spPr bwMode="auto">
            <a:xfrm>
              <a:off x="1624013" y="3862388"/>
              <a:ext cx="63500" cy="61913"/>
            </a:xfrm>
            <a:custGeom>
              <a:avLst/>
              <a:gdLst>
                <a:gd name="T0" fmla="*/ 40 w 40"/>
                <a:gd name="T1" fmla="*/ 21 h 39"/>
                <a:gd name="T2" fmla="*/ 0 w 40"/>
                <a:gd name="T3" fmla="*/ 0 h 39"/>
                <a:gd name="T4" fmla="*/ 0 w 40"/>
                <a:gd name="T5" fmla="*/ 39 h 39"/>
                <a:gd name="T6" fmla="*/ 40 w 40"/>
                <a:gd name="T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9">
                  <a:moveTo>
                    <a:pt x="40" y="21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40" y="21"/>
                  </a:lnTo>
                  <a:close/>
                </a:path>
              </a:pathLst>
            </a:custGeom>
            <a:solidFill>
              <a:srgbClr val="004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72" name="Freeform 20"/>
            <p:cNvSpPr>
              <a:spLocks/>
            </p:cNvSpPr>
            <p:nvPr/>
          </p:nvSpPr>
          <p:spPr bwMode="auto">
            <a:xfrm>
              <a:off x="1530351" y="3738563"/>
              <a:ext cx="185738" cy="123825"/>
            </a:xfrm>
            <a:custGeom>
              <a:avLst/>
              <a:gdLst>
                <a:gd name="T0" fmla="*/ 99 w 117"/>
                <a:gd name="T1" fmla="*/ 0 h 78"/>
                <a:gd name="T2" fmla="*/ 59 w 117"/>
                <a:gd name="T3" fmla="*/ 39 h 78"/>
                <a:gd name="T4" fmla="*/ 20 w 117"/>
                <a:gd name="T5" fmla="*/ 0 h 78"/>
                <a:gd name="T6" fmla="*/ 0 w 117"/>
                <a:gd name="T7" fmla="*/ 20 h 78"/>
                <a:gd name="T8" fmla="*/ 59 w 117"/>
                <a:gd name="T9" fmla="*/ 78 h 78"/>
                <a:gd name="T10" fmla="*/ 117 w 117"/>
                <a:gd name="T11" fmla="*/ 20 h 78"/>
                <a:gd name="T12" fmla="*/ 99 w 117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8">
                  <a:moveTo>
                    <a:pt x="99" y="0"/>
                  </a:moveTo>
                  <a:lnTo>
                    <a:pt x="59" y="39"/>
                  </a:lnTo>
                  <a:lnTo>
                    <a:pt x="20" y="0"/>
                  </a:lnTo>
                  <a:lnTo>
                    <a:pt x="0" y="20"/>
                  </a:lnTo>
                  <a:lnTo>
                    <a:pt x="59" y="78"/>
                  </a:lnTo>
                  <a:lnTo>
                    <a:pt x="117" y="2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73" name="Freeform 21"/>
            <p:cNvSpPr>
              <a:spLocks/>
            </p:cNvSpPr>
            <p:nvPr/>
          </p:nvSpPr>
          <p:spPr bwMode="auto">
            <a:xfrm>
              <a:off x="1530351" y="3924300"/>
              <a:ext cx="185738" cy="123825"/>
            </a:xfrm>
            <a:custGeom>
              <a:avLst/>
              <a:gdLst>
                <a:gd name="T0" fmla="*/ 20 w 117"/>
                <a:gd name="T1" fmla="*/ 78 h 78"/>
                <a:gd name="T2" fmla="*/ 59 w 117"/>
                <a:gd name="T3" fmla="*/ 39 h 78"/>
                <a:gd name="T4" fmla="*/ 99 w 117"/>
                <a:gd name="T5" fmla="*/ 78 h 78"/>
                <a:gd name="T6" fmla="*/ 117 w 117"/>
                <a:gd name="T7" fmla="*/ 60 h 78"/>
                <a:gd name="T8" fmla="*/ 59 w 117"/>
                <a:gd name="T9" fmla="*/ 0 h 78"/>
                <a:gd name="T10" fmla="*/ 0 w 117"/>
                <a:gd name="T11" fmla="*/ 60 h 78"/>
                <a:gd name="T12" fmla="*/ 20 w 117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8">
                  <a:moveTo>
                    <a:pt x="20" y="78"/>
                  </a:moveTo>
                  <a:lnTo>
                    <a:pt x="59" y="39"/>
                  </a:lnTo>
                  <a:lnTo>
                    <a:pt x="99" y="78"/>
                  </a:lnTo>
                  <a:lnTo>
                    <a:pt x="117" y="60"/>
                  </a:lnTo>
                  <a:lnTo>
                    <a:pt x="59" y="0"/>
                  </a:lnTo>
                  <a:lnTo>
                    <a:pt x="0" y="60"/>
                  </a:lnTo>
                  <a:lnTo>
                    <a:pt x="20" y="78"/>
                  </a:lnTo>
                  <a:close/>
                </a:path>
              </a:pathLst>
            </a:custGeom>
            <a:solidFill>
              <a:srgbClr val="004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74" name="Freeform 22"/>
            <p:cNvSpPr>
              <a:spLocks/>
            </p:cNvSpPr>
            <p:nvPr/>
          </p:nvSpPr>
          <p:spPr bwMode="auto">
            <a:xfrm>
              <a:off x="1811338" y="3832225"/>
              <a:ext cx="80963" cy="125413"/>
            </a:xfrm>
            <a:custGeom>
              <a:avLst/>
              <a:gdLst>
                <a:gd name="T0" fmla="*/ 0 w 51"/>
                <a:gd name="T1" fmla="*/ 79 h 79"/>
                <a:gd name="T2" fmla="*/ 51 w 51"/>
                <a:gd name="T3" fmla="*/ 79 h 79"/>
                <a:gd name="T4" fmla="*/ 51 w 51"/>
                <a:gd name="T5" fmla="*/ 60 h 79"/>
                <a:gd name="T6" fmla="*/ 20 w 51"/>
                <a:gd name="T7" fmla="*/ 60 h 79"/>
                <a:gd name="T8" fmla="*/ 20 w 51"/>
                <a:gd name="T9" fmla="*/ 48 h 79"/>
                <a:gd name="T10" fmla="*/ 49 w 51"/>
                <a:gd name="T11" fmla="*/ 48 h 79"/>
                <a:gd name="T12" fmla="*/ 49 w 51"/>
                <a:gd name="T13" fmla="*/ 29 h 79"/>
                <a:gd name="T14" fmla="*/ 20 w 51"/>
                <a:gd name="T15" fmla="*/ 29 h 79"/>
                <a:gd name="T16" fmla="*/ 20 w 51"/>
                <a:gd name="T17" fmla="*/ 17 h 79"/>
                <a:gd name="T18" fmla="*/ 51 w 51"/>
                <a:gd name="T19" fmla="*/ 17 h 79"/>
                <a:gd name="T20" fmla="*/ 51 w 51"/>
                <a:gd name="T21" fmla="*/ 0 h 79"/>
                <a:gd name="T22" fmla="*/ 0 w 51"/>
                <a:gd name="T23" fmla="*/ 0 h 79"/>
                <a:gd name="T24" fmla="*/ 0 w 51"/>
                <a:gd name="T2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79">
                  <a:moveTo>
                    <a:pt x="0" y="79"/>
                  </a:moveTo>
                  <a:lnTo>
                    <a:pt x="51" y="79"/>
                  </a:lnTo>
                  <a:lnTo>
                    <a:pt x="51" y="60"/>
                  </a:lnTo>
                  <a:lnTo>
                    <a:pt x="20" y="60"/>
                  </a:lnTo>
                  <a:lnTo>
                    <a:pt x="20" y="48"/>
                  </a:lnTo>
                  <a:lnTo>
                    <a:pt x="49" y="48"/>
                  </a:lnTo>
                  <a:lnTo>
                    <a:pt x="49" y="29"/>
                  </a:lnTo>
                  <a:lnTo>
                    <a:pt x="20" y="29"/>
                  </a:lnTo>
                  <a:lnTo>
                    <a:pt x="20" y="17"/>
                  </a:lnTo>
                  <a:lnTo>
                    <a:pt x="51" y="17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75" name="Freeform 23"/>
            <p:cNvSpPr>
              <a:spLocks noEditPoints="1"/>
            </p:cNvSpPr>
            <p:nvPr/>
          </p:nvSpPr>
          <p:spPr bwMode="auto">
            <a:xfrm>
              <a:off x="1931988" y="3832225"/>
              <a:ext cx="107950" cy="125413"/>
            </a:xfrm>
            <a:custGeom>
              <a:avLst/>
              <a:gdLst>
                <a:gd name="T0" fmla="*/ 14 w 33"/>
                <a:gd name="T1" fmla="*/ 0 h 38"/>
                <a:gd name="T2" fmla="*/ 0 w 33"/>
                <a:gd name="T3" fmla="*/ 0 h 38"/>
                <a:gd name="T4" fmla="*/ 0 w 33"/>
                <a:gd name="T5" fmla="*/ 38 h 38"/>
                <a:gd name="T6" fmla="*/ 14 w 33"/>
                <a:gd name="T7" fmla="*/ 38 h 38"/>
                <a:gd name="T8" fmla="*/ 33 w 33"/>
                <a:gd name="T9" fmla="*/ 19 h 38"/>
                <a:gd name="T10" fmla="*/ 14 w 33"/>
                <a:gd name="T11" fmla="*/ 0 h 38"/>
                <a:gd name="T12" fmla="*/ 12 w 33"/>
                <a:gd name="T13" fmla="*/ 29 h 38"/>
                <a:gd name="T14" fmla="*/ 10 w 33"/>
                <a:gd name="T15" fmla="*/ 29 h 38"/>
                <a:gd name="T16" fmla="*/ 10 w 33"/>
                <a:gd name="T17" fmla="*/ 8 h 38"/>
                <a:gd name="T18" fmla="*/ 12 w 33"/>
                <a:gd name="T19" fmla="*/ 8 h 38"/>
                <a:gd name="T20" fmla="*/ 24 w 33"/>
                <a:gd name="T21" fmla="*/ 19 h 38"/>
                <a:gd name="T22" fmla="*/ 12 w 33"/>
                <a:gd name="T2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8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5" y="38"/>
                    <a:pt x="33" y="29"/>
                    <a:pt x="33" y="19"/>
                  </a:cubicBezTo>
                  <a:cubicBezTo>
                    <a:pt x="33" y="8"/>
                    <a:pt x="25" y="0"/>
                    <a:pt x="14" y="0"/>
                  </a:cubicBezTo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24" y="12"/>
                    <a:pt x="24" y="19"/>
                  </a:cubicBezTo>
                  <a:cubicBezTo>
                    <a:pt x="24" y="26"/>
                    <a:pt x="18" y="29"/>
                    <a:pt x="12" y="29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76" name="Freeform 24"/>
            <p:cNvSpPr>
              <a:spLocks/>
            </p:cNvSpPr>
            <p:nvPr/>
          </p:nvSpPr>
          <p:spPr bwMode="auto">
            <a:xfrm>
              <a:off x="2065338" y="3825875"/>
              <a:ext cx="131763" cy="134938"/>
            </a:xfrm>
            <a:custGeom>
              <a:avLst/>
              <a:gdLst>
                <a:gd name="T0" fmla="*/ 22 w 40"/>
                <a:gd name="T1" fmla="*/ 26 h 41"/>
                <a:gd name="T2" fmla="*/ 31 w 40"/>
                <a:gd name="T3" fmla="*/ 26 h 41"/>
                <a:gd name="T4" fmla="*/ 21 w 40"/>
                <a:gd name="T5" fmla="*/ 33 h 41"/>
                <a:gd name="T6" fmla="*/ 10 w 40"/>
                <a:gd name="T7" fmla="*/ 21 h 41"/>
                <a:gd name="T8" fmla="*/ 21 w 40"/>
                <a:gd name="T9" fmla="*/ 9 h 41"/>
                <a:gd name="T10" fmla="*/ 30 w 40"/>
                <a:gd name="T11" fmla="*/ 15 h 41"/>
                <a:gd name="T12" fmla="*/ 38 w 40"/>
                <a:gd name="T13" fmla="*/ 11 h 41"/>
                <a:gd name="T14" fmla="*/ 20 w 40"/>
                <a:gd name="T15" fmla="*/ 0 h 41"/>
                <a:gd name="T16" fmla="*/ 0 w 40"/>
                <a:gd name="T17" fmla="*/ 21 h 41"/>
                <a:gd name="T18" fmla="*/ 21 w 40"/>
                <a:gd name="T19" fmla="*/ 41 h 41"/>
                <a:gd name="T20" fmla="*/ 36 w 40"/>
                <a:gd name="T21" fmla="*/ 33 h 41"/>
                <a:gd name="T22" fmla="*/ 40 w 40"/>
                <a:gd name="T23" fmla="*/ 19 h 41"/>
                <a:gd name="T24" fmla="*/ 22 w 40"/>
                <a:gd name="T25" fmla="*/ 19 h 41"/>
                <a:gd name="T26" fmla="*/ 22 w 40"/>
                <a:gd name="T27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22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0" y="29"/>
                    <a:pt x="27" y="33"/>
                    <a:pt x="21" y="33"/>
                  </a:cubicBezTo>
                  <a:cubicBezTo>
                    <a:pt x="13" y="33"/>
                    <a:pt x="10" y="27"/>
                    <a:pt x="10" y="21"/>
                  </a:cubicBezTo>
                  <a:cubicBezTo>
                    <a:pt x="10" y="15"/>
                    <a:pt x="14" y="9"/>
                    <a:pt x="21" y="9"/>
                  </a:cubicBezTo>
                  <a:cubicBezTo>
                    <a:pt x="25" y="9"/>
                    <a:pt x="28" y="11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5"/>
                    <a:pt x="29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3"/>
                    <a:pt x="9" y="41"/>
                    <a:pt x="21" y="41"/>
                  </a:cubicBezTo>
                  <a:cubicBezTo>
                    <a:pt x="27" y="41"/>
                    <a:pt x="32" y="39"/>
                    <a:pt x="36" y="33"/>
                  </a:cubicBezTo>
                  <a:cubicBezTo>
                    <a:pt x="39" y="29"/>
                    <a:pt x="40" y="23"/>
                    <a:pt x="40" y="19"/>
                  </a:cubicBezTo>
                  <a:cubicBezTo>
                    <a:pt x="22" y="19"/>
                    <a:pt x="22" y="19"/>
                    <a:pt x="22" y="19"/>
                  </a:cubicBezTo>
                  <a:lnTo>
                    <a:pt x="22" y="26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77" name="Freeform 25"/>
            <p:cNvSpPr>
              <a:spLocks/>
            </p:cNvSpPr>
            <p:nvPr/>
          </p:nvSpPr>
          <p:spPr bwMode="auto">
            <a:xfrm>
              <a:off x="2228851" y="3832225"/>
              <a:ext cx="82550" cy="125413"/>
            </a:xfrm>
            <a:custGeom>
              <a:avLst/>
              <a:gdLst>
                <a:gd name="T0" fmla="*/ 0 w 52"/>
                <a:gd name="T1" fmla="*/ 79 h 79"/>
                <a:gd name="T2" fmla="*/ 52 w 52"/>
                <a:gd name="T3" fmla="*/ 79 h 79"/>
                <a:gd name="T4" fmla="*/ 52 w 52"/>
                <a:gd name="T5" fmla="*/ 60 h 79"/>
                <a:gd name="T6" fmla="*/ 21 w 52"/>
                <a:gd name="T7" fmla="*/ 60 h 79"/>
                <a:gd name="T8" fmla="*/ 21 w 52"/>
                <a:gd name="T9" fmla="*/ 48 h 79"/>
                <a:gd name="T10" fmla="*/ 50 w 52"/>
                <a:gd name="T11" fmla="*/ 48 h 79"/>
                <a:gd name="T12" fmla="*/ 50 w 52"/>
                <a:gd name="T13" fmla="*/ 29 h 79"/>
                <a:gd name="T14" fmla="*/ 21 w 52"/>
                <a:gd name="T15" fmla="*/ 29 h 79"/>
                <a:gd name="T16" fmla="*/ 21 w 52"/>
                <a:gd name="T17" fmla="*/ 17 h 79"/>
                <a:gd name="T18" fmla="*/ 52 w 52"/>
                <a:gd name="T19" fmla="*/ 17 h 79"/>
                <a:gd name="T20" fmla="*/ 52 w 52"/>
                <a:gd name="T21" fmla="*/ 0 h 79"/>
                <a:gd name="T22" fmla="*/ 0 w 52"/>
                <a:gd name="T23" fmla="*/ 0 h 79"/>
                <a:gd name="T24" fmla="*/ 0 w 52"/>
                <a:gd name="T2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79">
                  <a:moveTo>
                    <a:pt x="0" y="79"/>
                  </a:moveTo>
                  <a:lnTo>
                    <a:pt x="52" y="79"/>
                  </a:lnTo>
                  <a:lnTo>
                    <a:pt x="52" y="60"/>
                  </a:lnTo>
                  <a:lnTo>
                    <a:pt x="21" y="60"/>
                  </a:lnTo>
                  <a:lnTo>
                    <a:pt x="21" y="48"/>
                  </a:lnTo>
                  <a:lnTo>
                    <a:pt x="50" y="48"/>
                  </a:lnTo>
                  <a:lnTo>
                    <a:pt x="50" y="29"/>
                  </a:lnTo>
                  <a:lnTo>
                    <a:pt x="21" y="29"/>
                  </a:lnTo>
                  <a:lnTo>
                    <a:pt x="21" y="17"/>
                  </a:lnTo>
                  <a:lnTo>
                    <a:pt x="52" y="17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78" name="Freeform 26"/>
            <p:cNvSpPr>
              <a:spLocks noEditPoints="1"/>
            </p:cNvSpPr>
            <p:nvPr/>
          </p:nvSpPr>
          <p:spPr bwMode="auto">
            <a:xfrm>
              <a:off x="2481263" y="3832225"/>
              <a:ext cx="104775" cy="125413"/>
            </a:xfrm>
            <a:custGeom>
              <a:avLst/>
              <a:gdLst>
                <a:gd name="T0" fmla="*/ 28 w 32"/>
                <a:gd name="T1" fmla="*/ 11 h 38"/>
                <a:gd name="T2" fmla="*/ 16 w 32"/>
                <a:gd name="T3" fmla="*/ 0 h 38"/>
                <a:gd name="T4" fmla="*/ 0 w 32"/>
                <a:gd name="T5" fmla="*/ 0 h 38"/>
                <a:gd name="T6" fmla="*/ 0 w 32"/>
                <a:gd name="T7" fmla="*/ 38 h 38"/>
                <a:gd name="T8" fmla="*/ 10 w 32"/>
                <a:gd name="T9" fmla="*/ 38 h 38"/>
                <a:gd name="T10" fmla="*/ 10 w 32"/>
                <a:gd name="T11" fmla="*/ 23 h 38"/>
                <a:gd name="T12" fmla="*/ 10 w 32"/>
                <a:gd name="T13" fmla="*/ 23 h 38"/>
                <a:gd name="T14" fmla="*/ 20 w 32"/>
                <a:gd name="T15" fmla="*/ 38 h 38"/>
                <a:gd name="T16" fmla="*/ 32 w 32"/>
                <a:gd name="T17" fmla="*/ 38 h 38"/>
                <a:gd name="T18" fmla="*/ 20 w 32"/>
                <a:gd name="T19" fmla="*/ 22 h 38"/>
                <a:gd name="T20" fmla="*/ 28 w 32"/>
                <a:gd name="T21" fmla="*/ 11 h 38"/>
                <a:gd name="T22" fmla="*/ 11 w 32"/>
                <a:gd name="T23" fmla="*/ 17 h 38"/>
                <a:gd name="T24" fmla="*/ 10 w 32"/>
                <a:gd name="T25" fmla="*/ 17 h 38"/>
                <a:gd name="T26" fmla="*/ 10 w 32"/>
                <a:gd name="T27" fmla="*/ 7 h 38"/>
                <a:gd name="T28" fmla="*/ 11 w 32"/>
                <a:gd name="T29" fmla="*/ 7 h 38"/>
                <a:gd name="T30" fmla="*/ 19 w 32"/>
                <a:gd name="T31" fmla="*/ 12 h 38"/>
                <a:gd name="T32" fmla="*/ 11 w 32"/>
                <a:gd name="T33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38">
                  <a:moveTo>
                    <a:pt x="28" y="11"/>
                  </a:moveTo>
                  <a:cubicBezTo>
                    <a:pt x="28" y="3"/>
                    <a:pt x="22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5" y="21"/>
                    <a:pt x="28" y="17"/>
                    <a:pt x="28" y="11"/>
                  </a:cubicBezTo>
                  <a:moveTo>
                    <a:pt x="11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5" y="7"/>
                    <a:pt x="19" y="7"/>
                    <a:pt x="19" y="12"/>
                  </a:cubicBezTo>
                  <a:cubicBezTo>
                    <a:pt x="19" y="16"/>
                    <a:pt x="16" y="17"/>
                    <a:pt x="11" y="17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79" name="Freeform 27"/>
            <p:cNvSpPr>
              <a:spLocks/>
            </p:cNvSpPr>
            <p:nvPr/>
          </p:nvSpPr>
          <p:spPr bwMode="auto">
            <a:xfrm>
              <a:off x="2759076" y="3829050"/>
              <a:ext cx="98425" cy="131763"/>
            </a:xfrm>
            <a:custGeom>
              <a:avLst/>
              <a:gdLst>
                <a:gd name="T0" fmla="*/ 22 w 30"/>
                <a:gd name="T1" fmla="*/ 18 h 40"/>
                <a:gd name="T2" fmla="*/ 15 w 30"/>
                <a:gd name="T3" fmla="*/ 14 h 40"/>
                <a:gd name="T4" fmla="*/ 12 w 30"/>
                <a:gd name="T5" fmla="*/ 11 h 40"/>
                <a:gd name="T6" fmla="*/ 17 w 30"/>
                <a:gd name="T7" fmla="*/ 8 h 40"/>
                <a:gd name="T8" fmla="*/ 24 w 30"/>
                <a:gd name="T9" fmla="*/ 12 h 40"/>
                <a:gd name="T10" fmla="*/ 28 w 30"/>
                <a:gd name="T11" fmla="*/ 4 h 40"/>
                <a:gd name="T12" fmla="*/ 15 w 30"/>
                <a:gd name="T13" fmla="*/ 0 h 40"/>
                <a:gd name="T14" fmla="*/ 2 w 30"/>
                <a:gd name="T15" fmla="*/ 11 h 40"/>
                <a:gd name="T16" fmla="*/ 12 w 30"/>
                <a:gd name="T17" fmla="*/ 23 h 40"/>
                <a:gd name="T18" fmla="*/ 19 w 30"/>
                <a:gd name="T19" fmla="*/ 28 h 40"/>
                <a:gd name="T20" fmla="*/ 13 w 30"/>
                <a:gd name="T21" fmla="*/ 32 h 40"/>
                <a:gd name="T22" fmla="*/ 4 w 30"/>
                <a:gd name="T23" fmla="*/ 27 h 40"/>
                <a:gd name="T24" fmla="*/ 0 w 30"/>
                <a:gd name="T25" fmla="*/ 34 h 40"/>
                <a:gd name="T26" fmla="*/ 14 w 30"/>
                <a:gd name="T27" fmla="*/ 40 h 40"/>
                <a:gd name="T28" fmla="*/ 25 w 30"/>
                <a:gd name="T29" fmla="*/ 37 h 40"/>
                <a:gd name="T30" fmla="*/ 30 w 30"/>
                <a:gd name="T31" fmla="*/ 27 h 40"/>
                <a:gd name="T32" fmla="*/ 22 w 30"/>
                <a:gd name="T3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40">
                  <a:moveTo>
                    <a:pt x="22" y="18"/>
                  </a:moveTo>
                  <a:cubicBezTo>
                    <a:pt x="21" y="17"/>
                    <a:pt x="18" y="16"/>
                    <a:pt x="15" y="14"/>
                  </a:cubicBezTo>
                  <a:cubicBezTo>
                    <a:pt x="12" y="13"/>
                    <a:pt x="12" y="12"/>
                    <a:pt x="12" y="11"/>
                  </a:cubicBezTo>
                  <a:cubicBezTo>
                    <a:pt x="12" y="9"/>
                    <a:pt x="14" y="8"/>
                    <a:pt x="17" y="8"/>
                  </a:cubicBezTo>
                  <a:cubicBezTo>
                    <a:pt x="20" y="9"/>
                    <a:pt x="23" y="10"/>
                    <a:pt x="24" y="12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2"/>
                    <a:pt x="20" y="0"/>
                    <a:pt x="15" y="0"/>
                  </a:cubicBezTo>
                  <a:cubicBezTo>
                    <a:pt x="8" y="0"/>
                    <a:pt x="2" y="4"/>
                    <a:pt x="2" y="11"/>
                  </a:cubicBezTo>
                  <a:cubicBezTo>
                    <a:pt x="2" y="16"/>
                    <a:pt x="4" y="19"/>
                    <a:pt x="12" y="23"/>
                  </a:cubicBezTo>
                  <a:cubicBezTo>
                    <a:pt x="16" y="24"/>
                    <a:pt x="19" y="26"/>
                    <a:pt x="19" y="28"/>
                  </a:cubicBezTo>
                  <a:cubicBezTo>
                    <a:pt x="19" y="31"/>
                    <a:pt x="16" y="32"/>
                    <a:pt x="13" y="32"/>
                  </a:cubicBezTo>
                  <a:cubicBezTo>
                    <a:pt x="10" y="32"/>
                    <a:pt x="6" y="29"/>
                    <a:pt x="4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7"/>
                    <a:pt x="8" y="40"/>
                    <a:pt x="14" y="40"/>
                  </a:cubicBezTo>
                  <a:cubicBezTo>
                    <a:pt x="18" y="40"/>
                    <a:pt x="22" y="40"/>
                    <a:pt x="25" y="37"/>
                  </a:cubicBezTo>
                  <a:cubicBezTo>
                    <a:pt x="28" y="35"/>
                    <a:pt x="30" y="31"/>
                    <a:pt x="30" y="27"/>
                  </a:cubicBezTo>
                  <a:cubicBezTo>
                    <a:pt x="29" y="22"/>
                    <a:pt x="25" y="19"/>
                    <a:pt x="22" y="18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80" name="Freeform 28"/>
            <p:cNvSpPr>
              <a:spLocks/>
            </p:cNvSpPr>
            <p:nvPr/>
          </p:nvSpPr>
          <p:spPr bwMode="auto">
            <a:xfrm>
              <a:off x="2876551" y="3829050"/>
              <a:ext cx="98425" cy="131763"/>
            </a:xfrm>
            <a:custGeom>
              <a:avLst/>
              <a:gdLst>
                <a:gd name="T0" fmla="*/ 22 w 30"/>
                <a:gd name="T1" fmla="*/ 18 h 40"/>
                <a:gd name="T2" fmla="*/ 15 w 30"/>
                <a:gd name="T3" fmla="*/ 14 h 40"/>
                <a:gd name="T4" fmla="*/ 12 w 30"/>
                <a:gd name="T5" fmla="*/ 11 h 40"/>
                <a:gd name="T6" fmla="*/ 17 w 30"/>
                <a:gd name="T7" fmla="*/ 8 h 40"/>
                <a:gd name="T8" fmla="*/ 25 w 30"/>
                <a:gd name="T9" fmla="*/ 12 h 40"/>
                <a:gd name="T10" fmla="*/ 28 w 30"/>
                <a:gd name="T11" fmla="*/ 4 h 40"/>
                <a:gd name="T12" fmla="*/ 16 w 30"/>
                <a:gd name="T13" fmla="*/ 0 h 40"/>
                <a:gd name="T14" fmla="*/ 2 w 30"/>
                <a:gd name="T15" fmla="*/ 11 h 40"/>
                <a:gd name="T16" fmla="*/ 12 w 30"/>
                <a:gd name="T17" fmla="*/ 23 h 40"/>
                <a:gd name="T18" fmla="*/ 20 w 30"/>
                <a:gd name="T19" fmla="*/ 28 h 40"/>
                <a:gd name="T20" fmla="*/ 13 w 30"/>
                <a:gd name="T21" fmla="*/ 32 h 40"/>
                <a:gd name="T22" fmla="*/ 4 w 30"/>
                <a:gd name="T23" fmla="*/ 27 h 40"/>
                <a:gd name="T24" fmla="*/ 0 w 30"/>
                <a:gd name="T25" fmla="*/ 34 h 40"/>
                <a:gd name="T26" fmla="*/ 14 w 30"/>
                <a:gd name="T27" fmla="*/ 40 h 40"/>
                <a:gd name="T28" fmla="*/ 25 w 30"/>
                <a:gd name="T29" fmla="*/ 37 h 40"/>
                <a:gd name="T30" fmla="*/ 30 w 30"/>
                <a:gd name="T31" fmla="*/ 27 h 40"/>
                <a:gd name="T32" fmla="*/ 22 w 30"/>
                <a:gd name="T3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40">
                  <a:moveTo>
                    <a:pt x="22" y="18"/>
                  </a:moveTo>
                  <a:cubicBezTo>
                    <a:pt x="21" y="17"/>
                    <a:pt x="18" y="16"/>
                    <a:pt x="15" y="14"/>
                  </a:cubicBezTo>
                  <a:cubicBezTo>
                    <a:pt x="13" y="13"/>
                    <a:pt x="12" y="12"/>
                    <a:pt x="12" y="11"/>
                  </a:cubicBezTo>
                  <a:cubicBezTo>
                    <a:pt x="12" y="9"/>
                    <a:pt x="15" y="8"/>
                    <a:pt x="17" y="8"/>
                  </a:cubicBezTo>
                  <a:cubicBezTo>
                    <a:pt x="20" y="9"/>
                    <a:pt x="23" y="10"/>
                    <a:pt x="25" y="12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2"/>
                    <a:pt x="20" y="0"/>
                    <a:pt x="16" y="0"/>
                  </a:cubicBezTo>
                  <a:cubicBezTo>
                    <a:pt x="9" y="0"/>
                    <a:pt x="2" y="4"/>
                    <a:pt x="2" y="11"/>
                  </a:cubicBezTo>
                  <a:cubicBezTo>
                    <a:pt x="2" y="16"/>
                    <a:pt x="4" y="19"/>
                    <a:pt x="12" y="23"/>
                  </a:cubicBezTo>
                  <a:cubicBezTo>
                    <a:pt x="16" y="24"/>
                    <a:pt x="20" y="26"/>
                    <a:pt x="20" y="28"/>
                  </a:cubicBezTo>
                  <a:cubicBezTo>
                    <a:pt x="20" y="31"/>
                    <a:pt x="17" y="32"/>
                    <a:pt x="13" y="32"/>
                  </a:cubicBezTo>
                  <a:cubicBezTo>
                    <a:pt x="10" y="32"/>
                    <a:pt x="6" y="29"/>
                    <a:pt x="4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7"/>
                    <a:pt x="9" y="40"/>
                    <a:pt x="14" y="40"/>
                  </a:cubicBezTo>
                  <a:cubicBezTo>
                    <a:pt x="18" y="40"/>
                    <a:pt x="22" y="40"/>
                    <a:pt x="25" y="37"/>
                  </a:cubicBezTo>
                  <a:cubicBezTo>
                    <a:pt x="28" y="35"/>
                    <a:pt x="30" y="31"/>
                    <a:pt x="30" y="27"/>
                  </a:cubicBezTo>
                  <a:cubicBezTo>
                    <a:pt x="30" y="22"/>
                    <a:pt x="25" y="19"/>
                    <a:pt x="22" y="18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81" name="Freeform 29"/>
            <p:cNvSpPr>
              <a:spLocks/>
            </p:cNvSpPr>
            <p:nvPr/>
          </p:nvSpPr>
          <p:spPr bwMode="auto">
            <a:xfrm>
              <a:off x="2343151" y="3829050"/>
              <a:ext cx="101600" cy="131763"/>
            </a:xfrm>
            <a:custGeom>
              <a:avLst/>
              <a:gdLst>
                <a:gd name="T0" fmla="*/ 5 w 31"/>
                <a:gd name="T1" fmla="*/ 6 h 40"/>
                <a:gd name="T2" fmla="*/ 0 w 31"/>
                <a:gd name="T3" fmla="*/ 20 h 40"/>
                <a:gd name="T4" fmla="*/ 5 w 31"/>
                <a:gd name="T5" fmla="*/ 34 h 40"/>
                <a:gd name="T6" fmla="*/ 21 w 31"/>
                <a:gd name="T7" fmla="*/ 40 h 40"/>
                <a:gd name="T8" fmla="*/ 31 w 31"/>
                <a:gd name="T9" fmla="*/ 37 h 40"/>
                <a:gd name="T10" fmla="*/ 31 w 31"/>
                <a:gd name="T11" fmla="*/ 27 h 40"/>
                <a:gd name="T12" fmla="*/ 21 w 31"/>
                <a:gd name="T13" fmla="*/ 31 h 40"/>
                <a:gd name="T14" fmla="*/ 9 w 31"/>
                <a:gd name="T15" fmla="*/ 20 h 40"/>
                <a:gd name="T16" fmla="*/ 21 w 31"/>
                <a:gd name="T17" fmla="*/ 9 h 40"/>
                <a:gd name="T18" fmla="*/ 31 w 31"/>
                <a:gd name="T19" fmla="*/ 12 h 40"/>
                <a:gd name="T20" fmla="*/ 31 w 31"/>
                <a:gd name="T21" fmla="*/ 3 h 40"/>
                <a:gd name="T22" fmla="*/ 20 w 31"/>
                <a:gd name="T23" fmla="*/ 0 h 40"/>
                <a:gd name="T24" fmla="*/ 5 w 31"/>
                <a:gd name="T25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40">
                  <a:moveTo>
                    <a:pt x="5" y="6"/>
                  </a:moveTo>
                  <a:cubicBezTo>
                    <a:pt x="2" y="9"/>
                    <a:pt x="0" y="15"/>
                    <a:pt x="0" y="20"/>
                  </a:cubicBezTo>
                  <a:cubicBezTo>
                    <a:pt x="0" y="25"/>
                    <a:pt x="1" y="30"/>
                    <a:pt x="5" y="34"/>
                  </a:cubicBezTo>
                  <a:cubicBezTo>
                    <a:pt x="9" y="38"/>
                    <a:pt x="14" y="40"/>
                    <a:pt x="21" y="40"/>
                  </a:cubicBezTo>
                  <a:cubicBezTo>
                    <a:pt x="25" y="40"/>
                    <a:pt x="29" y="38"/>
                    <a:pt x="31" y="3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9"/>
                    <a:pt x="25" y="31"/>
                    <a:pt x="21" y="31"/>
                  </a:cubicBezTo>
                  <a:cubicBezTo>
                    <a:pt x="15" y="31"/>
                    <a:pt x="9" y="27"/>
                    <a:pt x="9" y="20"/>
                  </a:cubicBezTo>
                  <a:cubicBezTo>
                    <a:pt x="9" y="12"/>
                    <a:pt x="15" y="9"/>
                    <a:pt x="21" y="9"/>
                  </a:cubicBezTo>
                  <a:cubicBezTo>
                    <a:pt x="25" y="9"/>
                    <a:pt x="29" y="10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1"/>
                    <a:pt x="25" y="0"/>
                    <a:pt x="20" y="0"/>
                  </a:cubicBezTo>
                  <a:cubicBezTo>
                    <a:pt x="15" y="0"/>
                    <a:pt x="9" y="2"/>
                    <a:pt x="5" y="6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482" name="Freeform 30"/>
            <p:cNvSpPr>
              <a:spLocks noEditPoints="1"/>
            </p:cNvSpPr>
            <p:nvPr/>
          </p:nvSpPr>
          <p:spPr bwMode="auto">
            <a:xfrm>
              <a:off x="2601913" y="3825875"/>
              <a:ext cx="133350" cy="134938"/>
            </a:xfrm>
            <a:custGeom>
              <a:avLst/>
              <a:gdLst>
                <a:gd name="T0" fmla="*/ 21 w 41"/>
                <a:gd name="T1" fmla="*/ 0 h 41"/>
                <a:gd name="T2" fmla="*/ 0 w 41"/>
                <a:gd name="T3" fmla="*/ 20 h 41"/>
                <a:gd name="T4" fmla="*/ 21 w 41"/>
                <a:gd name="T5" fmla="*/ 41 h 41"/>
                <a:gd name="T6" fmla="*/ 41 w 41"/>
                <a:gd name="T7" fmla="*/ 20 h 41"/>
                <a:gd name="T8" fmla="*/ 21 w 41"/>
                <a:gd name="T9" fmla="*/ 0 h 41"/>
                <a:gd name="T10" fmla="*/ 21 w 41"/>
                <a:gd name="T11" fmla="*/ 32 h 41"/>
                <a:gd name="T12" fmla="*/ 10 w 41"/>
                <a:gd name="T13" fmla="*/ 21 h 41"/>
                <a:gd name="T14" fmla="*/ 21 w 41"/>
                <a:gd name="T15" fmla="*/ 10 h 41"/>
                <a:gd name="T16" fmla="*/ 32 w 41"/>
                <a:gd name="T17" fmla="*/ 21 h 41"/>
                <a:gd name="T18" fmla="*/ 21 w 41"/>
                <a:gd name="T19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9" y="0"/>
                    <a:pt x="0" y="10"/>
                    <a:pt x="0" y="20"/>
                  </a:cubicBezTo>
                  <a:cubicBezTo>
                    <a:pt x="0" y="34"/>
                    <a:pt x="9" y="41"/>
                    <a:pt x="21" y="41"/>
                  </a:cubicBezTo>
                  <a:cubicBezTo>
                    <a:pt x="34" y="41"/>
                    <a:pt x="41" y="33"/>
                    <a:pt x="41" y="20"/>
                  </a:cubicBezTo>
                  <a:cubicBezTo>
                    <a:pt x="41" y="10"/>
                    <a:pt x="33" y="0"/>
                    <a:pt x="21" y="0"/>
                  </a:cubicBezTo>
                  <a:moveTo>
                    <a:pt x="21" y="32"/>
                  </a:moveTo>
                  <a:cubicBezTo>
                    <a:pt x="15" y="32"/>
                    <a:pt x="10" y="27"/>
                    <a:pt x="10" y="21"/>
                  </a:cubicBezTo>
                  <a:cubicBezTo>
                    <a:pt x="10" y="15"/>
                    <a:pt x="15" y="10"/>
                    <a:pt x="21" y="10"/>
                  </a:cubicBezTo>
                  <a:cubicBezTo>
                    <a:pt x="27" y="10"/>
                    <a:pt x="32" y="15"/>
                    <a:pt x="32" y="21"/>
                  </a:cubicBezTo>
                  <a:cubicBezTo>
                    <a:pt x="32" y="27"/>
                    <a:pt x="27" y="32"/>
                    <a:pt x="21" y="32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</p:grpSp>
      <p:sp>
        <p:nvSpPr>
          <p:cNvPr id="21" name="线形标注 3(带强调线) 20"/>
          <p:cNvSpPr/>
          <p:nvPr/>
        </p:nvSpPr>
        <p:spPr>
          <a:xfrm>
            <a:off x="6637422" y="3763775"/>
            <a:ext cx="2780074" cy="753626"/>
          </a:xfrm>
          <a:prstGeom prst="accentCallout3">
            <a:avLst>
              <a:gd name="adj1" fmla="val 18750"/>
              <a:gd name="adj2" fmla="val -490"/>
              <a:gd name="adj3" fmla="val 18750"/>
              <a:gd name="adj4" fmla="val -16667"/>
              <a:gd name="adj5" fmla="val 16812"/>
              <a:gd name="adj6" fmla="val -30992"/>
              <a:gd name="adj7" fmla="val -62657"/>
              <a:gd name="adj8" fmla="val -43205"/>
            </a:avLst>
          </a:prstGeom>
          <a:noFill/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此处的工业</a:t>
            </a:r>
            <a:r>
              <a:rPr lang="en-US" altLang="zh-CN" sz="1200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200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，是基于边缘计算</a:t>
            </a:r>
            <a:r>
              <a:rPr lang="en-US" altLang="zh-CN" sz="1200" u="sng" dirty="0" err="1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Edgecross</a:t>
            </a:r>
            <a:r>
              <a:rPr lang="zh-CN" altLang="en-US" sz="1200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的计算机。</a:t>
            </a:r>
            <a:endParaRPr lang="en-US" altLang="zh-CN" sz="1200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本方案以</a:t>
            </a:r>
            <a:r>
              <a:rPr lang="en-US" altLang="zh-CN" sz="1200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MELIIPC</a:t>
            </a:r>
            <a:r>
              <a:rPr lang="zh-CN" altLang="en-US" sz="1200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为例，其他具体边缘计算能力的计算机，也可以使用</a:t>
            </a:r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960" name="矩形 959"/>
          <p:cNvSpPr/>
          <p:nvPr/>
        </p:nvSpPr>
        <p:spPr>
          <a:xfrm>
            <a:off x="4021819" y="3009791"/>
            <a:ext cx="904585" cy="25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1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3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28411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35283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多种构成形态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- -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单机版</a:t>
            </a:r>
            <a:endParaRPr lang="zh-CN" altLang="ja-JP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83" name="图片 66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7483" y="4037729"/>
            <a:ext cx="1257649" cy="1266016"/>
          </a:xfrm>
          <a:prstGeom prst="rect">
            <a:avLst/>
          </a:prstGeom>
        </p:spPr>
      </p:pic>
      <p:pic>
        <p:nvPicPr>
          <p:cNvPr id="48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81" y="4373155"/>
            <a:ext cx="3238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5" name="Rectangle 2800"/>
          <p:cNvSpPr>
            <a:spLocks noChangeArrowheads="1"/>
          </p:cNvSpPr>
          <p:nvPr/>
        </p:nvSpPr>
        <p:spPr bwMode="auto">
          <a:xfrm>
            <a:off x="3867889" y="4560292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  <a:endParaRPr lang="en-US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86" name="グループ化 1"/>
          <p:cNvGrpSpPr/>
          <p:nvPr/>
        </p:nvGrpSpPr>
        <p:grpSpPr bwMode="auto">
          <a:xfrm>
            <a:off x="2966838" y="3850057"/>
            <a:ext cx="597668" cy="187672"/>
            <a:chOff x="6001068" y="3735386"/>
            <a:chExt cx="711200" cy="276226"/>
          </a:xfrm>
        </p:grpSpPr>
        <p:sp>
          <p:nvSpPr>
            <p:cNvPr id="487" name="Freeform 2040"/>
            <p:cNvSpPr/>
            <p:nvPr/>
          </p:nvSpPr>
          <p:spPr bwMode="auto">
            <a:xfrm>
              <a:off x="6001068" y="3735386"/>
              <a:ext cx="276225" cy="42863"/>
            </a:xfrm>
            <a:custGeom>
              <a:avLst/>
              <a:gdLst>
                <a:gd name="T0" fmla="*/ 2147483647 w 174"/>
                <a:gd name="T1" fmla="*/ 2147483647 h 27"/>
                <a:gd name="T2" fmla="*/ 0 w 174"/>
                <a:gd name="T3" fmla="*/ 2147483647 h 27"/>
                <a:gd name="T4" fmla="*/ 2147483647 w 174"/>
                <a:gd name="T5" fmla="*/ 0 h 27"/>
                <a:gd name="T6" fmla="*/ 2147483647 w 174"/>
                <a:gd name="T7" fmla="*/ 0 h 27"/>
                <a:gd name="T8" fmla="*/ 2147483647 w 174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27">
                  <a:moveTo>
                    <a:pt x="146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174" y="0"/>
                  </a:lnTo>
                  <a:lnTo>
                    <a:pt x="146" y="2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8" name="Freeform 2041"/>
            <p:cNvSpPr/>
            <p:nvPr/>
          </p:nvSpPr>
          <p:spPr bwMode="auto">
            <a:xfrm>
              <a:off x="6001068" y="3735386"/>
              <a:ext cx="276225" cy="42863"/>
            </a:xfrm>
            <a:custGeom>
              <a:avLst/>
              <a:gdLst>
                <a:gd name="T0" fmla="*/ 2147483647 w 174"/>
                <a:gd name="T1" fmla="*/ 2147483647 h 27"/>
                <a:gd name="T2" fmla="*/ 0 w 174"/>
                <a:gd name="T3" fmla="*/ 2147483647 h 27"/>
                <a:gd name="T4" fmla="*/ 2147483647 w 174"/>
                <a:gd name="T5" fmla="*/ 0 h 27"/>
                <a:gd name="T6" fmla="*/ 2147483647 w 174"/>
                <a:gd name="T7" fmla="*/ 0 h 27"/>
                <a:gd name="T8" fmla="*/ 2147483647 w 174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27">
                  <a:moveTo>
                    <a:pt x="146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174" y="0"/>
                  </a:lnTo>
                  <a:lnTo>
                    <a:pt x="146" y="2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9" name="Freeform 2042"/>
            <p:cNvSpPr/>
            <p:nvPr/>
          </p:nvSpPr>
          <p:spPr bwMode="auto">
            <a:xfrm>
              <a:off x="6232843" y="3735386"/>
              <a:ext cx="44450" cy="276225"/>
            </a:xfrm>
            <a:custGeom>
              <a:avLst/>
              <a:gdLst>
                <a:gd name="T0" fmla="*/ 2147483647 w 28"/>
                <a:gd name="T1" fmla="*/ 2147483647 h 174"/>
                <a:gd name="T2" fmla="*/ 0 w 28"/>
                <a:gd name="T3" fmla="*/ 2147483647 h 174"/>
                <a:gd name="T4" fmla="*/ 0 w 28"/>
                <a:gd name="T5" fmla="*/ 2147483647 h 174"/>
                <a:gd name="T6" fmla="*/ 2147483647 w 28"/>
                <a:gd name="T7" fmla="*/ 0 h 174"/>
                <a:gd name="T8" fmla="*/ 2147483647 w 28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4">
                  <a:moveTo>
                    <a:pt x="28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1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0" name="Freeform 2043"/>
            <p:cNvSpPr/>
            <p:nvPr/>
          </p:nvSpPr>
          <p:spPr bwMode="auto">
            <a:xfrm>
              <a:off x="6232843" y="3735386"/>
              <a:ext cx="44450" cy="276225"/>
            </a:xfrm>
            <a:custGeom>
              <a:avLst/>
              <a:gdLst>
                <a:gd name="T0" fmla="*/ 2147483647 w 28"/>
                <a:gd name="T1" fmla="*/ 2147483647 h 174"/>
                <a:gd name="T2" fmla="*/ 0 w 28"/>
                <a:gd name="T3" fmla="*/ 2147483647 h 174"/>
                <a:gd name="T4" fmla="*/ 0 w 28"/>
                <a:gd name="T5" fmla="*/ 2147483647 h 174"/>
                <a:gd name="T6" fmla="*/ 2147483647 w 28"/>
                <a:gd name="T7" fmla="*/ 0 h 174"/>
                <a:gd name="T8" fmla="*/ 2147483647 w 28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4">
                  <a:moveTo>
                    <a:pt x="28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14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1" name="Rectangle 2044"/>
            <p:cNvSpPr>
              <a:spLocks noChangeArrowheads="1"/>
            </p:cNvSpPr>
            <p:nvPr/>
          </p:nvSpPr>
          <p:spPr bwMode="auto">
            <a:xfrm>
              <a:off x="6001068" y="3778249"/>
              <a:ext cx="231775" cy="23336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2" name="Rectangle 2045"/>
            <p:cNvSpPr>
              <a:spLocks noChangeArrowheads="1"/>
            </p:cNvSpPr>
            <p:nvPr/>
          </p:nvSpPr>
          <p:spPr bwMode="auto">
            <a:xfrm>
              <a:off x="6001068" y="3778249"/>
              <a:ext cx="231775" cy="2333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3" name="Rectangle 2046"/>
            <p:cNvSpPr>
              <a:spLocks noChangeArrowheads="1"/>
            </p:cNvSpPr>
            <p:nvPr/>
          </p:nvSpPr>
          <p:spPr bwMode="auto">
            <a:xfrm>
              <a:off x="6016943" y="3887786"/>
              <a:ext cx="84138" cy="55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4" name="Rectangle 2047"/>
            <p:cNvSpPr>
              <a:spLocks noChangeArrowheads="1"/>
            </p:cNvSpPr>
            <p:nvPr/>
          </p:nvSpPr>
          <p:spPr bwMode="auto">
            <a:xfrm>
              <a:off x="6016943" y="3887786"/>
              <a:ext cx="84138" cy="555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5" name="Rectangle 2048"/>
            <p:cNvSpPr>
              <a:spLocks noChangeArrowheads="1"/>
            </p:cNvSpPr>
            <p:nvPr/>
          </p:nvSpPr>
          <p:spPr bwMode="auto">
            <a:xfrm>
              <a:off x="6023293" y="3894136"/>
              <a:ext cx="57150" cy="4286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6" name="Rectangle 2049"/>
            <p:cNvSpPr>
              <a:spLocks noChangeArrowheads="1"/>
            </p:cNvSpPr>
            <p:nvPr/>
          </p:nvSpPr>
          <p:spPr bwMode="auto">
            <a:xfrm>
              <a:off x="6023293" y="3894136"/>
              <a:ext cx="57150" cy="428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7" name="Rectangle 2050"/>
            <p:cNvSpPr>
              <a:spLocks noChangeArrowheads="1"/>
            </p:cNvSpPr>
            <p:nvPr/>
          </p:nvSpPr>
          <p:spPr bwMode="auto">
            <a:xfrm>
              <a:off x="6039168" y="3894136"/>
              <a:ext cx="41275" cy="285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8" name="Rectangle 2051"/>
            <p:cNvSpPr>
              <a:spLocks noChangeArrowheads="1"/>
            </p:cNvSpPr>
            <p:nvPr/>
          </p:nvSpPr>
          <p:spPr bwMode="auto">
            <a:xfrm>
              <a:off x="6039168" y="3894136"/>
              <a:ext cx="41275" cy="2857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9" name="Line 2052"/>
            <p:cNvSpPr>
              <a:spLocks noChangeShapeType="1"/>
            </p:cNvSpPr>
            <p:nvPr/>
          </p:nvSpPr>
          <p:spPr bwMode="auto">
            <a:xfrm flipV="1">
              <a:off x="6023293" y="3922711"/>
              <a:ext cx="15875" cy="14288"/>
            </a:xfrm>
            <a:prstGeom prst="line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0" name="Rectangle 2053"/>
            <p:cNvSpPr>
              <a:spLocks noChangeArrowheads="1"/>
            </p:cNvSpPr>
            <p:nvPr/>
          </p:nvSpPr>
          <p:spPr bwMode="auto">
            <a:xfrm>
              <a:off x="6085205" y="3905249"/>
              <a:ext cx="9525" cy="206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1" name="Rectangle 2054"/>
            <p:cNvSpPr>
              <a:spLocks noChangeArrowheads="1"/>
            </p:cNvSpPr>
            <p:nvPr/>
          </p:nvSpPr>
          <p:spPr bwMode="auto">
            <a:xfrm>
              <a:off x="6085205" y="3905249"/>
              <a:ext cx="9525" cy="206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2" name="Rectangle 2055"/>
            <p:cNvSpPr>
              <a:spLocks noChangeArrowheads="1"/>
            </p:cNvSpPr>
            <p:nvPr/>
          </p:nvSpPr>
          <p:spPr bwMode="auto">
            <a:xfrm>
              <a:off x="6116955" y="3887786"/>
              <a:ext cx="85725" cy="55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3" name="Rectangle 2056"/>
            <p:cNvSpPr>
              <a:spLocks noChangeArrowheads="1"/>
            </p:cNvSpPr>
            <p:nvPr/>
          </p:nvSpPr>
          <p:spPr bwMode="auto">
            <a:xfrm>
              <a:off x="6116955" y="3887786"/>
              <a:ext cx="85725" cy="555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4" name="Rectangle 2057"/>
            <p:cNvSpPr>
              <a:spLocks noChangeArrowheads="1"/>
            </p:cNvSpPr>
            <p:nvPr/>
          </p:nvSpPr>
          <p:spPr bwMode="auto">
            <a:xfrm>
              <a:off x="6124893" y="3894136"/>
              <a:ext cx="55563" cy="4286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5" name="Rectangle 2058"/>
            <p:cNvSpPr>
              <a:spLocks noChangeArrowheads="1"/>
            </p:cNvSpPr>
            <p:nvPr/>
          </p:nvSpPr>
          <p:spPr bwMode="auto">
            <a:xfrm>
              <a:off x="6124893" y="3894136"/>
              <a:ext cx="55563" cy="428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6" name="Rectangle 2059"/>
            <p:cNvSpPr>
              <a:spLocks noChangeArrowheads="1"/>
            </p:cNvSpPr>
            <p:nvPr/>
          </p:nvSpPr>
          <p:spPr bwMode="auto">
            <a:xfrm>
              <a:off x="6139180" y="3894136"/>
              <a:ext cx="41275" cy="285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7" name="Rectangle 2060"/>
            <p:cNvSpPr>
              <a:spLocks noChangeArrowheads="1"/>
            </p:cNvSpPr>
            <p:nvPr/>
          </p:nvSpPr>
          <p:spPr bwMode="auto">
            <a:xfrm>
              <a:off x="6139180" y="3894136"/>
              <a:ext cx="41275" cy="2857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8" name="Line 2061"/>
            <p:cNvSpPr>
              <a:spLocks noChangeShapeType="1"/>
            </p:cNvSpPr>
            <p:nvPr/>
          </p:nvSpPr>
          <p:spPr bwMode="auto">
            <a:xfrm flipV="1">
              <a:off x="6124893" y="3922711"/>
              <a:ext cx="14288" cy="14288"/>
            </a:xfrm>
            <a:prstGeom prst="line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9" name="Rectangle 2062"/>
            <p:cNvSpPr>
              <a:spLocks noChangeArrowheads="1"/>
            </p:cNvSpPr>
            <p:nvPr/>
          </p:nvSpPr>
          <p:spPr bwMode="auto">
            <a:xfrm>
              <a:off x="6185218" y="3905249"/>
              <a:ext cx="9525" cy="206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0" name="Rectangle 2063"/>
            <p:cNvSpPr>
              <a:spLocks noChangeArrowheads="1"/>
            </p:cNvSpPr>
            <p:nvPr/>
          </p:nvSpPr>
          <p:spPr bwMode="auto">
            <a:xfrm>
              <a:off x="6185218" y="3905249"/>
              <a:ext cx="9525" cy="206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1" name="Rectangle 2064"/>
            <p:cNvSpPr>
              <a:spLocks noChangeArrowheads="1"/>
            </p:cNvSpPr>
            <p:nvPr/>
          </p:nvSpPr>
          <p:spPr bwMode="auto">
            <a:xfrm>
              <a:off x="6028055" y="3816349"/>
              <a:ext cx="17463" cy="63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2" name="Rectangle 2065"/>
            <p:cNvSpPr>
              <a:spLocks noChangeArrowheads="1"/>
            </p:cNvSpPr>
            <p:nvPr/>
          </p:nvSpPr>
          <p:spPr bwMode="auto">
            <a:xfrm>
              <a:off x="6028055" y="3816349"/>
              <a:ext cx="17463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3" name="Rectangle 2066"/>
            <p:cNvSpPr>
              <a:spLocks noChangeArrowheads="1"/>
            </p:cNvSpPr>
            <p:nvPr/>
          </p:nvSpPr>
          <p:spPr bwMode="auto">
            <a:xfrm>
              <a:off x="6028055" y="3832224"/>
              <a:ext cx="1746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4" name="Rectangle 2067"/>
            <p:cNvSpPr>
              <a:spLocks noChangeArrowheads="1"/>
            </p:cNvSpPr>
            <p:nvPr/>
          </p:nvSpPr>
          <p:spPr bwMode="auto">
            <a:xfrm>
              <a:off x="6028055" y="3832224"/>
              <a:ext cx="17463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5" name="Rectangle 2068"/>
            <p:cNvSpPr>
              <a:spLocks noChangeArrowheads="1"/>
            </p:cNvSpPr>
            <p:nvPr/>
          </p:nvSpPr>
          <p:spPr bwMode="auto">
            <a:xfrm>
              <a:off x="6028055" y="3846511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6" name="Rectangle 2069"/>
            <p:cNvSpPr>
              <a:spLocks noChangeArrowheads="1"/>
            </p:cNvSpPr>
            <p:nvPr/>
          </p:nvSpPr>
          <p:spPr bwMode="auto">
            <a:xfrm>
              <a:off x="6028055" y="3846511"/>
              <a:ext cx="17463" cy="79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7" name="Rectangle 2070"/>
            <p:cNvSpPr>
              <a:spLocks noChangeArrowheads="1"/>
            </p:cNvSpPr>
            <p:nvPr/>
          </p:nvSpPr>
          <p:spPr bwMode="auto">
            <a:xfrm>
              <a:off x="6028055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8" name="Rectangle 2071"/>
            <p:cNvSpPr>
              <a:spLocks noChangeArrowheads="1"/>
            </p:cNvSpPr>
            <p:nvPr/>
          </p:nvSpPr>
          <p:spPr bwMode="auto">
            <a:xfrm>
              <a:off x="6028055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9" name="Freeform 2072"/>
            <p:cNvSpPr/>
            <p:nvPr/>
          </p:nvSpPr>
          <p:spPr bwMode="auto">
            <a:xfrm>
              <a:off x="6039168" y="3986211"/>
              <a:ext cx="17463" cy="14288"/>
            </a:xfrm>
            <a:custGeom>
              <a:avLst/>
              <a:gdLst>
                <a:gd name="T0" fmla="*/ 2147483647 w 11"/>
                <a:gd name="T1" fmla="*/ 2147483647 h 9"/>
                <a:gd name="T2" fmla="*/ 2147483647 w 11"/>
                <a:gd name="T3" fmla="*/ 2147483647 h 9"/>
                <a:gd name="T4" fmla="*/ 2147483647 w 11"/>
                <a:gd name="T5" fmla="*/ 2147483647 h 9"/>
                <a:gd name="T6" fmla="*/ 2147483647 w 11"/>
                <a:gd name="T7" fmla="*/ 2147483647 h 9"/>
                <a:gd name="T8" fmla="*/ 2147483647 w 11"/>
                <a:gd name="T9" fmla="*/ 2147483647 h 9"/>
                <a:gd name="T10" fmla="*/ 2147483647 w 11"/>
                <a:gd name="T11" fmla="*/ 2147483647 h 9"/>
                <a:gd name="T12" fmla="*/ 2147483647 w 11"/>
                <a:gd name="T13" fmla="*/ 0 h 9"/>
                <a:gd name="T14" fmla="*/ 2147483647 w 11"/>
                <a:gd name="T15" fmla="*/ 0 h 9"/>
                <a:gd name="T16" fmla="*/ 2147483647 w 11"/>
                <a:gd name="T17" fmla="*/ 0 h 9"/>
                <a:gd name="T18" fmla="*/ 2147483647 w 11"/>
                <a:gd name="T19" fmla="*/ 2147483647 h 9"/>
                <a:gd name="T20" fmla="*/ 2147483647 w 11"/>
                <a:gd name="T21" fmla="*/ 2147483647 h 9"/>
                <a:gd name="T22" fmla="*/ 2147483647 w 11"/>
                <a:gd name="T23" fmla="*/ 2147483647 h 9"/>
                <a:gd name="T24" fmla="*/ 0 w 11"/>
                <a:gd name="T25" fmla="*/ 2147483647 h 9"/>
                <a:gd name="T26" fmla="*/ 0 w 11"/>
                <a:gd name="T27" fmla="*/ 2147483647 h 9"/>
                <a:gd name="T28" fmla="*/ 0 w 11"/>
                <a:gd name="T29" fmla="*/ 2147483647 h 9"/>
                <a:gd name="T30" fmla="*/ 0 w 11"/>
                <a:gd name="T31" fmla="*/ 2147483647 h 9"/>
                <a:gd name="T32" fmla="*/ 0 w 11"/>
                <a:gd name="T33" fmla="*/ 2147483647 h 9"/>
                <a:gd name="T34" fmla="*/ 2147483647 w 11"/>
                <a:gd name="T35" fmla="*/ 2147483647 h 9"/>
                <a:gd name="T36" fmla="*/ 2147483647 w 11"/>
                <a:gd name="T37" fmla="*/ 2147483647 h 9"/>
                <a:gd name="T38" fmla="*/ 2147483647 w 11"/>
                <a:gd name="T39" fmla="*/ 2147483647 h 9"/>
                <a:gd name="T40" fmla="*/ 2147483647 w 11"/>
                <a:gd name="T41" fmla="*/ 2147483647 h 9"/>
                <a:gd name="T42" fmla="*/ 2147483647 w 11"/>
                <a:gd name="T43" fmla="*/ 2147483647 h 9"/>
                <a:gd name="T44" fmla="*/ 2147483647 w 11"/>
                <a:gd name="T45" fmla="*/ 2147483647 h 9"/>
                <a:gd name="T46" fmla="*/ 2147483647 w 11"/>
                <a:gd name="T47" fmla="*/ 2147483647 h 9"/>
                <a:gd name="T48" fmla="*/ 2147483647 w 11"/>
                <a:gd name="T49" fmla="*/ 2147483647 h 9"/>
                <a:gd name="T50" fmla="*/ 2147483647 w 11"/>
                <a:gd name="T51" fmla="*/ 2147483647 h 9"/>
                <a:gd name="T52" fmla="*/ 2147483647 w 11"/>
                <a:gd name="T53" fmla="*/ 2147483647 h 9"/>
                <a:gd name="T54" fmla="*/ 2147483647 w 11"/>
                <a:gd name="T55" fmla="*/ 2147483647 h 9"/>
                <a:gd name="T56" fmla="*/ 2147483647 w 11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9">
                  <a:moveTo>
                    <a:pt x="11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0" name="Freeform 2073"/>
            <p:cNvSpPr/>
            <p:nvPr/>
          </p:nvSpPr>
          <p:spPr bwMode="auto">
            <a:xfrm>
              <a:off x="6039168" y="3986211"/>
              <a:ext cx="17463" cy="14288"/>
            </a:xfrm>
            <a:custGeom>
              <a:avLst/>
              <a:gdLst>
                <a:gd name="T0" fmla="*/ 2147483647 w 11"/>
                <a:gd name="T1" fmla="*/ 2147483647 h 9"/>
                <a:gd name="T2" fmla="*/ 2147483647 w 11"/>
                <a:gd name="T3" fmla="*/ 2147483647 h 9"/>
                <a:gd name="T4" fmla="*/ 2147483647 w 11"/>
                <a:gd name="T5" fmla="*/ 2147483647 h 9"/>
                <a:gd name="T6" fmla="*/ 2147483647 w 11"/>
                <a:gd name="T7" fmla="*/ 2147483647 h 9"/>
                <a:gd name="T8" fmla="*/ 2147483647 w 11"/>
                <a:gd name="T9" fmla="*/ 2147483647 h 9"/>
                <a:gd name="T10" fmla="*/ 2147483647 w 11"/>
                <a:gd name="T11" fmla="*/ 2147483647 h 9"/>
                <a:gd name="T12" fmla="*/ 2147483647 w 11"/>
                <a:gd name="T13" fmla="*/ 0 h 9"/>
                <a:gd name="T14" fmla="*/ 2147483647 w 11"/>
                <a:gd name="T15" fmla="*/ 0 h 9"/>
                <a:gd name="T16" fmla="*/ 2147483647 w 11"/>
                <a:gd name="T17" fmla="*/ 0 h 9"/>
                <a:gd name="T18" fmla="*/ 2147483647 w 11"/>
                <a:gd name="T19" fmla="*/ 2147483647 h 9"/>
                <a:gd name="T20" fmla="*/ 2147483647 w 11"/>
                <a:gd name="T21" fmla="*/ 2147483647 h 9"/>
                <a:gd name="T22" fmla="*/ 2147483647 w 11"/>
                <a:gd name="T23" fmla="*/ 2147483647 h 9"/>
                <a:gd name="T24" fmla="*/ 0 w 11"/>
                <a:gd name="T25" fmla="*/ 2147483647 h 9"/>
                <a:gd name="T26" fmla="*/ 0 w 11"/>
                <a:gd name="T27" fmla="*/ 2147483647 h 9"/>
                <a:gd name="T28" fmla="*/ 0 w 11"/>
                <a:gd name="T29" fmla="*/ 2147483647 h 9"/>
                <a:gd name="T30" fmla="*/ 0 w 11"/>
                <a:gd name="T31" fmla="*/ 2147483647 h 9"/>
                <a:gd name="T32" fmla="*/ 0 w 11"/>
                <a:gd name="T33" fmla="*/ 2147483647 h 9"/>
                <a:gd name="T34" fmla="*/ 2147483647 w 11"/>
                <a:gd name="T35" fmla="*/ 2147483647 h 9"/>
                <a:gd name="T36" fmla="*/ 2147483647 w 11"/>
                <a:gd name="T37" fmla="*/ 2147483647 h 9"/>
                <a:gd name="T38" fmla="*/ 2147483647 w 11"/>
                <a:gd name="T39" fmla="*/ 2147483647 h 9"/>
                <a:gd name="T40" fmla="*/ 2147483647 w 11"/>
                <a:gd name="T41" fmla="*/ 2147483647 h 9"/>
                <a:gd name="T42" fmla="*/ 2147483647 w 11"/>
                <a:gd name="T43" fmla="*/ 2147483647 h 9"/>
                <a:gd name="T44" fmla="*/ 2147483647 w 11"/>
                <a:gd name="T45" fmla="*/ 2147483647 h 9"/>
                <a:gd name="T46" fmla="*/ 2147483647 w 11"/>
                <a:gd name="T47" fmla="*/ 2147483647 h 9"/>
                <a:gd name="T48" fmla="*/ 2147483647 w 11"/>
                <a:gd name="T49" fmla="*/ 2147483647 h 9"/>
                <a:gd name="T50" fmla="*/ 2147483647 w 11"/>
                <a:gd name="T51" fmla="*/ 2147483647 h 9"/>
                <a:gd name="T52" fmla="*/ 2147483647 w 11"/>
                <a:gd name="T53" fmla="*/ 2147483647 h 9"/>
                <a:gd name="T54" fmla="*/ 2147483647 w 11"/>
                <a:gd name="T55" fmla="*/ 2147483647 h 9"/>
                <a:gd name="T56" fmla="*/ 2147483647 w 11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9">
                  <a:moveTo>
                    <a:pt x="11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1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1" name="Freeform 2074"/>
            <p:cNvSpPr/>
            <p:nvPr/>
          </p:nvSpPr>
          <p:spPr bwMode="auto">
            <a:xfrm>
              <a:off x="6040755" y="3987799"/>
              <a:ext cx="14288" cy="11113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0 h 7"/>
                <a:gd name="T10" fmla="*/ 2147483647 w 9"/>
                <a:gd name="T11" fmla="*/ 0 h 7"/>
                <a:gd name="T12" fmla="*/ 2147483647 w 9"/>
                <a:gd name="T13" fmla="*/ 0 h 7"/>
                <a:gd name="T14" fmla="*/ 2147483647 w 9"/>
                <a:gd name="T15" fmla="*/ 2147483647 h 7"/>
                <a:gd name="T16" fmla="*/ 0 w 9"/>
                <a:gd name="T17" fmla="*/ 2147483647 h 7"/>
                <a:gd name="T18" fmla="*/ 0 w 9"/>
                <a:gd name="T19" fmla="*/ 2147483647 h 7"/>
                <a:gd name="T20" fmla="*/ 0 w 9"/>
                <a:gd name="T21" fmla="*/ 2147483647 h 7"/>
                <a:gd name="T22" fmla="*/ 2147483647 w 9"/>
                <a:gd name="T23" fmla="*/ 2147483647 h 7"/>
                <a:gd name="T24" fmla="*/ 2147483647 w 9"/>
                <a:gd name="T25" fmla="*/ 2147483647 h 7"/>
                <a:gd name="T26" fmla="*/ 2147483647 w 9"/>
                <a:gd name="T27" fmla="*/ 2147483647 h 7"/>
                <a:gd name="T28" fmla="*/ 2147483647 w 9"/>
                <a:gd name="T29" fmla="*/ 2147483647 h 7"/>
                <a:gd name="T30" fmla="*/ 2147483647 w 9"/>
                <a:gd name="T31" fmla="*/ 2147483647 h 7"/>
                <a:gd name="T32" fmla="*/ 2147483647 w 9"/>
                <a:gd name="T33" fmla="*/ 2147483647 h 7"/>
                <a:gd name="T34" fmla="*/ 2147483647 w 9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6"/>
                  </a:lnTo>
                  <a:lnTo>
                    <a:pt x="8" y="4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2" name="Freeform 2075"/>
            <p:cNvSpPr/>
            <p:nvPr/>
          </p:nvSpPr>
          <p:spPr bwMode="auto">
            <a:xfrm>
              <a:off x="6040755" y="3987799"/>
              <a:ext cx="14288" cy="11113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0 h 7"/>
                <a:gd name="T10" fmla="*/ 2147483647 w 9"/>
                <a:gd name="T11" fmla="*/ 0 h 7"/>
                <a:gd name="T12" fmla="*/ 2147483647 w 9"/>
                <a:gd name="T13" fmla="*/ 0 h 7"/>
                <a:gd name="T14" fmla="*/ 2147483647 w 9"/>
                <a:gd name="T15" fmla="*/ 2147483647 h 7"/>
                <a:gd name="T16" fmla="*/ 0 w 9"/>
                <a:gd name="T17" fmla="*/ 2147483647 h 7"/>
                <a:gd name="T18" fmla="*/ 0 w 9"/>
                <a:gd name="T19" fmla="*/ 2147483647 h 7"/>
                <a:gd name="T20" fmla="*/ 0 w 9"/>
                <a:gd name="T21" fmla="*/ 2147483647 h 7"/>
                <a:gd name="T22" fmla="*/ 2147483647 w 9"/>
                <a:gd name="T23" fmla="*/ 2147483647 h 7"/>
                <a:gd name="T24" fmla="*/ 2147483647 w 9"/>
                <a:gd name="T25" fmla="*/ 2147483647 h 7"/>
                <a:gd name="T26" fmla="*/ 2147483647 w 9"/>
                <a:gd name="T27" fmla="*/ 2147483647 h 7"/>
                <a:gd name="T28" fmla="*/ 2147483647 w 9"/>
                <a:gd name="T29" fmla="*/ 2147483647 h 7"/>
                <a:gd name="T30" fmla="*/ 2147483647 w 9"/>
                <a:gd name="T31" fmla="*/ 2147483647 h 7"/>
                <a:gd name="T32" fmla="*/ 2147483647 w 9"/>
                <a:gd name="T33" fmla="*/ 2147483647 h 7"/>
                <a:gd name="T34" fmla="*/ 2147483647 w 9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6"/>
                  </a:lnTo>
                  <a:lnTo>
                    <a:pt x="8" y="4"/>
                  </a:lnTo>
                  <a:lnTo>
                    <a:pt x="9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3" name="Rectangle 2076"/>
            <p:cNvSpPr>
              <a:spLocks noChangeArrowheads="1"/>
            </p:cNvSpPr>
            <p:nvPr/>
          </p:nvSpPr>
          <p:spPr bwMode="auto">
            <a:xfrm>
              <a:off x="6069330" y="3978274"/>
              <a:ext cx="38100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4" name="Rectangle 2077"/>
            <p:cNvSpPr>
              <a:spLocks noChangeArrowheads="1"/>
            </p:cNvSpPr>
            <p:nvPr/>
          </p:nvSpPr>
          <p:spPr bwMode="auto">
            <a:xfrm>
              <a:off x="6069330" y="3978274"/>
              <a:ext cx="38100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5" name="Freeform 2078"/>
            <p:cNvSpPr/>
            <p:nvPr/>
          </p:nvSpPr>
          <p:spPr bwMode="auto">
            <a:xfrm>
              <a:off x="6078855" y="3986211"/>
              <a:ext cx="19050" cy="14288"/>
            </a:xfrm>
            <a:custGeom>
              <a:avLst/>
              <a:gdLst>
                <a:gd name="T0" fmla="*/ 2147483647 w 12"/>
                <a:gd name="T1" fmla="*/ 2147483647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2147483647 w 12"/>
                <a:gd name="T15" fmla="*/ 0 h 9"/>
                <a:gd name="T16" fmla="*/ 2147483647 w 12"/>
                <a:gd name="T17" fmla="*/ 0 h 9"/>
                <a:gd name="T18" fmla="*/ 2147483647 w 12"/>
                <a:gd name="T19" fmla="*/ 2147483647 h 9"/>
                <a:gd name="T20" fmla="*/ 2147483647 w 12"/>
                <a:gd name="T21" fmla="*/ 2147483647 h 9"/>
                <a:gd name="T22" fmla="*/ 2147483647 w 12"/>
                <a:gd name="T23" fmla="*/ 2147483647 h 9"/>
                <a:gd name="T24" fmla="*/ 2147483647 w 12"/>
                <a:gd name="T25" fmla="*/ 2147483647 h 9"/>
                <a:gd name="T26" fmla="*/ 0 w 12"/>
                <a:gd name="T27" fmla="*/ 2147483647 h 9"/>
                <a:gd name="T28" fmla="*/ 0 w 12"/>
                <a:gd name="T29" fmla="*/ 2147483647 h 9"/>
                <a:gd name="T30" fmla="*/ 0 w 12"/>
                <a:gd name="T31" fmla="*/ 2147483647 h 9"/>
                <a:gd name="T32" fmla="*/ 2147483647 w 12"/>
                <a:gd name="T33" fmla="*/ 2147483647 h 9"/>
                <a:gd name="T34" fmla="*/ 2147483647 w 12"/>
                <a:gd name="T35" fmla="*/ 2147483647 h 9"/>
                <a:gd name="T36" fmla="*/ 2147483647 w 12"/>
                <a:gd name="T37" fmla="*/ 2147483647 h 9"/>
                <a:gd name="T38" fmla="*/ 2147483647 w 12"/>
                <a:gd name="T39" fmla="*/ 2147483647 h 9"/>
                <a:gd name="T40" fmla="*/ 2147483647 w 12"/>
                <a:gd name="T41" fmla="*/ 2147483647 h 9"/>
                <a:gd name="T42" fmla="*/ 2147483647 w 12"/>
                <a:gd name="T43" fmla="*/ 2147483647 h 9"/>
                <a:gd name="T44" fmla="*/ 2147483647 w 12"/>
                <a:gd name="T45" fmla="*/ 2147483647 h 9"/>
                <a:gd name="T46" fmla="*/ 2147483647 w 12"/>
                <a:gd name="T47" fmla="*/ 2147483647 h 9"/>
                <a:gd name="T48" fmla="*/ 2147483647 w 12"/>
                <a:gd name="T49" fmla="*/ 2147483647 h 9"/>
                <a:gd name="T50" fmla="*/ 2147483647 w 12"/>
                <a:gd name="T51" fmla="*/ 2147483647 h 9"/>
                <a:gd name="T52" fmla="*/ 2147483647 w 12"/>
                <a:gd name="T53" fmla="*/ 2147483647 h 9"/>
                <a:gd name="T54" fmla="*/ 2147483647 w 12"/>
                <a:gd name="T55" fmla="*/ 2147483647 h 9"/>
                <a:gd name="T56" fmla="*/ 2147483647 w 12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" h="9">
                  <a:moveTo>
                    <a:pt x="12" y="5"/>
                  </a:moveTo>
                  <a:lnTo>
                    <a:pt x="12" y="4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6" name="Freeform 2079"/>
            <p:cNvSpPr/>
            <p:nvPr/>
          </p:nvSpPr>
          <p:spPr bwMode="auto">
            <a:xfrm>
              <a:off x="6078855" y="3986211"/>
              <a:ext cx="19050" cy="14288"/>
            </a:xfrm>
            <a:custGeom>
              <a:avLst/>
              <a:gdLst>
                <a:gd name="T0" fmla="*/ 2147483647 w 12"/>
                <a:gd name="T1" fmla="*/ 2147483647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2147483647 w 12"/>
                <a:gd name="T15" fmla="*/ 0 h 9"/>
                <a:gd name="T16" fmla="*/ 2147483647 w 12"/>
                <a:gd name="T17" fmla="*/ 0 h 9"/>
                <a:gd name="T18" fmla="*/ 2147483647 w 12"/>
                <a:gd name="T19" fmla="*/ 2147483647 h 9"/>
                <a:gd name="T20" fmla="*/ 2147483647 w 12"/>
                <a:gd name="T21" fmla="*/ 2147483647 h 9"/>
                <a:gd name="T22" fmla="*/ 2147483647 w 12"/>
                <a:gd name="T23" fmla="*/ 2147483647 h 9"/>
                <a:gd name="T24" fmla="*/ 2147483647 w 12"/>
                <a:gd name="T25" fmla="*/ 2147483647 h 9"/>
                <a:gd name="T26" fmla="*/ 0 w 12"/>
                <a:gd name="T27" fmla="*/ 2147483647 h 9"/>
                <a:gd name="T28" fmla="*/ 0 w 12"/>
                <a:gd name="T29" fmla="*/ 2147483647 h 9"/>
                <a:gd name="T30" fmla="*/ 0 w 12"/>
                <a:gd name="T31" fmla="*/ 2147483647 h 9"/>
                <a:gd name="T32" fmla="*/ 2147483647 w 12"/>
                <a:gd name="T33" fmla="*/ 2147483647 h 9"/>
                <a:gd name="T34" fmla="*/ 2147483647 w 12"/>
                <a:gd name="T35" fmla="*/ 2147483647 h 9"/>
                <a:gd name="T36" fmla="*/ 2147483647 w 12"/>
                <a:gd name="T37" fmla="*/ 2147483647 h 9"/>
                <a:gd name="T38" fmla="*/ 2147483647 w 12"/>
                <a:gd name="T39" fmla="*/ 2147483647 h 9"/>
                <a:gd name="T40" fmla="*/ 2147483647 w 12"/>
                <a:gd name="T41" fmla="*/ 2147483647 h 9"/>
                <a:gd name="T42" fmla="*/ 2147483647 w 12"/>
                <a:gd name="T43" fmla="*/ 2147483647 h 9"/>
                <a:gd name="T44" fmla="*/ 2147483647 w 12"/>
                <a:gd name="T45" fmla="*/ 2147483647 h 9"/>
                <a:gd name="T46" fmla="*/ 2147483647 w 12"/>
                <a:gd name="T47" fmla="*/ 2147483647 h 9"/>
                <a:gd name="T48" fmla="*/ 2147483647 w 12"/>
                <a:gd name="T49" fmla="*/ 2147483647 h 9"/>
                <a:gd name="T50" fmla="*/ 2147483647 w 12"/>
                <a:gd name="T51" fmla="*/ 2147483647 h 9"/>
                <a:gd name="T52" fmla="*/ 2147483647 w 12"/>
                <a:gd name="T53" fmla="*/ 2147483647 h 9"/>
                <a:gd name="T54" fmla="*/ 2147483647 w 12"/>
                <a:gd name="T55" fmla="*/ 2147483647 h 9"/>
                <a:gd name="T56" fmla="*/ 2147483647 w 12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" h="9">
                  <a:moveTo>
                    <a:pt x="12" y="5"/>
                  </a:moveTo>
                  <a:lnTo>
                    <a:pt x="12" y="4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7" name="Freeform 2080"/>
            <p:cNvSpPr/>
            <p:nvPr/>
          </p:nvSpPr>
          <p:spPr bwMode="auto">
            <a:xfrm>
              <a:off x="6082030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8" name="Freeform 2081"/>
            <p:cNvSpPr/>
            <p:nvPr/>
          </p:nvSpPr>
          <p:spPr bwMode="auto">
            <a:xfrm>
              <a:off x="6082030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9" name="Rectangle 2082"/>
            <p:cNvSpPr>
              <a:spLocks noChangeArrowheads="1"/>
            </p:cNvSpPr>
            <p:nvPr/>
          </p:nvSpPr>
          <p:spPr bwMode="auto">
            <a:xfrm>
              <a:off x="6109018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0" name="Rectangle 2083"/>
            <p:cNvSpPr>
              <a:spLocks noChangeArrowheads="1"/>
            </p:cNvSpPr>
            <p:nvPr/>
          </p:nvSpPr>
          <p:spPr bwMode="auto">
            <a:xfrm>
              <a:off x="6109018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1" name="Freeform 2084"/>
            <p:cNvSpPr/>
            <p:nvPr/>
          </p:nvSpPr>
          <p:spPr bwMode="auto">
            <a:xfrm>
              <a:off x="6120130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2147483647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2147483647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2" name="Freeform 2085"/>
            <p:cNvSpPr/>
            <p:nvPr/>
          </p:nvSpPr>
          <p:spPr bwMode="auto">
            <a:xfrm>
              <a:off x="6120130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2147483647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2147483647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3" name="Freeform 2086"/>
            <p:cNvSpPr/>
            <p:nvPr/>
          </p:nvSpPr>
          <p:spPr bwMode="auto">
            <a:xfrm>
              <a:off x="6121718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0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2147483647 h 7"/>
                <a:gd name="T14" fmla="*/ 0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4" name="Freeform 2087"/>
            <p:cNvSpPr/>
            <p:nvPr/>
          </p:nvSpPr>
          <p:spPr bwMode="auto">
            <a:xfrm>
              <a:off x="6121718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0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2147483647 h 7"/>
                <a:gd name="T14" fmla="*/ 0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5" name="Rectangle 2088"/>
            <p:cNvSpPr>
              <a:spLocks noChangeArrowheads="1"/>
            </p:cNvSpPr>
            <p:nvPr/>
          </p:nvSpPr>
          <p:spPr bwMode="auto">
            <a:xfrm>
              <a:off x="6148705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6" name="Rectangle 2089"/>
            <p:cNvSpPr>
              <a:spLocks noChangeArrowheads="1"/>
            </p:cNvSpPr>
            <p:nvPr/>
          </p:nvSpPr>
          <p:spPr bwMode="auto">
            <a:xfrm>
              <a:off x="6148705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7" name="Freeform 2090"/>
            <p:cNvSpPr/>
            <p:nvPr/>
          </p:nvSpPr>
          <p:spPr bwMode="auto">
            <a:xfrm>
              <a:off x="6161405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0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0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8" name="Freeform 2091"/>
            <p:cNvSpPr/>
            <p:nvPr/>
          </p:nvSpPr>
          <p:spPr bwMode="auto">
            <a:xfrm>
              <a:off x="6161405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0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0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9" name="Freeform 2092"/>
            <p:cNvSpPr/>
            <p:nvPr/>
          </p:nvSpPr>
          <p:spPr bwMode="auto">
            <a:xfrm>
              <a:off x="6162993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0" name="Freeform 2093"/>
            <p:cNvSpPr/>
            <p:nvPr/>
          </p:nvSpPr>
          <p:spPr bwMode="auto">
            <a:xfrm>
              <a:off x="6162993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1" name="Rectangle 2094"/>
            <p:cNvSpPr>
              <a:spLocks noChangeArrowheads="1"/>
            </p:cNvSpPr>
            <p:nvPr/>
          </p:nvSpPr>
          <p:spPr bwMode="auto">
            <a:xfrm>
              <a:off x="6086793" y="3816349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2" name="Rectangle 2095"/>
            <p:cNvSpPr>
              <a:spLocks noChangeArrowheads="1"/>
            </p:cNvSpPr>
            <p:nvPr/>
          </p:nvSpPr>
          <p:spPr bwMode="auto">
            <a:xfrm>
              <a:off x="6086793" y="3816349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3" name="Rectangle 2096"/>
            <p:cNvSpPr>
              <a:spLocks noChangeArrowheads="1"/>
            </p:cNvSpPr>
            <p:nvPr/>
          </p:nvSpPr>
          <p:spPr bwMode="auto">
            <a:xfrm>
              <a:off x="6110605" y="3816349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4" name="Rectangle 2097"/>
            <p:cNvSpPr>
              <a:spLocks noChangeArrowheads="1"/>
            </p:cNvSpPr>
            <p:nvPr/>
          </p:nvSpPr>
          <p:spPr bwMode="auto">
            <a:xfrm>
              <a:off x="6110605" y="3816349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5" name="Rectangle 2098"/>
            <p:cNvSpPr>
              <a:spLocks noChangeArrowheads="1"/>
            </p:cNvSpPr>
            <p:nvPr/>
          </p:nvSpPr>
          <p:spPr bwMode="auto">
            <a:xfrm>
              <a:off x="6110605" y="3832224"/>
              <a:ext cx="6350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6" name="Rectangle 2099"/>
            <p:cNvSpPr>
              <a:spLocks noChangeArrowheads="1"/>
            </p:cNvSpPr>
            <p:nvPr/>
          </p:nvSpPr>
          <p:spPr bwMode="auto">
            <a:xfrm>
              <a:off x="6110605" y="3832224"/>
              <a:ext cx="6350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7" name="Rectangle 2100"/>
            <p:cNvSpPr>
              <a:spLocks noChangeArrowheads="1"/>
            </p:cNvSpPr>
            <p:nvPr/>
          </p:nvSpPr>
          <p:spPr bwMode="auto">
            <a:xfrm>
              <a:off x="6110605" y="3846511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8" name="Rectangle 2101"/>
            <p:cNvSpPr>
              <a:spLocks noChangeArrowheads="1"/>
            </p:cNvSpPr>
            <p:nvPr/>
          </p:nvSpPr>
          <p:spPr bwMode="auto">
            <a:xfrm>
              <a:off x="6110605" y="3846511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9" name="Rectangle 2102"/>
            <p:cNvSpPr>
              <a:spLocks noChangeArrowheads="1"/>
            </p:cNvSpPr>
            <p:nvPr/>
          </p:nvSpPr>
          <p:spPr bwMode="auto">
            <a:xfrm>
              <a:off x="6110605" y="3862386"/>
              <a:ext cx="6350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0" name="Rectangle 2103"/>
            <p:cNvSpPr>
              <a:spLocks noChangeArrowheads="1"/>
            </p:cNvSpPr>
            <p:nvPr/>
          </p:nvSpPr>
          <p:spPr bwMode="auto">
            <a:xfrm>
              <a:off x="6110605" y="3862386"/>
              <a:ext cx="6350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1" name="Rectangle 2104"/>
            <p:cNvSpPr>
              <a:spLocks noChangeArrowheads="1"/>
            </p:cNvSpPr>
            <p:nvPr/>
          </p:nvSpPr>
          <p:spPr bwMode="auto">
            <a:xfrm>
              <a:off x="6131243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2" name="Rectangle 2105"/>
            <p:cNvSpPr>
              <a:spLocks noChangeArrowheads="1"/>
            </p:cNvSpPr>
            <p:nvPr/>
          </p:nvSpPr>
          <p:spPr bwMode="auto">
            <a:xfrm>
              <a:off x="6131243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3" name="Rectangle 2106"/>
            <p:cNvSpPr>
              <a:spLocks noChangeArrowheads="1"/>
            </p:cNvSpPr>
            <p:nvPr/>
          </p:nvSpPr>
          <p:spPr bwMode="auto">
            <a:xfrm>
              <a:off x="6131243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4" name="Rectangle 2107"/>
            <p:cNvSpPr>
              <a:spLocks noChangeArrowheads="1"/>
            </p:cNvSpPr>
            <p:nvPr/>
          </p:nvSpPr>
          <p:spPr bwMode="auto">
            <a:xfrm>
              <a:off x="6131243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5" name="Rectangle 2108"/>
            <p:cNvSpPr>
              <a:spLocks noChangeArrowheads="1"/>
            </p:cNvSpPr>
            <p:nvPr/>
          </p:nvSpPr>
          <p:spPr bwMode="auto">
            <a:xfrm>
              <a:off x="6131243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6" name="Rectangle 2109"/>
            <p:cNvSpPr>
              <a:spLocks noChangeArrowheads="1"/>
            </p:cNvSpPr>
            <p:nvPr/>
          </p:nvSpPr>
          <p:spPr bwMode="auto">
            <a:xfrm>
              <a:off x="6131243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7" name="Rectangle 2110"/>
            <p:cNvSpPr>
              <a:spLocks noChangeArrowheads="1"/>
            </p:cNvSpPr>
            <p:nvPr/>
          </p:nvSpPr>
          <p:spPr bwMode="auto">
            <a:xfrm>
              <a:off x="6131243" y="3862386"/>
              <a:ext cx="7938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8" name="Rectangle 2111"/>
            <p:cNvSpPr>
              <a:spLocks noChangeArrowheads="1"/>
            </p:cNvSpPr>
            <p:nvPr/>
          </p:nvSpPr>
          <p:spPr bwMode="auto">
            <a:xfrm>
              <a:off x="6131243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9" name="Rectangle 2112"/>
            <p:cNvSpPr>
              <a:spLocks noChangeArrowheads="1"/>
            </p:cNvSpPr>
            <p:nvPr/>
          </p:nvSpPr>
          <p:spPr bwMode="auto">
            <a:xfrm>
              <a:off x="6153468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0" name="Rectangle 2113"/>
            <p:cNvSpPr>
              <a:spLocks noChangeArrowheads="1"/>
            </p:cNvSpPr>
            <p:nvPr/>
          </p:nvSpPr>
          <p:spPr bwMode="auto">
            <a:xfrm>
              <a:off x="6153468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1" name="Rectangle 2114"/>
            <p:cNvSpPr>
              <a:spLocks noChangeArrowheads="1"/>
            </p:cNvSpPr>
            <p:nvPr/>
          </p:nvSpPr>
          <p:spPr bwMode="auto">
            <a:xfrm>
              <a:off x="6153468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2" name="Rectangle 2115"/>
            <p:cNvSpPr>
              <a:spLocks noChangeArrowheads="1"/>
            </p:cNvSpPr>
            <p:nvPr/>
          </p:nvSpPr>
          <p:spPr bwMode="auto">
            <a:xfrm>
              <a:off x="6153468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3" name="Rectangle 2116"/>
            <p:cNvSpPr>
              <a:spLocks noChangeArrowheads="1"/>
            </p:cNvSpPr>
            <p:nvPr/>
          </p:nvSpPr>
          <p:spPr bwMode="auto">
            <a:xfrm>
              <a:off x="6153468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4" name="Rectangle 2117"/>
            <p:cNvSpPr>
              <a:spLocks noChangeArrowheads="1"/>
            </p:cNvSpPr>
            <p:nvPr/>
          </p:nvSpPr>
          <p:spPr bwMode="auto">
            <a:xfrm>
              <a:off x="6153468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5" name="Rectangle 2118"/>
            <p:cNvSpPr>
              <a:spLocks noChangeArrowheads="1"/>
            </p:cNvSpPr>
            <p:nvPr/>
          </p:nvSpPr>
          <p:spPr bwMode="auto">
            <a:xfrm>
              <a:off x="6153468" y="3862386"/>
              <a:ext cx="7938" cy="476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6" name="Rectangle 2119"/>
            <p:cNvSpPr>
              <a:spLocks noChangeArrowheads="1"/>
            </p:cNvSpPr>
            <p:nvPr/>
          </p:nvSpPr>
          <p:spPr bwMode="auto">
            <a:xfrm>
              <a:off x="6153468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7" name="Rectangle 2120"/>
            <p:cNvSpPr>
              <a:spLocks noChangeArrowheads="1"/>
            </p:cNvSpPr>
            <p:nvPr/>
          </p:nvSpPr>
          <p:spPr bwMode="auto">
            <a:xfrm>
              <a:off x="6174105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8" name="Rectangle 2121"/>
            <p:cNvSpPr>
              <a:spLocks noChangeArrowheads="1"/>
            </p:cNvSpPr>
            <p:nvPr/>
          </p:nvSpPr>
          <p:spPr bwMode="auto">
            <a:xfrm>
              <a:off x="6174105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9" name="Rectangle 2122"/>
            <p:cNvSpPr>
              <a:spLocks noChangeArrowheads="1"/>
            </p:cNvSpPr>
            <p:nvPr/>
          </p:nvSpPr>
          <p:spPr bwMode="auto">
            <a:xfrm>
              <a:off x="6174105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0" name="Rectangle 2123"/>
            <p:cNvSpPr>
              <a:spLocks noChangeArrowheads="1"/>
            </p:cNvSpPr>
            <p:nvPr/>
          </p:nvSpPr>
          <p:spPr bwMode="auto">
            <a:xfrm>
              <a:off x="6174105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1" name="Rectangle 2124"/>
            <p:cNvSpPr>
              <a:spLocks noChangeArrowheads="1"/>
            </p:cNvSpPr>
            <p:nvPr/>
          </p:nvSpPr>
          <p:spPr bwMode="auto">
            <a:xfrm>
              <a:off x="6174105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3" name="Rectangle 2125"/>
            <p:cNvSpPr>
              <a:spLocks noChangeArrowheads="1"/>
            </p:cNvSpPr>
            <p:nvPr/>
          </p:nvSpPr>
          <p:spPr bwMode="auto">
            <a:xfrm>
              <a:off x="6174105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7" name="Rectangle 2126"/>
            <p:cNvSpPr>
              <a:spLocks noChangeArrowheads="1"/>
            </p:cNvSpPr>
            <p:nvPr/>
          </p:nvSpPr>
          <p:spPr bwMode="auto">
            <a:xfrm>
              <a:off x="6174105" y="3862386"/>
              <a:ext cx="7938" cy="476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8" name="Rectangle 2127"/>
            <p:cNvSpPr>
              <a:spLocks noChangeArrowheads="1"/>
            </p:cNvSpPr>
            <p:nvPr/>
          </p:nvSpPr>
          <p:spPr bwMode="auto">
            <a:xfrm>
              <a:off x="6174105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5" name="Freeform 2128"/>
            <p:cNvSpPr/>
            <p:nvPr/>
          </p:nvSpPr>
          <p:spPr bwMode="auto">
            <a:xfrm>
              <a:off x="6243955" y="3735386"/>
              <a:ext cx="468313" cy="42863"/>
            </a:xfrm>
            <a:custGeom>
              <a:avLst/>
              <a:gdLst>
                <a:gd name="T0" fmla="*/ 2147483647 w 295"/>
                <a:gd name="T1" fmla="*/ 2147483647 h 27"/>
                <a:gd name="T2" fmla="*/ 0 w 295"/>
                <a:gd name="T3" fmla="*/ 2147483647 h 27"/>
                <a:gd name="T4" fmla="*/ 2147483647 w 295"/>
                <a:gd name="T5" fmla="*/ 0 h 27"/>
                <a:gd name="T6" fmla="*/ 2147483647 w 295"/>
                <a:gd name="T7" fmla="*/ 0 h 27"/>
                <a:gd name="T8" fmla="*/ 2147483647 w 295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5" h="27">
                  <a:moveTo>
                    <a:pt x="268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95" y="0"/>
                  </a:lnTo>
                  <a:lnTo>
                    <a:pt x="268" y="2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6" name="Freeform 2129"/>
            <p:cNvSpPr/>
            <p:nvPr/>
          </p:nvSpPr>
          <p:spPr bwMode="auto">
            <a:xfrm>
              <a:off x="6243955" y="3735386"/>
              <a:ext cx="468313" cy="42863"/>
            </a:xfrm>
            <a:custGeom>
              <a:avLst/>
              <a:gdLst>
                <a:gd name="T0" fmla="*/ 2147483647 w 295"/>
                <a:gd name="T1" fmla="*/ 2147483647 h 27"/>
                <a:gd name="T2" fmla="*/ 0 w 295"/>
                <a:gd name="T3" fmla="*/ 2147483647 h 27"/>
                <a:gd name="T4" fmla="*/ 2147483647 w 295"/>
                <a:gd name="T5" fmla="*/ 0 h 27"/>
                <a:gd name="T6" fmla="*/ 2147483647 w 295"/>
                <a:gd name="T7" fmla="*/ 0 h 27"/>
                <a:gd name="T8" fmla="*/ 2147483647 w 295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5" h="27">
                  <a:moveTo>
                    <a:pt x="268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95" y="0"/>
                  </a:lnTo>
                  <a:lnTo>
                    <a:pt x="268" y="2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7" name="Freeform 2130"/>
            <p:cNvSpPr/>
            <p:nvPr/>
          </p:nvSpPr>
          <p:spPr bwMode="auto">
            <a:xfrm>
              <a:off x="6669405" y="3735386"/>
              <a:ext cx="42863" cy="276225"/>
            </a:xfrm>
            <a:custGeom>
              <a:avLst/>
              <a:gdLst>
                <a:gd name="T0" fmla="*/ 2147483647 w 27"/>
                <a:gd name="T1" fmla="*/ 2147483647 h 174"/>
                <a:gd name="T2" fmla="*/ 0 w 27"/>
                <a:gd name="T3" fmla="*/ 2147483647 h 174"/>
                <a:gd name="T4" fmla="*/ 0 w 27"/>
                <a:gd name="T5" fmla="*/ 2147483647 h 174"/>
                <a:gd name="T6" fmla="*/ 2147483647 w 27"/>
                <a:gd name="T7" fmla="*/ 0 h 174"/>
                <a:gd name="T8" fmla="*/ 2147483647 w 27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74">
                  <a:moveTo>
                    <a:pt x="27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27" y="1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8" name="Freeform 2131"/>
            <p:cNvSpPr/>
            <p:nvPr/>
          </p:nvSpPr>
          <p:spPr bwMode="auto">
            <a:xfrm>
              <a:off x="6669405" y="3735386"/>
              <a:ext cx="42863" cy="276225"/>
            </a:xfrm>
            <a:custGeom>
              <a:avLst/>
              <a:gdLst>
                <a:gd name="T0" fmla="*/ 2147483647 w 27"/>
                <a:gd name="T1" fmla="*/ 2147483647 h 174"/>
                <a:gd name="T2" fmla="*/ 0 w 27"/>
                <a:gd name="T3" fmla="*/ 2147483647 h 174"/>
                <a:gd name="T4" fmla="*/ 0 w 27"/>
                <a:gd name="T5" fmla="*/ 2147483647 h 174"/>
                <a:gd name="T6" fmla="*/ 2147483647 w 27"/>
                <a:gd name="T7" fmla="*/ 0 h 174"/>
                <a:gd name="T8" fmla="*/ 2147483647 w 27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74">
                  <a:moveTo>
                    <a:pt x="27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27" y="14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9" name="Rectangle 2132"/>
            <p:cNvSpPr>
              <a:spLocks noChangeArrowheads="1"/>
            </p:cNvSpPr>
            <p:nvPr/>
          </p:nvSpPr>
          <p:spPr bwMode="auto">
            <a:xfrm>
              <a:off x="6243955" y="3778249"/>
              <a:ext cx="425450" cy="23336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0" name="Rectangle 2133"/>
            <p:cNvSpPr>
              <a:spLocks noChangeArrowheads="1"/>
            </p:cNvSpPr>
            <p:nvPr/>
          </p:nvSpPr>
          <p:spPr bwMode="auto">
            <a:xfrm>
              <a:off x="6243955" y="3778249"/>
              <a:ext cx="425450" cy="2333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1" name="Rectangle 2134"/>
            <p:cNvSpPr>
              <a:spLocks noChangeArrowheads="1"/>
            </p:cNvSpPr>
            <p:nvPr/>
          </p:nvSpPr>
          <p:spPr bwMode="auto">
            <a:xfrm>
              <a:off x="6245543" y="3840161"/>
              <a:ext cx="6032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2" name="Rectangle 2135"/>
            <p:cNvSpPr>
              <a:spLocks noChangeArrowheads="1"/>
            </p:cNvSpPr>
            <p:nvPr/>
          </p:nvSpPr>
          <p:spPr bwMode="auto">
            <a:xfrm>
              <a:off x="6245543" y="3840161"/>
              <a:ext cx="6032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3" name="Rectangle 2136"/>
            <p:cNvSpPr>
              <a:spLocks noChangeArrowheads="1"/>
            </p:cNvSpPr>
            <p:nvPr/>
          </p:nvSpPr>
          <p:spPr bwMode="auto">
            <a:xfrm>
              <a:off x="630586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4" name="Rectangle 2137"/>
            <p:cNvSpPr>
              <a:spLocks noChangeArrowheads="1"/>
            </p:cNvSpPr>
            <p:nvPr/>
          </p:nvSpPr>
          <p:spPr bwMode="auto">
            <a:xfrm>
              <a:off x="630586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5" name="Rectangle 2138"/>
            <p:cNvSpPr>
              <a:spLocks noChangeArrowheads="1"/>
            </p:cNvSpPr>
            <p:nvPr/>
          </p:nvSpPr>
          <p:spPr bwMode="auto">
            <a:xfrm>
              <a:off x="634714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6" name="Rectangle 2139"/>
            <p:cNvSpPr>
              <a:spLocks noChangeArrowheads="1"/>
            </p:cNvSpPr>
            <p:nvPr/>
          </p:nvSpPr>
          <p:spPr bwMode="auto">
            <a:xfrm>
              <a:off x="634714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7" name="Rectangle 2140"/>
            <p:cNvSpPr>
              <a:spLocks noChangeArrowheads="1"/>
            </p:cNvSpPr>
            <p:nvPr/>
          </p:nvSpPr>
          <p:spPr bwMode="auto">
            <a:xfrm>
              <a:off x="6386830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8" name="Rectangle 2141"/>
            <p:cNvSpPr>
              <a:spLocks noChangeArrowheads="1"/>
            </p:cNvSpPr>
            <p:nvPr/>
          </p:nvSpPr>
          <p:spPr bwMode="auto">
            <a:xfrm>
              <a:off x="6386830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9" name="Rectangle 2142"/>
            <p:cNvSpPr>
              <a:spLocks noChangeArrowheads="1"/>
            </p:cNvSpPr>
            <p:nvPr/>
          </p:nvSpPr>
          <p:spPr bwMode="auto">
            <a:xfrm>
              <a:off x="642651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0" name="Rectangle 2143"/>
            <p:cNvSpPr>
              <a:spLocks noChangeArrowheads="1"/>
            </p:cNvSpPr>
            <p:nvPr/>
          </p:nvSpPr>
          <p:spPr bwMode="auto">
            <a:xfrm>
              <a:off x="642651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1" name="Rectangle 2144"/>
            <p:cNvSpPr>
              <a:spLocks noChangeArrowheads="1"/>
            </p:cNvSpPr>
            <p:nvPr/>
          </p:nvSpPr>
          <p:spPr bwMode="auto">
            <a:xfrm>
              <a:off x="646779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2" name="Rectangle 2145"/>
            <p:cNvSpPr>
              <a:spLocks noChangeArrowheads="1"/>
            </p:cNvSpPr>
            <p:nvPr/>
          </p:nvSpPr>
          <p:spPr bwMode="auto">
            <a:xfrm>
              <a:off x="646779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3" name="Rectangle 2146"/>
            <p:cNvSpPr>
              <a:spLocks noChangeArrowheads="1"/>
            </p:cNvSpPr>
            <p:nvPr/>
          </p:nvSpPr>
          <p:spPr bwMode="auto">
            <a:xfrm>
              <a:off x="6507480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4" name="Rectangle 2147"/>
            <p:cNvSpPr>
              <a:spLocks noChangeArrowheads="1"/>
            </p:cNvSpPr>
            <p:nvPr/>
          </p:nvSpPr>
          <p:spPr bwMode="auto">
            <a:xfrm>
              <a:off x="6507480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5" name="Rectangle 2148"/>
            <p:cNvSpPr>
              <a:spLocks noChangeArrowheads="1"/>
            </p:cNvSpPr>
            <p:nvPr/>
          </p:nvSpPr>
          <p:spPr bwMode="auto">
            <a:xfrm>
              <a:off x="654716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6" name="Rectangle 2149"/>
            <p:cNvSpPr>
              <a:spLocks noChangeArrowheads="1"/>
            </p:cNvSpPr>
            <p:nvPr/>
          </p:nvSpPr>
          <p:spPr bwMode="auto">
            <a:xfrm>
              <a:off x="654716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7" name="Rectangle 2150"/>
            <p:cNvSpPr>
              <a:spLocks noChangeArrowheads="1"/>
            </p:cNvSpPr>
            <p:nvPr/>
          </p:nvSpPr>
          <p:spPr bwMode="auto">
            <a:xfrm>
              <a:off x="658844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8" name="Rectangle 2151"/>
            <p:cNvSpPr>
              <a:spLocks noChangeArrowheads="1"/>
            </p:cNvSpPr>
            <p:nvPr/>
          </p:nvSpPr>
          <p:spPr bwMode="auto">
            <a:xfrm>
              <a:off x="658844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9" name="Rectangle 2152"/>
            <p:cNvSpPr>
              <a:spLocks noChangeArrowheads="1"/>
            </p:cNvSpPr>
            <p:nvPr/>
          </p:nvSpPr>
          <p:spPr bwMode="auto">
            <a:xfrm>
              <a:off x="6628130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0" name="Rectangle 2153"/>
            <p:cNvSpPr>
              <a:spLocks noChangeArrowheads="1"/>
            </p:cNvSpPr>
            <p:nvPr/>
          </p:nvSpPr>
          <p:spPr bwMode="auto">
            <a:xfrm>
              <a:off x="6628130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1" name="Rectangle 2154"/>
            <p:cNvSpPr>
              <a:spLocks noChangeArrowheads="1"/>
            </p:cNvSpPr>
            <p:nvPr/>
          </p:nvSpPr>
          <p:spPr bwMode="auto">
            <a:xfrm>
              <a:off x="6285230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2" name="Rectangle 2155"/>
            <p:cNvSpPr>
              <a:spLocks noChangeArrowheads="1"/>
            </p:cNvSpPr>
            <p:nvPr/>
          </p:nvSpPr>
          <p:spPr bwMode="auto">
            <a:xfrm>
              <a:off x="6285230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3" name="Rectangle 2156"/>
            <p:cNvSpPr>
              <a:spLocks noChangeArrowheads="1"/>
            </p:cNvSpPr>
            <p:nvPr/>
          </p:nvSpPr>
          <p:spPr bwMode="auto">
            <a:xfrm>
              <a:off x="6324918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4" name="Rectangle 2157"/>
            <p:cNvSpPr>
              <a:spLocks noChangeArrowheads="1"/>
            </p:cNvSpPr>
            <p:nvPr/>
          </p:nvSpPr>
          <p:spPr bwMode="auto">
            <a:xfrm>
              <a:off x="6324918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5" name="Rectangle 2158"/>
            <p:cNvSpPr>
              <a:spLocks noChangeArrowheads="1"/>
            </p:cNvSpPr>
            <p:nvPr/>
          </p:nvSpPr>
          <p:spPr bwMode="auto">
            <a:xfrm>
              <a:off x="6366193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6" name="Rectangle 2159"/>
            <p:cNvSpPr>
              <a:spLocks noChangeArrowheads="1"/>
            </p:cNvSpPr>
            <p:nvPr/>
          </p:nvSpPr>
          <p:spPr bwMode="auto">
            <a:xfrm>
              <a:off x="6366193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7" name="Rectangle 2160"/>
            <p:cNvSpPr>
              <a:spLocks noChangeArrowheads="1"/>
            </p:cNvSpPr>
            <p:nvPr/>
          </p:nvSpPr>
          <p:spPr bwMode="auto">
            <a:xfrm>
              <a:off x="6407468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8" name="Rectangle 2161"/>
            <p:cNvSpPr>
              <a:spLocks noChangeArrowheads="1"/>
            </p:cNvSpPr>
            <p:nvPr/>
          </p:nvSpPr>
          <p:spPr bwMode="auto">
            <a:xfrm>
              <a:off x="6407468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9" name="Rectangle 2162"/>
            <p:cNvSpPr>
              <a:spLocks noChangeArrowheads="1"/>
            </p:cNvSpPr>
            <p:nvPr/>
          </p:nvSpPr>
          <p:spPr bwMode="auto">
            <a:xfrm>
              <a:off x="6447155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0" name="Rectangle 2163"/>
            <p:cNvSpPr>
              <a:spLocks noChangeArrowheads="1"/>
            </p:cNvSpPr>
            <p:nvPr/>
          </p:nvSpPr>
          <p:spPr bwMode="auto">
            <a:xfrm>
              <a:off x="6447155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1" name="Rectangle 2164"/>
            <p:cNvSpPr>
              <a:spLocks noChangeArrowheads="1"/>
            </p:cNvSpPr>
            <p:nvPr/>
          </p:nvSpPr>
          <p:spPr bwMode="auto">
            <a:xfrm>
              <a:off x="6486843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2" name="Rectangle 2165"/>
            <p:cNvSpPr>
              <a:spLocks noChangeArrowheads="1"/>
            </p:cNvSpPr>
            <p:nvPr/>
          </p:nvSpPr>
          <p:spPr bwMode="auto">
            <a:xfrm>
              <a:off x="6486843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3" name="Rectangle 2166"/>
            <p:cNvSpPr>
              <a:spLocks noChangeArrowheads="1"/>
            </p:cNvSpPr>
            <p:nvPr/>
          </p:nvSpPr>
          <p:spPr bwMode="auto">
            <a:xfrm>
              <a:off x="6528118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4" name="Rectangle 2167"/>
            <p:cNvSpPr>
              <a:spLocks noChangeArrowheads="1"/>
            </p:cNvSpPr>
            <p:nvPr/>
          </p:nvSpPr>
          <p:spPr bwMode="auto">
            <a:xfrm>
              <a:off x="6528118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5" name="Rectangle 2168"/>
            <p:cNvSpPr>
              <a:spLocks noChangeArrowheads="1"/>
            </p:cNvSpPr>
            <p:nvPr/>
          </p:nvSpPr>
          <p:spPr bwMode="auto">
            <a:xfrm>
              <a:off x="6569393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6" name="Rectangle 2169"/>
            <p:cNvSpPr>
              <a:spLocks noChangeArrowheads="1"/>
            </p:cNvSpPr>
            <p:nvPr/>
          </p:nvSpPr>
          <p:spPr bwMode="auto">
            <a:xfrm>
              <a:off x="6569393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7" name="Rectangle 2170"/>
            <p:cNvSpPr>
              <a:spLocks noChangeArrowheads="1"/>
            </p:cNvSpPr>
            <p:nvPr/>
          </p:nvSpPr>
          <p:spPr bwMode="auto">
            <a:xfrm>
              <a:off x="6609080" y="3790949"/>
              <a:ext cx="6032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8" name="Rectangle 2171"/>
            <p:cNvSpPr>
              <a:spLocks noChangeArrowheads="1"/>
            </p:cNvSpPr>
            <p:nvPr/>
          </p:nvSpPr>
          <p:spPr bwMode="auto">
            <a:xfrm>
              <a:off x="6609080" y="3790949"/>
              <a:ext cx="6032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9" name="Rectangle 2172"/>
            <p:cNvSpPr>
              <a:spLocks noChangeArrowheads="1"/>
            </p:cNvSpPr>
            <p:nvPr/>
          </p:nvSpPr>
          <p:spPr bwMode="auto">
            <a:xfrm>
              <a:off x="6245543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0" name="Rectangle 2173"/>
            <p:cNvSpPr>
              <a:spLocks noChangeArrowheads="1"/>
            </p:cNvSpPr>
            <p:nvPr/>
          </p:nvSpPr>
          <p:spPr bwMode="auto">
            <a:xfrm>
              <a:off x="6245543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1" name="Rectangle 2174"/>
            <p:cNvSpPr>
              <a:spLocks noChangeArrowheads="1"/>
            </p:cNvSpPr>
            <p:nvPr/>
          </p:nvSpPr>
          <p:spPr bwMode="auto">
            <a:xfrm>
              <a:off x="6245543" y="3952874"/>
              <a:ext cx="420688" cy="111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2" name="Rectangle 2175"/>
            <p:cNvSpPr>
              <a:spLocks noChangeArrowheads="1"/>
            </p:cNvSpPr>
            <p:nvPr/>
          </p:nvSpPr>
          <p:spPr bwMode="auto">
            <a:xfrm>
              <a:off x="6245543" y="3894136"/>
              <a:ext cx="420688" cy="111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3" name="Rectangle 2176"/>
            <p:cNvSpPr>
              <a:spLocks noChangeArrowheads="1"/>
            </p:cNvSpPr>
            <p:nvPr/>
          </p:nvSpPr>
          <p:spPr bwMode="auto">
            <a:xfrm>
              <a:off x="6343968" y="3962399"/>
              <a:ext cx="44450" cy="492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4" name="Rectangle 2177"/>
            <p:cNvSpPr>
              <a:spLocks noChangeArrowheads="1"/>
            </p:cNvSpPr>
            <p:nvPr/>
          </p:nvSpPr>
          <p:spPr bwMode="auto">
            <a:xfrm>
              <a:off x="6348730" y="3975099"/>
              <a:ext cx="36513" cy="158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5" name="Rectangle 2178"/>
            <p:cNvSpPr>
              <a:spLocks noChangeArrowheads="1"/>
            </p:cNvSpPr>
            <p:nvPr/>
          </p:nvSpPr>
          <p:spPr bwMode="auto">
            <a:xfrm>
              <a:off x="6348730" y="3975099"/>
              <a:ext cx="36513" cy="1588"/>
            </a:xfrm>
            <a:prstGeom prst="rect">
              <a:avLst/>
            </a:pr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6" name="Rectangle 2179"/>
            <p:cNvSpPr>
              <a:spLocks noChangeArrowheads="1"/>
            </p:cNvSpPr>
            <p:nvPr/>
          </p:nvSpPr>
          <p:spPr bwMode="auto">
            <a:xfrm>
              <a:off x="6348730" y="3976686"/>
              <a:ext cx="36513" cy="1588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7" name="Rectangle 2180"/>
            <p:cNvSpPr>
              <a:spLocks noChangeArrowheads="1"/>
            </p:cNvSpPr>
            <p:nvPr/>
          </p:nvSpPr>
          <p:spPr bwMode="auto">
            <a:xfrm>
              <a:off x="6348730" y="3978274"/>
              <a:ext cx="36513" cy="1588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8" name="Rectangle 2181"/>
            <p:cNvSpPr>
              <a:spLocks noChangeArrowheads="1"/>
            </p:cNvSpPr>
            <p:nvPr/>
          </p:nvSpPr>
          <p:spPr bwMode="auto">
            <a:xfrm>
              <a:off x="6348730" y="3978274"/>
              <a:ext cx="36513" cy="1588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9" name="Rectangle 2182"/>
            <p:cNvSpPr>
              <a:spLocks noChangeArrowheads="1"/>
            </p:cNvSpPr>
            <p:nvPr/>
          </p:nvSpPr>
          <p:spPr bwMode="auto">
            <a:xfrm>
              <a:off x="6348730" y="3979861"/>
              <a:ext cx="36513" cy="1588"/>
            </a:xfrm>
            <a:prstGeom prst="rect">
              <a:avLst/>
            </a:pr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0" name="Rectangle 2183"/>
            <p:cNvSpPr>
              <a:spLocks noChangeArrowheads="1"/>
            </p:cNvSpPr>
            <p:nvPr/>
          </p:nvSpPr>
          <p:spPr bwMode="auto">
            <a:xfrm>
              <a:off x="6348730" y="3981449"/>
              <a:ext cx="36513" cy="1588"/>
            </a:xfrm>
            <a:prstGeom prst="rect">
              <a:avLst/>
            </a:pr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1" name="Rectangle 2184"/>
            <p:cNvSpPr>
              <a:spLocks noChangeArrowheads="1"/>
            </p:cNvSpPr>
            <p:nvPr/>
          </p:nvSpPr>
          <p:spPr bwMode="auto">
            <a:xfrm>
              <a:off x="6348730" y="3981449"/>
              <a:ext cx="36513" cy="1588"/>
            </a:xfrm>
            <a:prstGeom prst="rect">
              <a:avLst/>
            </a:pr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2" name="Rectangle 2185"/>
            <p:cNvSpPr>
              <a:spLocks noChangeArrowheads="1"/>
            </p:cNvSpPr>
            <p:nvPr/>
          </p:nvSpPr>
          <p:spPr bwMode="auto">
            <a:xfrm>
              <a:off x="6348730" y="3983036"/>
              <a:ext cx="36513" cy="1588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3" name="Rectangle 2186"/>
            <p:cNvSpPr>
              <a:spLocks noChangeArrowheads="1"/>
            </p:cNvSpPr>
            <p:nvPr/>
          </p:nvSpPr>
          <p:spPr bwMode="auto">
            <a:xfrm>
              <a:off x="6348730" y="3984624"/>
              <a:ext cx="36513" cy="1588"/>
            </a:xfrm>
            <a:prstGeom prst="rect">
              <a:avLst/>
            </a:prstGeom>
            <a:solidFill>
              <a:srgbClr val="8B8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4" name="Rectangle 2187"/>
            <p:cNvSpPr>
              <a:spLocks noChangeArrowheads="1"/>
            </p:cNvSpPr>
            <p:nvPr/>
          </p:nvSpPr>
          <p:spPr bwMode="auto">
            <a:xfrm>
              <a:off x="6348730" y="3984624"/>
              <a:ext cx="36513" cy="1588"/>
            </a:xfrm>
            <a:prstGeom prst="rect">
              <a:avLst/>
            </a:pr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5" name="Rectangle 2188"/>
            <p:cNvSpPr>
              <a:spLocks noChangeArrowheads="1"/>
            </p:cNvSpPr>
            <p:nvPr/>
          </p:nvSpPr>
          <p:spPr bwMode="auto">
            <a:xfrm>
              <a:off x="6348730" y="3986211"/>
              <a:ext cx="36513" cy="158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6" name="Rectangle 2189"/>
            <p:cNvSpPr>
              <a:spLocks noChangeArrowheads="1"/>
            </p:cNvSpPr>
            <p:nvPr/>
          </p:nvSpPr>
          <p:spPr bwMode="auto">
            <a:xfrm>
              <a:off x="6348730" y="3987799"/>
              <a:ext cx="36513" cy="15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7" name="Rectangle 2190"/>
            <p:cNvSpPr>
              <a:spLocks noChangeArrowheads="1"/>
            </p:cNvSpPr>
            <p:nvPr/>
          </p:nvSpPr>
          <p:spPr bwMode="auto">
            <a:xfrm>
              <a:off x="6348730" y="3987799"/>
              <a:ext cx="36513" cy="1588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8" name="Rectangle 2191"/>
            <p:cNvSpPr>
              <a:spLocks noChangeArrowheads="1"/>
            </p:cNvSpPr>
            <p:nvPr/>
          </p:nvSpPr>
          <p:spPr bwMode="auto">
            <a:xfrm>
              <a:off x="6348730" y="3989386"/>
              <a:ext cx="36513" cy="1588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9" name="Rectangle 2192"/>
            <p:cNvSpPr>
              <a:spLocks noChangeArrowheads="1"/>
            </p:cNvSpPr>
            <p:nvPr/>
          </p:nvSpPr>
          <p:spPr bwMode="auto">
            <a:xfrm>
              <a:off x="6348730" y="3990974"/>
              <a:ext cx="36513" cy="1588"/>
            </a:xfrm>
            <a:prstGeom prst="rect">
              <a:avLst/>
            </a:prstGeom>
            <a:solidFill>
              <a:srgbClr val="696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0" name="Rectangle 2193"/>
            <p:cNvSpPr>
              <a:spLocks noChangeArrowheads="1"/>
            </p:cNvSpPr>
            <p:nvPr/>
          </p:nvSpPr>
          <p:spPr bwMode="auto">
            <a:xfrm>
              <a:off x="6348730" y="3992561"/>
              <a:ext cx="36513" cy="1588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1" name="Rectangle 2194"/>
            <p:cNvSpPr>
              <a:spLocks noChangeArrowheads="1"/>
            </p:cNvSpPr>
            <p:nvPr/>
          </p:nvSpPr>
          <p:spPr bwMode="auto">
            <a:xfrm>
              <a:off x="6348730" y="3992561"/>
              <a:ext cx="36513" cy="1588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2" name="Rectangle 2195"/>
            <p:cNvSpPr>
              <a:spLocks noChangeArrowheads="1"/>
            </p:cNvSpPr>
            <p:nvPr/>
          </p:nvSpPr>
          <p:spPr bwMode="auto">
            <a:xfrm>
              <a:off x="6348730" y="3994149"/>
              <a:ext cx="36513" cy="1588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3" name="Rectangle 2196"/>
            <p:cNvSpPr>
              <a:spLocks noChangeArrowheads="1"/>
            </p:cNvSpPr>
            <p:nvPr/>
          </p:nvSpPr>
          <p:spPr bwMode="auto">
            <a:xfrm>
              <a:off x="6348730" y="3994149"/>
              <a:ext cx="36513" cy="1588"/>
            </a:xfrm>
            <a:prstGeom prst="rect">
              <a:avLst/>
            </a:prstGeom>
            <a:solidFill>
              <a:srgbClr val="52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4" name="Rectangle 2197"/>
            <p:cNvSpPr>
              <a:spLocks noChangeArrowheads="1"/>
            </p:cNvSpPr>
            <p:nvPr/>
          </p:nvSpPr>
          <p:spPr bwMode="auto">
            <a:xfrm>
              <a:off x="6348730" y="3995736"/>
              <a:ext cx="36513" cy="158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5" name="Rectangle 2198"/>
            <p:cNvSpPr>
              <a:spLocks noChangeArrowheads="1"/>
            </p:cNvSpPr>
            <p:nvPr/>
          </p:nvSpPr>
          <p:spPr bwMode="auto">
            <a:xfrm>
              <a:off x="6348730" y="3997324"/>
              <a:ext cx="36513" cy="1588"/>
            </a:xfrm>
            <a:prstGeom prst="rect">
              <a:avLst/>
            </a:pr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6" name="Rectangle 2199"/>
            <p:cNvSpPr>
              <a:spLocks noChangeArrowheads="1"/>
            </p:cNvSpPr>
            <p:nvPr/>
          </p:nvSpPr>
          <p:spPr bwMode="auto">
            <a:xfrm>
              <a:off x="6348730" y="3998911"/>
              <a:ext cx="36513" cy="1588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7" name="Rectangle 2200"/>
            <p:cNvSpPr>
              <a:spLocks noChangeArrowheads="1"/>
            </p:cNvSpPr>
            <p:nvPr/>
          </p:nvSpPr>
          <p:spPr bwMode="auto">
            <a:xfrm>
              <a:off x="6348730" y="3998911"/>
              <a:ext cx="36513" cy="1588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8" name="Rectangle 2201"/>
            <p:cNvSpPr>
              <a:spLocks noChangeArrowheads="1"/>
            </p:cNvSpPr>
            <p:nvPr/>
          </p:nvSpPr>
          <p:spPr bwMode="auto">
            <a:xfrm>
              <a:off x="6348730" y="4000499"/>
              <a:ext cx="36513" cy="1588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9" name="Rectangle 2202"/>
            <p:cNvSpPr>
              <a:spLocks noChangeArrowheads="1"/>
            </p:cNvSpPr>
            <p:nvPr/>
          </p:nvSpPr>
          <p:spPr bwMode="auto">
            <a:xfrm>
              <a:off x="6348730" y="4002086"/>
              <a:ext cx="36513" cy="1588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0" name="Rectangle 2203"/>
            <p:cNvSpPr>
              <a:spLocks noChangeArrowheads="1"/>
            </p:cNvSpPr>
            <p:nvPr/>
          </p:nvSpPr>
          <p:spPr bwMode="auto">
            <a:xfrm>
              <a:off x="6348730" y="4002086"/>
              <a:ext cx="36513" cy="1588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1" name="Rectangle 2204"/>
            <p:cNvSpPr>
              <a:spLocks noChangeArrowheads="1"/>
            </p:cNvSpPr>
            <p:nvPr/>
          </p:nvSpPr>
          <p:spPr bwMode="auto">
            <a:xfrm>
              <a:off x="6348730" y="4003674"/>
              <a:ext cx="36513" cy="1588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2" name="Rectangle 2205"/>
            <p:cNvSpPr>
              <a:spLocks noChangeArrowheads="1"/>
            </p:cNvSpPr>
            <p:nvPr/>
          </p:nvSpPr>
          <p:spPr bwMode="auto">
            <a:xfrm>
              <a:off x="6348730" y="4005261"/>
              <a:ext cx="36513" cy="1588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3" name="Rectangle 2206"/>
            <p:cNvSpPr>
              <a:spLocks noChangeArrowheads="1"/>
            </p:cNvSpPr>
            <p:nvPr/>
          </p:nvSpPr>
          <p:spPr bwMode="auto">
            <a:xfrm>
              <a:off x="6348730" y="4005261"/>
              <a:ext cx="36513" cy="1588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4" name="Rectangle 2207"/>
            <p:cNvSpPr>
              <a:spLocks noChangeArrowheads="1"/>
            </p:cNvSpPr>
            <p:nvPr/>
          </p:nvSpPr>
          <p:spPr bwMode="auto">
            <a:xfrm>
              <a:off x="6348730" y="4006849"/>
              <a:ext cx="36513" cy="1588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5" name="Rectangle 2208"/>
            <p:cNvSpPr>
              <a:spLocks noChangeArrowheads="1"/>
            </p:cNvSpPr>
            <p:nvPr/>
          </p:nvSpPr>
          <p:spPr bwMode="auto">
            <a:xfrm>
              <a:off x="6348730" y="4008436"/>
              <a:ext cx="36513" cy="1588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6" name="Rectangle 2209"/>
            <p:cNvSpPr>
              <a:spLocks noChangeArrowheads="1"/>
            </p:cNvSpPr>
            <p:nvPr/>
          </p:nvSpPr>
          <p:spPr bwMode="auto">
            <a:xfrm>
              <a:off x="6348730" y="4008436"/>
              <a:ext cx="36513" cy="1588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7" name="Rectangle 2210"/>
            <p:cNvSpPr>
              <a:spLocks noChangeArrowheads="1"/>
            </p:cNvSpPr>
            <p:nvPr/>
          </p:nvSpPr>
          <p:spPr bwMode="auto">
            <a:xfrm>
              <a:off x="6348730" y="4010024"/>
              <a:ext cx="36513" cy="1588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858" name="Picture 22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080" y="3978274"/>
              <a:ext cx="22225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9" name="Picture 22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080" y="3978274"/>
              <a:ext cx="22225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" name="Freeform 2213"/>
            <p:cNvSpPr/>
            <p:nvPr/>
          </p:nvSpPr>
          <p:spPr bwMode="auto">
            <a:xfrm>
              <a:off x="6351905" y="3978274"/>
              <a:ext cx="30163" cy="28575"/>
            </a:xfrm>
            <a:custGeom>
              <a:avLst/>
              <a:gdLst>
                <a:gd name="T0" fmla="*/ 2147483647 w 19"/>
                <a:gd name="T1" fmla="*/ 2147483647 h 18"/>
                <a:gd name="T2" fmla="*/ 2147483647 w 19"/>
                <a:gd name="T3" fmla="*/ 2147483647 h 18"/>
                <a:gd name="T4" fmla="*/ 2147483647 w 19"/>
                <a:gd name="T5" fmla="*/ 2147483647 h 18"/>
                <a:gd name="T6" fmla="*/ 2147483647 w 19"/>
                <a:gd name="T7" fmla="*/ 2147483647 h 18"/>
                <a:gd name="T8" fmla="*/ 2147483647 w 19"/>
                <a:gd name="T9" fmla="*/ 2147483647 h 18"/>
                <a:gd name="T10" fmla="*/ 2147483647 w 19"/>
                <a:gd name="T11" fmla="*/ 2147483647 h 18"/>
                <a:gd name="T12" fmla="*/ 2147483647 w 19"/>
                <a:gd name="T13" fmla="*/ 0 h 18"/>
                <a:gd name="T14" fmla="*/ 2147483647 w 19"/>
                <a:gd name="T15" fmla="*/ 0 h 18"/>
                <a:gd name="T16" fmla="*/ 2147483647 w 19"/>
                <a:gd name="T17" fmla="*/ 0 h 18"/>
                <a:gd name="T18" fmla="*/ 2147483647 w 19"/>
                <a:gd name="T19" fmla="*/ 0 h 18"/>
                <a:gd name="T20" fmla="*/ 2147483647 w 19"/>
                <a:gd name="T21" fmla="*/ 0 h 18"/>
                <a:gd name="T22" fmla="*/ 2147483647 w 19"/>
                <a:gd name="T23" fmla="*/ 2147483647 h 18"/>
                <a:gd name="T24" fmla="*/ 2147483647 w 19"/>
                <a:gd name="T25" fmla="*/ 2147483647 h 18"/>
                <a:gd name="T26" fmla="*/ 2147483647 w 19"/>
                <a:gd name="T27" fmla="*/ 2147483647 h 18"/>
                <a:gd name="T28" fmla="*/ 2147483647 w 19"/>
                <a:gd name="T29" fmla="*/ 2147483647 h 18"/>
                <a:gd name="T30" fmla="*/ 0 w 19"/>
                <a:gd name="T31" fmla="*/ 2147483647 h 18"/>
                <a:gd name="T32" fmla="*/ 0 w 19"/>
                <a:gd name="T33" fmla="*/ 2147483647 h 18"/>
                <a:gd name="T34" fmla="*/ 0 w 19"/>
                <a:gd name="T35" fmla="*/ 2147483647 h 18"/>
                <a:gd name="T36" fmla="*/ 2147483647 w 19"/>
                <a:gd name="T37" fmla="*/ 2147483647 h 18"/>
                <a:gd name="T38" fmla="*/ 2147483647 w 19"/>
                <a:gd name="T39" fmla="*/ 2147483647 h 18"/>
                <a:gd name="T40" fmla="*/ 2147483647 w 19"/>
                <a:gd name="T41" fmla="*/ 2147483647 h 18"/>
                <a:gd name="T42" fmla="*/ 2147483647 w 19"/>
                <a:gd name="T43" fmla="*/ 2147483647 h 18"/>
                <a:gd name="T44" fmla="*/ 2147483647 w 19"/>
                <a:gd name="T45" fmla="*/ 2147483647 h 18"/>
                <a:gd name="T46" fmla="*/ 2147483647 w 19"/>
                <a:gd name="T47" fmla="*/ 2147483647 h 18"/>
                <a:gd name="T48" fmla="*/ 2147483647 w 19"/>
                <a:gd name="T49" fmla="*/ 2147483647 h 18"/>
                <a:gd name="T50" fmla="*/ 2147483647 w 19"/>
                <a:gd name="T51" fmla="*/ 2147483647 h 18"/>
                <a:gd name="T52" fmla="*/ 2147483647 w 19"/>
                <a:gd name="T53" fmla="*/ 2147483647 h 18"/>
                <a:gd name="T54" fmla="*/ 2147483647 w 19"/>
                <a:gd name="T55" fmla="*/ 2147483647 h 18"/>
                <a:gd name="T56" fmla="*/ 2147483647 w 19"/>
                <a:gd name="T57" fmla="*/ 2147483647 h 18"/>
                <a:gd name="T58" fmla="*/ 2147483647 w 19"/>
                <a:gd name="T59" fmla="*/ 2147483647 h 18"/>
                <a:gd name="T60" fmla="*/ 2147483647 w 19"/>
                <a:gd name="T61" fmla="*/ 2147483647 h 18"/>
                <a:gd name="T62" fmla="*/ 2147483647 w 19"/>
                <a:gd name="T63" fmla="*/ 2147483647 h 18"/>
                <a:gd name="T64" fmla="*/ 2147483647 w 19"/>
                <a:gd name="T65" fmla="*/ 2147483647 h 1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" h="18">
                  <a:moveTo>
                    <a:pt x="19" y="9"/>
                  </a:moveTo>
                  <a:lnTo>
                    <a:pt x="19" y="7"/>
                  </a:lnTo>
                  <a:lnTo>
                    <a:pt x="18" y="5"/>
                  </a:lnTo>
                  <a:lnTo>
                    <a:pt x="17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3" y="15"/>
                  </a:lnTo>
                  <a:lnTo>
                    <a:pt x="4" y="17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3" y="17"/>
                  </a:lnTo>
                  <a:lnTo>
                    <a:pt x="15" y="17"/>
                  </a:lnTo>
                  <a:lnTo>
                    <a:pt x="16" y="15"/>
                  </a:lnTo>
                  <a:lnTo>
                    <a:pt x="17" y="14"/>
                  </a:lnTo>
                  <a:lnTo>
                    <a:pt x="18" y="13"/>
                  </a:lnTo>
                  <a:lnTo>
                    <a:pt x="19" y="10"/>
                  </a:lnTo>
                  <a:lnTo>
                    <a:pt x="19" y="9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1" name="Rectangle 2214"/>
            <p:cNvSpPr>
              <a:spLocks noChangeArrowheads="1"/>
            </p:cNvSpPr>
            <p:nvPr/>
          </p:nvSpPr>
          <p:spPr bwMode="auto">
            <a:xfrm>
              <a:off x="6301105" y="3987799"/>
              <a:ext cx="44450" cy="23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2" name="Rectangle 2215"/>
            <p:cNvSpPr>
              <a:spLocks noChangeArrowheads="1"/>
            </p:cNvSpPr>
            <p:nvPr/>
          </p:nvSpPr>
          <p:spPr bwMode="auto">
            <a:xfrm>
              <a:off x="6299518" y="3962399"/>
              <a:ext cx="44450" cy="1588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3" name="Rectangle 2216"/>
            <p:cNvSpPr>
              <a:spLocks noChangeArrowheads="1"/>
            </p:cNvSpPr>
            <p:nvPr/>
          </p:nvSpPr>
          <p:spPr bwMode="auto">
            <a:xfrm>
              <a:off x="6299518" y="3963986"/>
              <a:ext cx="44450" cy="1588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4" name="Rectangle 2217"/>
            <p:cNvSpPr>
              <a:spLocks noChangeArrowheads="1"/>
            </p:cNvSpPr>
            <p:nvPr/>
          </p:nvSpPr>
          <p:spPr bwMode="auto">
            <a:xfrm>
              <a:off x="6299518" y="3963986"/>
              <a:ext cx="44450" cy="1588"/>
            </a:xfrm>
            <a:prstGeom prst="rect">
              <a:avLst/>
            </a:pr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5" name="Rectangle 2218"/>
            <p:cNvSpPr>
              <a:spLocks noChangeArrowheads="1"/>
            </p:cNvSpPr>
            <p:nvPr/>
          </p:nvSpPr>
          <p:spPr bwMode="auto">
            <a:xfrm>
              <a:off x="6299518" y="3965574"/>
              <a:ext cx="44450" cy="1588"/>
            </a:xfrm>
            <a:prstGeom prst="rect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6" name="Rectangle 2219"/>
            <p:cNvSpPr>
              <a:spLocks noChangeArrowheads="1"/>
            </p:cNvSpPr>
            <p:nvPr/>
          </p:nvSpPr>
          <p:spPr bwMode="auto">
            <a:xfrm>
              <a:off x="6299518" y="3967161"/>
              <a:ext cx="44450" cy="1588"/>
            </a:xfrm>
            <a:prstGeom prst="rect">
              <a:avLst/>
            </a:pr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7" name="Rectangle 2220"/>
            <p:cNvSpPr>
              <a:spLocks noChangeArrowheads="1"/>
            </p:cNvSpPr>
            <p:nvPr/>
          </p:nvSpPr>
          <p:spPr bwMode="auto">
            <a:xfrm>
              <a:off x="6299518" y="3968749"/>
              <a:ext cx="44450" cy="158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8" name="Rectangle 2221"/>
            <p:cNvSpPr>
              <a:spLocks noChangeArrowheads="1"/>
            </p:cNvSpPr>
            <p:nvPr/>
          </p:nvSpPr>
          <p:spPr bwMode="auto">
            <a:xfrm>
              <a:off x="6299518" y="3968749"/>
              <a:ext cx="44450" cy="1588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9" name="Rectangle 2222"/>
            <p:cNvSpPr>
              <a:spLocks noChangeArrowheads="1"/>
            </p:cNvSpPr>
            <p:nvPr/>
          </p:nvSpPr>
          <p:spPr bwMode="auto">
            <a:xfrm>
              <a:off x="6299518" y="3970336"/>
              <a:ext cx="44450" cy="158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70" name="Rectangle 2223"/>
            <p:cNvSpPr>
              <a:spLocks noChangeArrowheads="1"/>
            </p:cNvSpPr>
            <p:nvPr/>
          </p:nvSpPr>
          <p:spPr bwMode="auto">
            <a:xfrm>
              <a:off x="6299518" y="3970336"/>
              <a:ext cx="44450" cy="158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71" name="Rectangle 2224"/>
            <p:cNvSpPr>
              <a:spLocks noChangeArrowheads="1"/>
            </p:cNvSpPr>
            <p:nvPr/>
          </p:nvSpPr>
          <p:spPr bwMode="auto">
            <a:xfrm>
              <a:off x="6299518" y="3971924"/>
              <a:ext cx="44450" cy="1588"/>
            </a:xfrm>
            <a:prstGeom prst="rect">
              <a:avLst/>
            </a:pr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72" name="Rectangle 2225"/>
            <p:cNvSpPr>
              <a:spLocks noChangeArrowheads="1"/>
            </p:cNvSpPr>
            <p:nvPr/>
          </p:nvSpPr>
          <p:spPr bwMode="auto">
            <a:xfrm>
              <a:off x="6299518" y="3973511"/>
              <a:ext cx="44450" cy="1588"/>
            </a:xfrm>
            <a:prstGeom prst="rect">
              <a:avLst/>
            </a:pr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73" name="Rectangle 2800"/>
          <p:cNvSpPr>
            <a:spLocks noChangeArrowheads="1"/>
          </p:cNvSpPr>
          <p:nvPr/>
        </p:nvSpPr>
        <p:spPr bwMode="auto">
          <a:xfrm>
            <a:off x="3299435" y="4028175"/>
            <a:ext cx="2308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74" name="Picture 27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5897">
            <a:off x="2147378" y="4213038"/>
            <a:ext cx="530225" cy="36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5" name="Rectangle 2800"/>
          <p:cNvSpPr>
            <a:spLocks noChangeArrowheads="1"/>
          </p:cNvSpPr>
          <p:nvPr/>
        </p:nvSpPr>
        <p:spPr bwMode="auto">
          <a:xfrm>
            <a:off x="2075093" y="4591074"/>
            <a:ext cx="42100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扫描枪</a:t>
            </a:r>
          </a:p>
        </p:txBody>
      </p:sp>
      <p:pic>
        <p:nvPicPr>
          <p:cNvPr id="87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82" y="4211528"/>
            <a:ext cx="302518" cy="32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77" name="直線コネクタ 999"/>
          <p:cNvCxnSpPr>
            <a:stCxn id="536" idx="2"/>
          </p:cNvCxnSpPr>
          <p:nvPr/>
        </p:nvCxnSpPr>
        <p:spPr>
          <a:xfrm>
            <a:off x="3107583" y="4036650"/>
            <a:ext cx="242136" cy="175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線コネクタ 1008"/>
          <p:cNvCxnSpPr/>
          <p:nvPr/>
        </p:nvCxnSpPr>
        <p:spPr>
          <a:xfrm>
            <a:off x="3492737" y="4036650"/>
            <a:ext cx="242136" cy="175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直線コネクタ 1009"/>
          <p:cNvCxnSpPr>
            <a:endCxn id="876" idx="0"/>
          </p:cNvCxnSpPr>
          <p:nvPr/>
        </p:nvCxnSpPr>
        <p:spPr>
          <a:xfrm flipH="1">
            <a:off x="2936442" y="4037729"/>
            <a:ext cx="137791" cy="1737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0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964" y="3806278"/>
            <a:ext cx="461877" cy="22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1" name="Rectangle 2800"/>
          <p:cNvSpPr>
            <a:spLocks noChangeArrowheads="1"/>
          </p:cNvSpPr>
          <p:nvPr/>
        </p:nvSpPr>
        <p:spPr bwMode="auto">
          <a:xfrm>
            <a:off x="2047959" y="4041828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摄像机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8" name="矩形 897"/>
          <p:cNvSpPr/>
          <p:nvPr/>
        </p:nvSpPr>
        <p:spPr>
          <a:xfrm>
            <a:off x="2206741" y="3301354"/>
            <a:ext cx="904585" cy="25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1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99" name="直線コネクタ 985"/>
          <p:cNvCxnSpPr/>
          <p:nvPr/>
        </p:nvCxnSpPr>
        <p:spPr>
          <a:xfrm flipV="1">
            <a:off x="3289291" y="3551688"/>
            <a:ext cx="3042" cy="29305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3" name="図 57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855" y="3391019"/>
            <a:ext cx="494872" cy="167120"/>
          </a:xfrm>
          <a:prstGeom prst="rect">
            <a:avLst/>
          </a:prstGeom>
        </p:spPr>
      </p:pic>
      <p:cxnSp>
        <p:nvCxnSpPr>
          <p:cNvPr id="900" name="直線コネクタ 982"/>
          <p:cNvCxnSpPr>
            <a:stCxn id="484" idx="3"/>
          </p:cNvCxnSpPr>
          <p:nvPr/>
        </p:nvCxnSpPr>
        <p:spPr>
          <a:xfrm flipH="1" flipV="1">
            <a:off x="3444441" y="3564040"/>
            <a:ext cx="530691" cy="913891"/>
          </a:xfrm>
          <a:prstGeom prst="bentConnector4">
            <a:avLst>
              <a:gd name="adj1" fmla="val -43076"/>
              <a:gd name="adj2" fmla="val 77442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3" name="直線コネクタ 985"/>
          <p:cNvCxnSpPr/>
          <p:nvPr/>
        </p:nvCxnSpPr>
        <p:spPr>
          <a:xfrm flipV="1">
            <a:off x="3124045" y="3551266"/>
            <a:ext cx="4002" cy="18110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直線コネクタ 985"/>
          <p:cNvCxnSpPr/>
          <p:nvPr/>
        </p:nvCxnSpPr>
        <p:spPr>
          <a:xfrm flipV="1">
            <a:off x="2415385" y="3698215"/>
            <a:ext cx="712663" cy="13869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5" name="直線コネクタ 985"/>
          <p:cNvCxnSpPr/>
          <p:nvPr/>
        </p:nvCxnSpPr>
        <p:spPr>
          <a:xfrm flipV="1">
            <a:off x="2605181" y="3714275"/>
            <a:ext cx="516410" cy="45655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7" name="矩形 986"/>
          <p:cNvSpPr/>
          <p:nvPr/>
        </p:nvSpPr>
        <p:spPr>
          <a:xfrm>
            <a:off x="2201293" y="1629677"/>
            <a:ext cx="1467056" cy="88532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作业台</a:t>
            </a:r>
          </a:p>
        </p:txBody>
      </p:sp>
      <p:sp>
        <p:nvSpPr>
          <p:cNvPr id="990" name="圆角矩形 989"/>
          <p:cNvSpPr/>
          <p:nvPr/>
        </p:nvSpPr>
        <p:spPr>
          <a:xfrm>
            <a:off x="2762108" y="1633123"/>
            <a:ext cx="878370" cy="2849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2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6" name="矩形 915"/>
          <p:cNvSpPr/>
          <p:nvPr/>
        </p:nvSpPr>
        <p:spPr>
          <a:xfrm>
            <a:off x="2441723" y="2553468"/>
            <a:ext cx="904585" cy="25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单体形式</a:t>
            </a:r>
          </a:p>
        </p:txBody>
      </p:sp>
      <p:sp>
        <p:nvSpPr>
          <p:cNvPr id="1863" name="正方形/長方形 1027"/>
          <p:cNvSpPr/>
          <p:nvPr/>
        </p:nvSpPr>
        <p:spPr>
          <a:xfrm>
            <a:off x="4726108" y="1252749"/>
            <a:ext cx="4420468" cy="84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作业台单体动作时，一台工业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控制一台作业台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作业实绩信息，单机保存，不与外部系统通讯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此时的工业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，可以选用低价格，性能一般的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" name="圆角矩形 193"/>
          <p:cNvSpPr/>
          <p:nvPr/>
        </p:nvSpPr>
        <p:spPr>
          <a:xfrm>
            <a:off x="1208584" y="1372646"/>
            <a:ext cx="3384376" cy="1458256"/>
          </a:xfrm>
          <a:prstGeom prst="roundRect">
            <a:avLst>
              <a:gd name="adj" fmla="val 8681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4" name="圆角矩形 1863"/>
          <p:cNvSpPr/>
          <p:nvPr/>
        </p:nvSpPr>
        <p:spPr>
          <a:xfrm>
            <a:off x="1212396" y="3133897"/>
            <a:ext cx="3380564" cy="2259486"/>
          </a:xfrm>
          <a:prstGeom prst="roundRect">
            <a:avLst>
              <a:gd name="adj" fmla="val 8681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5" name="矩形 1864"/>
          <p:cNvSpPr/>
          <p:nvPr/>
        </p:nvSpPr>
        <p:spPr>
          <a:xfrm>
            <a:off x="1418596" y="1252749"/>
            <a:ext cx="904585" cy="2593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构成图</a:t>
            </a:r>
          </a:p>
        </p:txBody>
      </p:sp>
      <p:sp>
        <p:nvSpPr>
          <p:cNvPr id="1866" name="矩形 1865"/>
          <p:cNvSpPr/>
          <p:nvPr/>
        </p:nvSpPr>
        <p:spPr>
          <a:xfrm>
            <a:off x="1461745" y="3012477"/>
            <a:ext cx="904585" cy="2593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实物图</a:t>
            </a:r>
          </a:p>
        </p:txBody>
      </p:sp>
      <p:sp>
        <p:nvSpPr>
          <p:cNvPr id="1867" name="正方形/長方形 1027"/>
          <p:cNvSpPr/>
          <p:nvPr/>
        </p:nvSpPr>
        <p:spPr>
          <a:xfrm>
            <a:off x="4810872" y="2969581"/>
            <a:ext cx="4250943" cy="1483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负责下发作业手顺的指示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连接在作业台上的显示终端，采用安卓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的触屏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en-US" altLang="ja-JP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在其中起到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与作业台各工具的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交互作用，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不负责具体的控制作业</a:t>
            </a:r>
            <a:endParaRPr lang="en-US" altLang="ja-JP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2" name="正方形/長方形 1039"/>
          <p:cNvSpPr/>
          <p:nvPr/>
        </p:nvSpPr>
        <p:spPr>
          <a:xfrm>
            <a:off x="2645329" y="3841391"/>
            <a:ext cx="52295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ja-JP" sz="1100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iQ</a:t>
            </a: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-F</a:t>
            </a:r>
            <a:endParaRPr lang="ja-JP" altLang="en-US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1280592" y="5746185"/>
            <a:ext cx="7704856" cy="6570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 prstMaterial="plastic">
              <a:bevelT w="38100" h="38100"/>
            </a:sp3d>
          </a:bodyPr>
          <a:lstStyle/>
          <a:p>
            <a:pPr algn="ctr"/>
            <a:r>
              <a:rPr lang="zh-CN" altLang="en-US" sz="1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优点：便于作业台移动作业、不需要网络支持</a:t>
            </a:r>
            <a:endParaRPr lang="en-US" altLang="zh-CN" sz="1400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缺点：数据分散式管理，不便于发布新手顺及实绩数据的收集与分析</a:t>
            </a:r>
          </a:p>
        </p:txBody>
      </p:sp>
      <p:cxnSp>
        <p:nvCxnSpPr>
          <p:cNvPr id="198" name="直接连接符 197"/>
          <p:cNvCxnSpPr/>
          <p:nvPr/>
        </p:nvCxnSpPr>
        <p:spPr>
          <a:xfrm>
            <a:off x="1208584" y="5746185"/>
            <a:ext cx="7848872" cy="0"/>
          </a:xfrm>
          <a:prstGeom prst="line">
            <a:avLst/>
          </a:prstGeom>
          <a:ln w="47625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8" name="直接连接符 1867"/>
          <p:cNvCxnSpPr/>
          <p:nvPr/>
        </p:nvCxnSpPr>
        <p:spPr>
          <a:xfrm>
            <a:off x="1208584" y="6403188"/>
            <a:ext cx="7848872" cy="993"/>
          </a:xfrm>
          <a:prstGeom prst="line">
            <a:avLst/>
          </a:prstGeom>
          <a:ln w="47625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52798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35283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多种构成形态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- -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网络版</a:t>
            </a:r>
            <a:endParaRPr lang="zh-CN" altLang="ja-JP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6" name="矩形 905"/>
          <p:cNvSpPr/>
          <p:nvPr/>
        </p:nvSpPr>
        <p:spPr>
          <a:xfrm>
            <a:off x="1568624" y="2188139"/>
            <a:ext cx="792088" cy="3407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</a:rPr>
              <a:t>作业台</a:t>
            </a: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911" name="矩形 910"/>
          <p:cNvSpPr/>
          <p:nvPr/>
        </p:nvSpPr>
        <p:spPr>
          <a:xfrm>
            <a:off x="3566772" y="2188139"/>
            <a:ext cx="792088" cy="3407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</a:rPr>
              <a:t>作业台</a:t>
            </a: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</a:rPr>
              <a:t>n</a:t>
            </a:r>
          </a:p>
        </p:txBody>
      </p:sp>
      <p:cxnSp>
        <p:nvCxnSpPr>
          <p:cNvPr id="912" name="直線コネクタ 985"/>
          <p:cNvCxnSpPr/>
          <p:nvPr/>
        </p:nvCxnSpPr>
        <p:spPr>
          <a:xfrm flipV="1">
            <a:off x="2960377" y="1778843"/>
            <a:ext cx="0" cy="44266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9" name="圆角矩形 908"/>
          <p:cNvSpPr/>
          <p:nvPr/>
        </p:nvSpPr>
        <p:spPr>
          <a:xfrm>
            <a:off x="2499462" y="1493919"/>
            <a:ext cx="878370" cy="2849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2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0" name="矩形 909"/>
          <p:cNvSpPr/>
          <p:nvPr/>
        </p:nvSpPr>
        <p:spPr>
          <a:xfrm>
            <a:off x="2564333" y="2188139"/>
            <a:ext cx="792088" cy="3407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</a:rPr>
              <a:t>作业台</a:t>
            </a: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</a:rPr>
              <a:t>2</a:t>
            </a:r>
          </a:p>
        </p:txBody>
      </p:sp>
      <p:cxnSp>
        <p:nvCxnSpPr>
          <p:cNvPr id="913" name="直線コネクタ 985"/>
          <p:cNvCxnSpPr/>
          <p:nvPr/>
        </p:nvCxnSpPr>
        <p:spPr>
          <a:xfrm flipV="1">
            <a:off x="3962816" y="1966809"/>
            <a:ext cx="0" cy="22133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直線コネクタ 985"/>
          <p:cNvCxnSpPr/>
          <p:nvPr/>
        </p:nvCxnSpPr>
        <p:spPr>
          <a:xfrm flipV="1">
            <a:off x="1962083" y="1966809"/>
            <a:ext cx="0" cy="22133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直線コネクタ 985"/>
          <p:cNvCxnSpPr/>
          <p:nvPr/>
        </p:nvCxnSpPr>
        <p:spPr>
          <a:xfrm flipV="1">
            <a:off x="1962083" y="1969489"/>
            <a:ext cx="2008306" cy="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7" name="矩形 916"/>
          <p:cNvSpPr/>
          <p:nvPr/>
        </p:nvSpPr>
        <p:spPr>
          <a:xfrm>
            <a:off x="2508085" y="2593578"/>
            <a:ext cx="904585" cy="25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组网形式</a:t>
            </a:r>
          </a:p>
        </p:txBody>
      </p:sp>
      <p:pic>
        <p:nvPicPr>
          <p:cNvPr id="918" name="图片 66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8014" y="4852684"/>
            <a:ext cx="1257649" cy="1266016"/>
          </a:xfrm>
          <a:prstGeom prst="rect">
            <a:avLst/>
          </a:prstGeom>
        </p:spPr>
      </p:pic>
      <p:grpSp>
        <p:nvGrpSpPr>
          <p:cNvPr id="919" name="グループ化 1"/>
          <p:cNvGrpSpPr/>
          <p:nvPr/>
        </p:nvGrpSpPr>
        <p:grpSpPr bwMode="auto">
          <a:xfrm>
            <a:off x="1667369" y="4665012"/>
            <a:ext cx="597668" cy="187672"/>
            <a:chOff x="6001068" y="3735386"/>
            <a:chExt cx="711200" cy="276226"/>
          </a:xfrm>
        </p:grpSpPr>
        <p:sp>
          <p:nvSpPr>
            <p:cNvPr id="920" name="Freeform 2040"/>
            <p:cNvSpPr/>
            <p:nvPr/>
          </p:nvSpPr>
          <p:spPr bwMode="auto">
            <a:xfrm>
              <a:off x="6001068" y="3735386"/>
              <a:ext cx="276225" cy="42863"/>
            </a:xfrm>
            <a:custGeom>
              <a:avLst/>
              <a:gdLst>
                <a:gd name="T0" fmla="*/ 2147483647 w 174"/>
                <a:gd name="T1" fmla="*/ 2147483647 h 27"/>
                <a:gd name="T2" fmla="*/ 0 w 174"/>
                <a:gd name="T3" fmla="*/ 2147483647 h 27"/>
                <a:gd name="T4" fmla="*/ 2147483647 w 174"/>
                <a:gd name="T5" fmla="*/ 0 h 27"/>
                <a:gd name="T6" fmla="*/ 2147483647 w 174"/>
                <a:gd name="T7" fmla="*/ 0 h 27"/>
                <a:gd name="T8" fmla="*/ 2147483647 w 174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27">
                  <a:moveTo>
                    <a:pt x="146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174" y="0"/>
                  </a:lnTo>
                  <a:lnTo>
                    <a:pt x="146" y="2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1" name="Freeform 2041"/>
            <p:cNvSpPr/>
            <p:nvPr/>
          </p:nvSpPr>
          <p:spPr bwMode="auto">
            <a:xfrm>
              <a:off x="6001068" y="3735386"/>
              <a:ext cx="276225" cy="42863"/>
            </a:xfrm>
            <a:custGeom>
              <a:avLst/>
              <a:gdLst>
                <a:gd name="T0" fmla="*/ 2147483647 w 174"/>
                <a:gd name="T1" fmla="*/ 2147483647 h 27"/>
                <a:gd name="T2" fmla="*/ 0 w 174"/>
                <a:gd name="T3" fmla="*/ 2147483647 h 27"/>
                <a:gd name="T4" fmla="*/ 2147483647 w 174"/>
                <a:gd name="T5" fmla="*/ 0 h 27"/>
                <a:gd name="T6" fmla="*/ 2147483647 w 174"/>
                <a:gd name="T7" fmla="*/ 0 h 27"/>
                <a:gd name="T8" fmla="*/ 2147483647 w 174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27">
                  <a:moveTo>
                    <a:pt x="146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174" y="0"/>
                  </a:lnTo>
                  <a:lnTo>
                    <a:pt x="146" y="2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2" name="Freeform 2042"/>
            <p:cNvSpPr/>
            <p:nvPr/>
          </p:nvSpPr>
          <p:spPr bwMode="auto">
            <a:xfrm>
              <a:off x="6232843" y="3735386"/>
              <a:ext cx="44450" cy="276225"/>
            </a:xfrm>
            <a:custGeom>
              <a:avLst/>
              <a:gdLst>
                <a:gd name="T0" fmla="*/ 2147483647 w 28"/>
                <a:gd name="T1" fmla="*/ 2147483647 h 174"/>
                <a:gd name="T2" fmla="*/ 0 w 28"/>
                <a:gd name="T3" fmla="*/ 2147483647 h 174"/>
                <a:gd name="T4" fmla="*/ 0 w 28"/>
                <a:gd name="T5" fmla="*/ 2147483647 h 174"/>
                <a:gd name="T6" fmla="*/ 2147483647 w 28"/>
                <a:gd name="T7" fmla="*/ 0 h 174"/>
                <a:gd name="T8" fmla="*/ 2147483647 w 28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4">
                  <a:moveTo>
                    <a:pt x="28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1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3" name="Freeform 2043"/>
            <p:cNvSpPr/>
            <p:nvPr/>
          </p:nvSpPr>
          <p:spPr bwMode="auto">
            <a:xfrm>
              <a:off x="6232843" y="3735386"/>
              <a:ext cx="44450" cy="276225"/>
            </a:xfrm>
            <a:custGeom>
              <a:avLst/>
              <a:gdLst>
                <a:gd name="T0" fmla="*/ 2147483647 w 28"/>
                <a:gd name="T1" fmla="*/ 2147483647 h 174"/>
                <a:gd name="T2" fmla="*/ 0 w 28"/>
                <a:gd name="T3" fmla="*/ 2147483647 h 174"/>
                <a:gd name="T4" fmla="*/ 0 w 28"/>
                <a:gd name="T5" fmla="*/ 2147483647 h 174"/>
                <a:gd name="T6" fmla="*/ 2147483647 w 28"/>
                <a:gd name="T7" fmla="*/ 0 h 174"/>
                <a:gd name="T8" fmla="*/ 2147483647 w 28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4">
                  <a:moveTo>
                    <a:pt x="28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14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4" name="Rectangle 2044"/>
            <p:cNvSpPr>
              <a:spLocks noChangeArrowheads="1"/>
            </p:cNvSpPr>
            <p:nvPr/>
          </p:nvSpPr>
          <p:spPr bwMode="auto">
            <a:xfrm>
              <a:off x="6001068" y="3778249"/>
              <a:ext cx="231775" cy="23336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5" name="Rectangle 2045"/>
            <p:cNvSpPr>
              <a:spLocks noChangeArrowheads="1"/>
            </p:cNvSpPr>
            <p:nvPr/>
          </p:nvSpPr>
          <p:spPr bwMode="auto">
            <a:xfrm>
              <a:off x="6001068" y="3778249"/>
              <a:ext cx="231775" cy="2333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6" name="Rectangle 2046"/>
            <p:cNvSpPr>
              <a:spLocks noChangeArrowheads="1"/>
            </p:cNvSpPr>
            <p:nvPr/>
          </p:nvSpPr>
          <p:spPr bwMode="auto">
            <a:xfrm>
              <a:off x="6016943" y="3887786"/>
              <a:ext cx="84138" cy="55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7" name="Rectangle 2047"/>
            <p:cNvSpPr>
              <a:spLocks noChangeArrowheads="1"/>
            </p:cNvSpPr>
            <p:nvPr/>
          </p:nvSpPr>
          <p:spPr bwMode="auto">
            <a:xfrm>
              <a:off x="6016943" y="3887786"/>
              <a:ext cx="84138" cy="555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8" name="Rectangle 2048"/>
            <p:cNvSpPr>
              <a:spLocks noChangeArrowheads="1"/>
            </p:cNvSpPr>
            <p:nvPr/>
          </p:nvSpPr>
          <p:spPr bwMode="auto">
            <a:xfrm>
              <a:off x="6023293" y="3894136"/>
              <a:ext cx="57150" cy="4286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9" name="Rectangle 2049"/>
            <p:cNvSpPr>
              <a:spLocks noChangeArrowheads="1"/>
            </p:cNvSpPr>
            <p:nvPr/>
          </p:nvSpPr>
          <p:spPr bwMode="auto">
            <a:xfrm>
              <a:off x="6023293" y="3894136"/>
              <a:ext cx="57150" cy="428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0" name="Rectangle 2050"/>
            <p:cNvSpPr>
              <a:spLocks noChangeArrowheads="1"/>
            </p:cNvSpPr>
            <p:nvPr/>
          </p:nvSpPr>
          <p:spPr bwMode="auto">
            <a:xfrm>
              <a:off x="6039168" y="3894136"/>
              <a:ext cx="41275" cy="285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1" name="Rectangle 2051"/>
            <p:cNvSpPr>
              <a:spLocks noChangeArrowheads="1"/>
            </p:cNvSpPr>
            <p:nvPr/>
          </p:nvSpPr>
          <p:spPr bwMode="auto">
            <a:xfrm>
              <a:off x="6039168" y="3894136"/>
              <a:ext cx="41275" cy="2857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2" name="Line 2052"/>
            <p:cNvSpPr>
              <a:spLocks noChangeShapeType="1"/>
            </p:cNvSpPr>
            <p:nvPr/>
          </p:nvSpPr>
          <p:spPr bwMode="auto">
            <a:xfrm flipV="1">
              <a:off x="6023293" y="3922711"/>
              <a:ext cx="15875" cy="14288"/>
            </a:xfrm>
            <a:prstGeom prst="line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3" name="Rectangle 2053"/>
            <p:cNvSpPr>
              <a:spLocks noChangeArrowheads="1"/>
            </p:cNvSpPr>
            <p:nvPr/>
          </p:nvSpPr>
          <p:spPr bwMode="auto">
            <a:xfrm>
              <a:off x="6085205" y="3905249"/>
              <a:ext cx="9525" cy="206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4" name="Rectangle 2054"/>
            <p:cNvSpPr>
              <a:spLocks noChangeArrowheads="1"/>
            </p:cNvSpPr>
            <p:nvPr/>
          </p:nvSpPr>
          <p:spPr bwMode="auto">
            <a:xfrm>
              <a:off x="6085205" y="3905249"/>
              <a:ext cx="9525" cy="206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5" name="Rectangle 2055"/>
            <p:cNvSpPr>
              <a:spLocks noChangeArrowheads="1"/>
            </p:cNvSpPr>
            <p:nvPr/>
          </p:nvSpPr>
          <p:spPr bwMode="auto">
            <a:xfrm>
              <a:off x="6116955" y="3887786"/>
              <a:ext cx="85725" cy="55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6" name="Rectangle 2056"/>
            <p:cNvSpPr>
              <a:spLocks noChangeArrowheads="1"/>
            </p:cNvSpPr>
            <p:nvPr/>
          </p:nvSpPr>
          <p:spPr bwMode="auto">
            <a:xfrm>
              <a:off x="6116955" y="3887786"/>
              <a:ext cx="85725" cy="555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7" name="Rectangle 2057"/>
            <p:cNvSpPr>
              <a:spLocks noChangeArrowheads="1"/>
            </p:cNvSpPr>
            <p:nvPr/>
          </p:nvSpPr>
          <p:spPr bwMode="auto">
            <a:xfrm>
              <a:off x="6124893" y="3894136"/>
              <a:ext cx="55563" cy="4286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8" name="Rectangle 2058"/>
            <p:cNvSpPr>
              <a:spLocks noChangeArrowheads="1"/>
            </p:cNvSpPr>
            <p:nvPr/>
          </p:nvSpPr>
          <p:spPr bwMode="auto">
            <a:xfrm>
              <a:off x="6124893" y="3894136"/>
              <a:ext cx="55563" cy="428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9" name="Rectangle 2059"/>
            <p:cNvSpPr>
              <a:spLocks noChangeArrowheads="1"/>
            </p:cNvSpPr>
            <p:nvPr/>
          </p:nvSpPr>
          <p:spPr bwMode="auto">
            <a:xfrm>
              <a:off x="6139180" y="3894136"/>
              <a:ext cx="41275" cy="285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0" name="Rectangle 2060"/>
            <p:cNvSpPr>
              <a:spLocks noChangeArrowheads="1"/>
            </p:cNvSpPr>
            <p:nvPr/>
          </p:nvSpPr>
          <p:spPr bwMode="auto">
            <a:xfrm>
              <a:off x="6139180" y="3894136"/>
              <a:ext cx="41275" cy="2857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1" name="Line 2061"/>
            <p:cNvSpPr>
              <a:spLocks noChangeShapeType="1"/>
            </p:cNvSpPr>
            <p:nvPr/>
          </p:nvSpPr>
          <p:spPr bwMode="auto">
            <a:xfrm flipV="1">
              <a:off x="6124893" y="3922711"/>
              <a:ext cx="14288" cy="14288"/>
            </a:xfrm>
            <a:prstGeom prst="line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2" name="Rectangle 2062"/>
            <p:cNvSpPr>
              <a:spLocks noChangeArrowheads="1"/>
            </p:cNvSpPr>
            <p:nvPr/>
          </p:nvSpPr>
          <p:spPr bwMode="auto">
            <a:xfrm>
              <a:off x="6185218" y="3905249"/>
              <a:ext cx="9525" cy="206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3" name="Rectangle 2063"/>
            <p:cNvSpPr>
              <a:spLocks noChangeArrowheads="1"/>
            </p:cNvSpPr>
            <p:nvPr/>
          </p:nvSpPr>
          <p:spPr bwMode="auto">
            <a:xfrm>
              <a:off x="6185218" y="3905249"/>
              <a:ext cx="9525" cy="206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4" name="Rectangle 2064"/>
            <p:cNvSpPr>
              <a:spLocks noChangeArrowheads="1"/>
            </p:cNvSpPr>
            <p:nvPr/>
          </p:nvSpPr>
          <p:spPr bwMode="auto">
            <a:xfrm>
              <a:off x="6028055" y="3816349"/>
              <a:ext cx="17463" cy="63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5" name="Rectangle 2065"/>
            <p:cNvSpPr>
              <a:spLocks noChangeArrowheads="1"/>
            </p:cNvSpPr>
            <p:nvPr/>
          </p:nvSpPr>
          <p:spPr bwMode="auto">
            <a:xfrm>
              <a:off x="6028055" y="3816349"/>
              <a:ext cx="17463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6" name="Rectangle 2066"/>
            <p:cNvSpPr>
              <a:spLocks noChangeArrowheads="1"/>
            </p:cNvSpPr>
            <p:nvPr/>
          </p:nvSpPr>
          <p:spPr bwMode="auto">
            <a:xfrm>
              <a:off x="6028055" y="3832224"/>
              <a:ext cx="1746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7" name="Rectangle 2067"/>
            <p:cNvSpPr>
              <a:spLocks noChangeArrowheads="1"/>
            </p:cNvSpPr>
            <p:nvPr/>
          </p:nvSpPr>
          <p:spPr bwMode="auto">
            <a:xfrm>
              <a:off x="6028055" y="3832224"/>
              <a:ext cx="17463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8" name="Rectangle 2068"/>
            <p:cNvSpPr>
              <a:spLocks noChangeArrowheads="1"/>
            </p:cNvSpPr>
            <p:nvPr/>
          </p:nvSpPr>
          <p:spPr bwMode="auto">
            <a:xfrm>
              <a:off x="6028055" y="3846511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9" name="Rectangle 2069"/>
            <p:cNvSpPr>
              <a:spLocks noChangeArrowheads="1"/>
            </p:cNvSpPr>
            <p:nvPr/>
          </p:nvSpPr>
          <p:spPr bwMode="auto">
            <a:xfrm>
              <a:off x="6028055" y="3846511"/>
              <a:ext cx="17463" cy="79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0" name="Rectangle 2070"/>
            <p:cNvSpPr>
              <a:spLocks noChangeArrowheads="1"/>
            </p:cNvSpPr>
            <p:nvPr/>
          </p:nvSpPr>
          <p:spPr bwMode="auto">
            <a:xfrm>
              <a:off x="6028055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1" name="Rectangle 2071"/>
            <p:cNvSpPr>
              <a:spLocks noChangeArrowheads="1"/>
            </p:cNvSpPr>
            <p:nvPr/>
          </p:nvSpPr>
          <p:spPr bwMode="auto">
            <a:xfrm>
              <a:off x="6028055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2" name="Freeform 2072"/>
            <p:cNvSpPr/>
            <p:nvPr/>
          </p:nvSpPr>
          <p:spPr bwMode="auto">
            <a:xfrm>
              <a:off x="6039168" y="3986211"/>
              <a:ext cx="17463" cy="14288"/>
            </a:xfrm>
            <a:custGeom>
              <a:avLst/>
              <a:gdLst>
                <a:gd name="T0" fmla="*/ 2147483647 w 11"/>
                <a:gd name="T1" fmla="*/ 2147483647 h 9"/>
                <a:gd name="T2" fmla="*/ 2147483647 w 11"/>
                <a:gd name="T3" fmla="*/ 2147483647 h 9"/>
                <a:gd name="T4" fmla="*/ 2147483647 w 11"/>
                <a:gd name="T5" fmla="*/ 2147483647 h 9"/>
                <a:gd name="T6" fmla="*/ 2147483647 w 11"/>
                <a:gd name="T7" fmla="*/ 2147483647 h 9"/>
                <a:gd name="T8" fmla="*/ 2147483647 w 11"/>
                <a:gd name="T9" fmla="*/ 2147483647 h 9"/>
                <a:gd name="T10" fmla="*/ 2147483647 w 11"/>
                <a:gd name="T11" fmla="*/ 2147483647 h 9"/>
                <a:gd name="T12" fmla="*/ 2147483647 w 11"/>
                <a:gd name="T13" fmla="*/ 0 h 9"/>
                <a:gd name="T14" fmla="*/ 2147483647 w 11"/>
                <a:gd name="T15" fmla="*/ 0 h 9"/>
                <a:gd name="T16" fmla="*/ 2147483647 w 11"/>
                <a:gd name="T17" fmla="*/ 0 h 9"/>
                <a:gd name="T18" fmla="*/ 2147483647 w 11"/>
                <a:gd name="T19" fmla="*/ 2147483647 h 9"/>
                <a:gd name="T20" fmla="*/ 2147483647 w 11"/>
                <a:gd name="T21" fmla="*/ 2147483647 h 9"/>
                <a:gd name="T22" fmla="*/ 2147483647 w 11"/>
                <a:gd name="T23" fmla="*/ 2147483647 h 9"/>
                <a:gd name="T24" fmla="*/ 0 w 11"/>
                <a:gd name="T25" fmla="*/ 2147483647 h 9"/>
                <a:gd name="T26" fmla="*/ 0 w 11"/>
                <a:gd name="T27" fmla="*/ 2147483647 h 9"/>
                <a:gd name="T28" fmla="*/ 0 w 11"/>
                <a:gd name="T29" fmla="*/ 2147483647 h 9"/>
                <a:gd name="T30" fmla="*/ 0 w 11"/>
                <a:gd name="T31" fmla="*/ 2147483647 h 9"/>
                <a:gd name="T32" fmla="*/ 0 w 11"/>
                <a:gd name="T33" fmla="*/ 2147483647 h 9"/>
                <a:gd name="T34" fmla="*/ 2147483647 w 11"/>
                <a:gd name="T35" fmla="*/ 2147483647 h 9"/>
                <a:gd name="T36" fmla="*/ 2147483647 w 11"/>
                <a:gd name="T37" fmla="*/ 2147483647 h 9"/>
                <a:gd name="T38" fmla="*/ 2147483647 w 11"/>
                <a:gd name="T39" fmla="*/ 2147483647 h 9"/>
                <a:gd name="T40" fmla="*/ 2147483647 w 11"/>
                <a:gd name="T41" fmla="*/ 2147483647 h 9"/>
                <a:gd name="T42" fmla="*/ 2147483647 w 11"/>
                <a:gd name="T43" fmla="*/ 2147483647 h 9"/>
                <a:gd name="T44" fmla="*/ 2147483647 w 11"/>
                <a:gd name="T45" fmla="*/ 2147483647 h 9"/>
                <a:gd name="T46" fmla="*/ 2147483647 w 11"/>
                <a:gd name="T47" fmla="*/ 2147483647 h 9"/>
                <a:gd name="T48" fmla="*/ 2147483647 w 11"/>
                <a:gd name="T49" fmla="*/ 2147483647 h 9"/>
                <a:gd name="T50" fmla="*/ 2147483647 w 11"/>
                <a:gd name="T51" fmla="*/ 2147483647 h 9"/>
                <a:gd name="T52" fmla="*/ 2147483647 w 11"/>
                <a:gd name="T53" fmla="*/ 2147483647 h 9"/>
                <a:gd name="T54" fmla="*/ 2147483647 w 11"/>
                <a:gd name="T55" fmla="*/ 2147483647 h 9"/>
                <a:gd name="T56" fmla="*/ 2147483647 w 11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9">
                  <a:moveTo>
                    <a:pt x="11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3" name="Freeform 2073"/>
            <p:cNvSpPr/>
            <p:nvPr/>
          </p:nvSpPr>
          <p:spPr bwMode="auto">
            <a:xfrm>
              <a:off x="6039168" y="3986211"/>
              <a:ext cx="17463" cy="14288"/>
            </a:xfrm>
            <a:custGeom>
              <a:avLst/>
              <a:gdLst>
                <a:gd name="T0" fmla="*/ 2147483647 w 11"/>
                <a:gd name="T1" fmla="*/ 2147483647 h 9"/>
                <a:gd name="T2" fmla="*/ 2147483647 w 11"/>
                <a:gd name="T3" fmla="*/ 2147483647 h 9"/>
                <a:gd name="T4" fmla="*/ 2147483647 w 11"/>
                <a:gd name="T5" fmla="*/ 2147483647 h 9"/>
                <a:gd name="T6" fmla="*/ 2147483647 w 11"/>
                <a:gd name="T7" fmla="*/ 2147483647 h 9"/>
                <a:gd name="T8" fmla="*/ 2147483647 w 11"/>
                <a:gd name="T9" fmla="*/ 2147483647 h 9"/>
                <a:gd name="T10" fmla="*/ 2147483647 w 11"/>
                <a:gd name="T11" fmla="*/ 2147483647 h 9"/>
                <a:gd name="T12" fmla="*/ 2147483647 w 11"/>
                <a:gd name="T13" fmla="*/ 0 h 9"/>
                <a:gd name="T14" fmla="*/ 2147483647 w 11"/>
                <a:gd name="T15" fmla="*/ 0 h 9"/>
                <a:gd name="T16" fmla="*/ 2147483647 w 11"/>
                <a:gd name="T17" fmla="*/ 0 h 9"/>
                <a:gd name="T18" fmla="*/ 2147483647 w 11"/>
                <a:gd name="T19" fmla="*/ 2147483647 h 9"/>
                <a:gd name="T20" fmla="*/ 2147483647 w 11"/>
                <a:gd name="T21" fmla="*/ 2147483647 h 9"/>
                <a:gd name="T22" fmla="*/ 2147483647 w 11"/>
                <a:gd name="T23" fmla="*/ 2147483647 h 9"/>
                <a:gd name="T24" fmla="*/ 0 w 11"/>
                <a:gd name="T25" fmla="*/ 2147483647 h 9"/>
                <a:gd name="T26" fmla="*/ 0 w 11"/>
                <a:gd name="T27" fmla="*/ 2147483647 h 9"/>
                <a:gd name="T28" fmla="*/ 0 w 11"/>
                <a:gd name="T29" fmla="*/ 2147483647 h 9"/>
                <a:gd name="T30" fmla="*/ 0 w 11"/>
                <a:gd name="T31" fmla="*/ 2147483647 h 9"/>
                <a:gd name="T32" fmla="*/ 0 w 11"/>
                <a:gd name="T33" fmla="*/ 2147483647 h 9"/>
                <a:gd name="T34" fmla="*/ 2147483647 w 11"/>
                <a:gd name="T35" fmla="*/ 2147483647 h 9"/>
                <a:gd name="T36" fmla="*/ 2147483647 w 11"/>
                <a:gd name="T37" fmla="*/ 2147483647 h 9"/>
                <a:gd name="T38" fmla="*/ 2147483647 w 11"/>
                <a:gd name="T39" fmla="*/ 2147483647 h 9"/>
                <a:gd name="T40" fmla="*/ 2147483647 w 11"/>
                <a:gd name="T41" fmla="*/ 2147483647 h 9"/>
                <a:gd name="T42" fmla="*/ 2147483647 w 11"/>
                <a:gd name="T43" fmla="*/ 2147483647 h 9"/>
                <a:gd name="T44" fmla="*/ 2147483647 w 11"/>
                <a:gd name="T45" fmla="*/ 2147483647 h 9"/>
                <a:gd name="T46" fmla="*/ 2147483647 w 11"/>
                <a:gd name="T47" fmla="*/ 2147483647 h 9"/>
                <a:gd name="T48" fmla="*/ 2147483647 w 11"/>
                <a:gd name="T49" fmla="*/ 2147483647 h 9"/>
                <a:gd name="T50" fmla="*/ 2147483647 w 11"/>
                <a:gd name="T51" fmla="*/ 2147483647 h 9"/>
                <a:gd name="T52" fmla="*/ 2147483647 w 11"/>
                <a:gd name="T53" fmla="*/ 2147483647 h 9"/>
                <a:gd name="T54" fmla="*/ 2147483647 w 11"/>
                <a:gd name="T55" fmla="*/ 2147483647 h 9"/>
                <a:gd name="T56" fmla="*/ 2147483647 w 11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9">
                  <a:moveTo>
                    <a:pt x="11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1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4" name="Freeform 2074"/>
            <p:cNvSpPr/>
            <p:nvPr/>
          </p:nvSpPr>
          <p:spPr bwMode="auto">
            <a:xfrm>
              <a:off x="6040755" y="3987799"/>
              <a:ext cx="14288" cy="11113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0 h 7"/>
                <a:gd name="T10" fmla="*/ 2147483647 w 9"/>
                <a:gd name="T11" fmla="*/ 0 h 7"/>
                <a:gd name="T12" fmla="*/ 2147483647 w 9"/>
                <a:gd name="T13" fmla="*/ 0 h 7"/>
                <a:gd name="T14" fmla="*/ 2147483647 w 9"/>
                <a:gd name="T15" fmla="*/ 2147483647 h 7"/>
                <a:gd name="T16" fmla="*/ 0 w 9"/>
                <a:gd name="T17" fmla="*/ 2147483647 h 7"/>
                <a:gd name="T18" fmla="*/ 0 w 9"/>
                <a:gd name="T19" fmla="*/ 2147483647 h 7"/>
                <a:gd name="T20" fmla="*/ 0 w 9"/>
                <a:gd name="T21" fmla="*/ 2147483647 h 7"/>
                <a:gd name="T22" fmla="*/ 2147483647 w 9"/>
                <a:gd name="T23" fmla="*/ 2147483647 h 7"/>
                <a:gd name="T24" fmla="*/ 2147483647 w 9"/>
                <a:gd name="T25" fmla="*/ 2147483647 h 7"/>
                <a:gd name="T26" fmla="*/ 2147483647 w 9"/>
                <a:gd name="T27" fmla="*/ 2147483647 h 7"/>
                <a:gd name="T28" fmla="*/ 2147483647 w 9"/>
                <a:gd name="T29" fmla="*/ 2147483647 h 7"/>
                <a:gd name="T30" fmla="*/ 2147483647 w 9"/>
                <a:gd name="T31" fmla="*/ 2147483647 h 7"/>
                <a:gd name="T32" fmla="*/ 2147483647 w 9"/>
                <a:gd name="T33" fmla="*/ 2147483647 h 7"/>
                <a:gd name="T34" fmla="*/ 2147483647 w 9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6"/>
                  </a:lnTo>
                  <a:lnTo>
                    <a:pt x="8" y="4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5" name="Freeform 2075"/>
            <p:cNvSpPr/>
            <p:nvPr/>
          </p:nvSpPr>
          <p:spPr bwMode="auto">
            <a:xfrm>
              <a:off x="6040755" y="3987799"/>
              <a:ext cx="14288" cy="11113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0 h 7"/>
                <a:gd name="T10" fmla="*/ 2147483647 w 9"/>
                <a:gd name="T11" fmla="*/ 0 h 7"/>
                <a:gd name="T12" fmla="*/ 2147483647 w 9"/>
                <a:gd name="T13" fmla="*/ 0 h 7"/>
                <a:gd name="T14" fmla="*/ 2147483647 w 9"/>
                <a:gd name="T15" fmla="*/ 2147483647 h 7"/>
                <a:gd name="T16" fmla="*/ 0 w 9"/>
                <a:gd name="T17" fmla="*/ 2147483647 h 7"/>
                <a:gd name="T18" fmla="*/ 0 w 9"/>
                <a:gd name="T19" fmla="*/ 2147483647 h 7"/>
                <a:gd name="T20" fmla="*/ 0 w 9"/>
                <a:gd name="T21" fmla="*/ 2147483647 h 7"/>
                <a:gd name="T22" fmla="*/ 2147483647 w 9"/>
                <a:gd name="T23" fmla="*/ 2147483647 h 7"/>
                <a:gd name="T24" fmla="*/ 2147483647 w 9"/>
                <a:gd name="T25" fmla="*/ 2147483647 h 7"/>
                <a:gd name="T26" fmla="*/ 2147483647 w 9"/>
                <a:gd name="T27" fmla="*/ 2147483647 h 7"/>
                <a:gd name="T28" fmla="*/ 2147483647 w 9"/>
                <a:gd name="T29" fmla="*/ 2147483647 h 7"/>
                <a:gd name="T30" fmla="*/ 2147483647 w 9"/>
                <a:gd name="T31" fmla="*/ 2147483647 h 7"/>
                <a:gd name="T32" fmla="*/ 2147483647 w 9"/>
                <a:gd name="T33" fmla="*/ 2147483647 h 7"/>
                <a:gd name="T34" fmla="*/ 2147483647 w 9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6"/>
                  </a:lnTo>
                  <a:lnTo>
                    <a:pt x="8" y="4"/>
                  </a:lnTo>
                  <a:lnTo>
                    <a:pt x="9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6" name="Rectangle 2076"/>
            <p:cNvSpPr>
              <a:spLocks noChangeArrowheads="1"/>
            </p:cNvSpPr>
            <p:nvPr/>
          </p:nvSpPr>
          <p:spPr bwMode="auto">
            <a:xfrm>
              <a:off x="6069330" y="3978274"/>
              <a:ext cx="38100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7" name="Rectangle 2077"/>
            <p:cNvSpPr>
              <a:spLocks noChangeArrowheads="1"/>
            </p:cNvSpPr>
            <p:nvPr/>
          </p:nvSpPr>
          <p:spPr bwMode="auto">
            <a:xfrm>
              <a:off x="6069330" y="3978274"/>
              <a:ext cx="38100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8" name="Freeform 2078"/>
            <p:cNvSpPr/>
            <p:nvPr/>
          </p:nvSpPr>
          <p:spPr bwMode="auto">
            <a:xfrm>
              <a:off x="6078855" y="3986211"/>
              <a:ext cx="19050" cy="14288"/>
            </a:xfrm>
            <a:custGeom>
              <a:avLst/>
              <a:gdLst>
                <a:gd name="T0" fmla="*/ 2147483647 w 12"/>
                <a:gd name="T1" fmla="*/ 2147483647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2147483647 w 12"/>
                <a:gd name="T15" fmla="*/ 0 h 9"/>
                <a:gd name="T16" fmla="*/ 2147483647 w 12"/>
                <a:gd name="T17" fmla="*/ 0 h 9"/>
                <a:gd name="T18" fmla="*/ 2147483647 w 12"/>
                <a:gd name="T19" fmla="*/ 2147483647 h 9"/>
                <a:gd name="T20" fmla="*/ 2147483647 w 12"/>
                <a:gd name="T21" fmla="*/ 2147483647 h 9"/>
                <a:gd name="T22" fmla="*/ 2147483647 w 12"/>
                <a:gd name="T23" fmla="*/ 2147483647 h 9"/>
                <a:gd name="T24" fmla="*/ 2147483647 w 12"/>
                <a:gd name="T25" fmla="*/ 2147483647 h 9"/>
                <a:gd name="T26" fmla="*/ 0 w 12"/>
                <a:gd name="T27" fmla="*/ 2147483647 h 9"/>
                <a:gd name="T28" fmla="*/ 0 w 12"/>
                <a:gd name="T29" fmla="*/ 2147483647 h 9"/>
                <a:gd name="T30" fmla="*/ 0 w 12"/>
                <a:gd name="T31" fmla="*/ 2147483647 h 9"/>
                <a:gd name="T32" fmla="*/ 2147483647 w 12"/>
                <a:gd name="T33" fmla="*/ 2147483647 h 9"/>
                <a:gd name="T34" fmla="*/ 2147483647 w 12"/>
                <a:gd name="T35" fmla="*/ 2147483647 h 9"/>
                <a:gd name="T36" fmla="*/ 2147483647 w 12"/>
                <a:gd name="T37" fmla="*/ 2147483647 h 9"/>
                <a:gd name="T38" fmla="*/ 2147483647 w 12"/>
                <a:gd name="T39" fmla="*/ 2147483647 h 9"/>
                <a:gd name="T40" fmla="*/ 2147483647 w 12"/>
                <a:gd name="T41" fmla="*/ 2147483647 h 9"/>
                <a:gd name="T42" fmla="*/ 2147483647 w 12"/>
                <a:gd name="T43" fmla="*/ 2147483647 h 9"/>
                <a:gd name="T44" fmla="*/ 2147483647 w 12"/>
                <a:gd name="T45" fmla="*/ 2147483647 h 9"/>
                <a:gd name="T46" fmla="*/ 2147483647 w 12"/>
                <a:gd name="T47" fmla="*/ 2147483647 h 9"/>
                <a:gd name="T48" fmla="*/ 2147483647 w 12"/>
                <a:gd name="T49" fmla="*/ 2147483647 h 9"/>
                <a:gd name="T50" fmla="*/ 2147483647 w 12"/>
                <a:gd name="T51" fmla="*/ 2147483647 h 9"/>
                <a:gd name="T52" fmla="*/ 2147483647 w 12"/>
                <a:gd name="T53" fmla="*/ 2147483647 h 9"/>
                <a:gd name="T54" fmla="*/ 2147483647 w 12"/>
                <a:gd name="T55" fmla="*/ 2147483647 h 9"/>
                <a:gd name="T56" fmla="*/ 2147483647 w 12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" h="9">
                  <a:moveTo>
                    <a:pt x="12" y="5"/>
                  </a:moveTo>
                  <a:lnTo>
                    <a:pt x="12" y="4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9" name="Freeform 2079"/>
            <p:cNvSpPr/>
            <p:nvPr/>
          </p:nvSpPr>
          <p:spPr bwMode="auto">
            <a:xfrm>
              <a:off x="6078855" y="3986211"/>
              <a:ext cx="19050" cy="14288"/>
            </a:xfrm>
            <a:custGeom>
              <a:avLst/>
              <a:gdLst>
                <a:gd name="T0" fmla="*/ 2147483647 w 12"/>
                <a:gd name="T1" fmla="*/ 2147483647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2147483647 w 12"/>
                <a:gd name="T15" fmla="*/ 0 h 9"/>
                <a:gd name="T16" fmla="*/ 2147483647 w 12"/>
                <a:gd name="T17" fmla="*/ 0 h 9"/>
                <a:gd name="T18" fmla="*/ 2147483647 w 12"/>
                <a:gd name="T19" fmla="*/ 2147483647 h 9"/>
                <a:gd name="T20" fmla="*/ 2147483647 w 12"/>
                <a:gd name="T21" fmla="*/ 2147483647 h 9"/>
                <a:gd name="T22" fmla="*/ 2147483647 w 12"/>
                <a:gd name="T23" fmla="*/ 2147483647 h 9"/>
                <a:gd name="T24" fmla="*/ 2147483647 w 12"/>
                <a:gd name="T25" fmla="*/ 2147483647 h 9"/>
                <a:gd name="T26" fmla="*/ 0 w 12"/>
                <a:gd name="T27" fmla="*/ 2147483647 h 9"/>
                <a:gd name="T28" fmla="*/ 0 w 12"/>
                <a:gd name="T29" fmla="*/ 2147483647 h 9"/>
                <a:gd name="T30" fmla="*/ 0 w 12"/>
                <a:gd name="T31" fmla="*/ 2147483647 h 9"/>
                <a:gd name="T32" fmla="*/ 2147483647 w 12"/>
                <a:gd name="T33" fmla="*/ 2147483647 h 9"/>
                <a:gd name="T34" fmla="*/ 2147483647 w 12"/>
                <a:gd name="T35" fmla="*/ 2147483647 h 9"/>
                <a:gd name="T36" fmla="*/ 2147483647 w 12"/>
                <a:gd name="T37" fmla="*/ 2147483647 h 9"/>
                <a:gd name="T38" fmla="*/ 2147483647 w 12"/>
                <a:gd name="T39" fmla="*/ 2147483647 h 9"/>
                <a:gd name="T40" fmla="*/ 2147483647 w 12"/>
                <a:gd name="T41" fmla="*/ 2147483647 h 9"/>
                <a:gd name="T42" fmla="*/ 2147483647 w 12"/>
                <a:gd name="T43" fmla="*/ 2147483647 h 9"/>
                <a:gd name="T44" fmla="*/ 2147483647 w 12"/>
                <a:gd name="T45" fmla="*/ 2147483647 h 9"/>
                <a:gd name="T46" fmla="*/ 2147483647 w 12"/>
                <a:gd name="T47" fmla="*/ 2147483647 h 9"/>
                <a:gd name="T48" fmla="*/ 2147483647 w 12"/>
                <a:gd name="T49" fmla="*/ 2147483647 h 9"/>
                <a:gd name="T50" fmla="*/ 2147483647 w 12"/>
                <a:gd name="T51" fmla="*/ 2147483647 h 9"/>
                <a:gd name="T52" fmla="*/ 2147483647 w 12"/>
                <a:gd name="T53" fmla="*/ 2147483647 h 9"/>
                <a:gd name="T54" fmla="*/ 2147483647 w 12"/>
                <a:gd name="T55" fmla="*/ 2147483647 h 9"/>
                <a:gd name="T56" fmla="*/ 2147483647 w 12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" h="9">
                  <a:moveTo>
                    <a:pt x="12" y="5"/>
                  </a:moveTo>
                  <a:lnTo>
                    <a:pt x="12" y="4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1" name="Freeform 2080"/>
            <p:cNvSpPr/>
            <p:nvPr/>
          </p:nvSpPr>
          <p:spPr bwMode="auto">
            <a:xfrm>
              <a:off x="6082030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3" name="Freeform 2081"/>
            <p:cNvSpPr/>
            <p:nvPr/>
          </p:nvSpPr>
          <p:spPr bwMode="auto">
            <a:xfrm>
              <a:off x="6082030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7" name="Rectangle 2082"/>
            <p:cNvSpPr>
              <a:spLocks noChangeArrowheads="1"/>
            </p:cNvSpPr>
            <p:nvPr/>
          </p:nvSpPr>
          <p:spPr bwMode="auto">
            <a:xfrm>
              <a:off x="6109018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8" name="Rectangle 2083"/>
            <p:cNvSpPr>
              <a:spLocks noChangeArrowheads="1"/>
            </p:cNvSpPr>
            <p:nvPr/>
          </p:nvSpPr>
          <p:spPr bwMode="auto">
            <a:xfrm>
              <a:off x="6109018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9" name="Freeform 2084"/>
            <p:cNvSpPr/>
            <p:nvPr/>
          </p:nvSpPr>
          <p:spPr bwMode="auto">
            <a:xfrm>
              <a:off x="6120130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2147483647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2147483647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20" name="Freeform 2085"/>
            <p:cNvSpPr/>
            <p:nvPr/>
          </p:nvSpPr>
          <p:spPr bwMode="auto">
            <a:xfrm>
              <a:off x="6120130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2147483647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2147483647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23" name="Freeform 2086"/>
            <p:cNvSpPr/>
            <p:nvPr/>
          </p:nvSpPr>
          <p:spPr bwMode="auto">
            <a:xfrm>
              <a:off x="6121718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0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2147483647 h 7"/>
                <a:gd name="T14" fmla="*/ 0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25" name="Freeform 2087"/>
            <p:cNvSpPr/>
            <p:nvPr/>
          </p:nvSpPr>
          <p:spPr bwMode="auto">
            <a:xfrm>
              <a:off x="6121718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0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2147483647 h 7"/>
                <a:gd name="T14" fmla="*/ 0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7" name="Rectangle 2088"/>
            <p:cNvSpPr>
              <a:spLocks noChangeArrowheads="1"/>
            </p:cNvSpPr>
            <p:nvPr/>
          </p:nvSpPr>
          <p:spPr bwMode="auto">
            <a:xfrm>
              <a:off x="6148705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1" name="Rectangle 2089"/>
            <p:cNvSpPr>
              <a:spLocks noChangeArrowheads="1"/>
            </p:cNvSpPr>
            <p:nvPr/>
          </p:nvSpPr>
          <p:spPr bwMode="auto">
            <a:xfrm>
              <a:off x="6148705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2" name="Freeform 2090"/>
            <p:cNvSpPr/>
            <p:nvPr/>
          </p:nvSpPr>
          <p:spPr bwMode="auto">
            <a:xfrm>
              <a:off x="6161405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0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0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3" name="Freeform 2091"/>
            <p:cNvSpPr/>
            <p:nvPr/>
          </p:nvSpPr>
          <p:spPr bwMode="auto">
            <a:xfrm>
              <a:off x="6161405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0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0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4" name="Freeform 2092"/>
            <p:cNvSpPr/>
            <p:nvPr/>
          </p:nvSpPr>
          <p:spPr bwMode="auto">
            <a:xfrm>
              <a:off x="6162993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5" name="Freeform 2093"/>
            <p:cNvSpPr/>
            <p:nvPr/>
          </p:nvSpPr>
          <p:spPr bwMode="auto">
            <a:xfrm>
              <a:off x="6162993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6" name="Rectangle 2094"/>
            <p:cNvSpPr>
              <a:spLocks noChangeArrowheads="1"/>
            </p:cNvSpPr>
            <p:nvPr/>
          </p:nvSpPr>
          <p:spPr bwMode="auto">
            <a:xfrm>
              <a:off x="6086793" y="3816349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7" name="Rectangle 2095"/>
            <p:cNvSpPr>
              <a:spLocks noChangeArrowheads="1"/>
            </p:cNvSpPr>
            <p:nvPr/>
          </p:nvSpPr>
          <p:spPr bwMode="auto">
            <a:xfrm>
              <a:off x="6086793" y="3816349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8" name="Rectangle 2096"/>
            <p:cNvSpPr>
              <a:spLocks noChangeArrowheads="1"/>
            </p:cNvSpPr>
            <p:nvPr/>
          </p:nvSpPr>
          <p:spPr bwMode="auto">
            <a:xfrm>
              <a:off x="6110605" y="3816349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9" name="Rectangle 2097"/>
            <p:cNvSpPr>
              <a:spLocks noChangeArrowheads="1"/>
            </p:cNvSpPr>
            <p:nvPr/>
          </p:nvSpPr>
          <p:spPr bwMode="auto">
            <a:xfrm>
              <a:off x="6110605" y="3816349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0" name="Rectangle 2098"/>
            <p:cNvSpPr>
              <a:spLocks noChangeArrowheads="1"/>
            </p:cNvSpPr>
            <p:nvPr/>
          </p:nvSpPr>
          <p:spPr bwMode="auto">
            <a:xfrm>
              <a:off x="6110605" y="3832224"/>
              <a:ext cx="6350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1" name="Rectangle 2099"/>
            <p:cNvSpPr>
              <a:spLocks noChangeArrowheads="1"/>
            </p:cNvSpPr>
            <p:nvPr/>
          </p:nvSpPr>
          <p:spPr bwMode="auto">
            <a:xfrm>
              <a:off x="6110605" y="3832224"/>
              <a:ext cx="6350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2" name="Rectangle 2100"/>
            <p:cNvSpPr>
              <a:spLocks noChangeArrowheads="1"/>
            </p:cNvSpPr>
            <p:nvPr/>
          </p:nvSpPr>
          <p:spPr bwMode="auto">
            <a:xfrm>
              <a:off x="6110605" y="3846511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3" name="Rectangle 2101"/>
            <p:cNvSpPr>
              <a:spLocks noChangeArrowheads="1"/>
            </p:cNvSpPr>
            <p:nvPr/>
          </p:nvSpPr>
          <p:spPr bwMode="auto">
            <a:xfrm>
              <a:off x="6110605" y="3846511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4" name="Rectangle 2102"/>
            <p:cNvSpPr>
              <a:spLocks noChangeArrowheads="1"/>
            </p:cNvSpPr>
            <p:nvPr/>
          </p:nvSpPr>
          <p:spPr bwMode="auto">
            <a:xfrm>
              <a:off x="6110605" y="3862386"/>
              <a:ext cx="6350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5" name="Rectangle 2103"/>
            <p:cNvSpPr>
              <a:spLocks noChangeArrowheads="1"/>
            </p:cNvSpPr>
            <p:nvPr/>
          </p:nvSpPr>
          <p:spPr bwMode="auto">
            <a:xfrm>
              <a:off x="6110605" y="3862386"/>
              <a:ext cx="6350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6" name="Rectangle 2104"/>
            <p:cNvSpPr>
              <a:spLocks noChangeArrowheads="1"/>
            </p:cNvSpPr>
            <p:nvPr/>
          </p:nvSpPr>
          <p:spPr bwMode="auto">
            <a:xfrm>
              <a:off x="6131243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7" name="Rectangle 2105"/>
            <p:cNvSpPr>
              <a:spLocks noChangeArrowheads="1"/>
            </p:cNvSpPr>
            <p:nvPr/>
          </p:nvSpPr>
          <p:spPr bwMode="auto">
            <a:xfrm>
              <a:off x="6131243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8" name="Rectangle 2106"/>
            <p:cNvSpPr>
              <a:spLocks noChangeArrowheads="1"/>
            </p:cNvSpPr>
            <p:nvPr/>
          </p:nvSpPr>
          <p:spPr bwMode="auto">
            <a:xfrm>
              <a:off x="6131243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9" name="Rectangle 2107"/>
            <p:cNvSpPr>
              <a:spLocks noChangeArrowheads="1"/>
            </p:cNvSpPr>
            <p:nvPr/>
          </p:nvSpPr>
          <p:spPr bwMode="auto">
            <a:xfrm>
              <a:off x="6131243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0" name="Rectangle 2108"/>
            <p:cNvSpPr>
              <a:spLocks noChangeArrowheads="1"/>
            </p:cNvSpPr>
            <p:nvPr/>
          </p:nvSpPr>
          <p:spPr bwMode="auto">
            <a:xfrm>
              <a:off x="6131243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1" name="Rectangle 2109"/>
            <p:cNvSpPr>
              <a:spLocks noChangeArrowheads="1"/>
            </p:cNvSpPr>
            <p:nvPr/>
          </p:nvSpPr>
          <p:spPr bwMode="auto">
            <a:xfrm>
              <a:off x="6131243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2" name="Rectangle 2110"/>
            <p:cNvSpPr>
              <a:spLocks noChangeArrowheads="1"/>
            </p:cNvSpPr>
            <p:nvPr/>
          </p:nvSpPr>
          <p:spPr bwMode="auto">
            <a:xfrm>
              <a:off x="6131243" y="3862386"/>
              <a:ext cx="7938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3" name="Rectangle 2111"/>
            <p:cNvSpPr>
              <a:spLocks noChangeArrowheads="1"/>
            </p:cNvSpPr>
            <p:nvPr/>
          </p:nvSpPr>
          <p:spPr bwMode="auto">
            <a:xfrm>
              <a:off x="6131243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4" name="Rectangle 2112"/>
            <p:cNvSpPr>
              <a:spLocks noChangeArrowheads="1"/>
            </p:cNvSpPr>
            <p:nvPr/>
          </p:nvSpPr>
          <p:spPr bwMode="auto">
            <a:xfrm>
              <a:off x="6153468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5" name="Rectangle 2113"/>
            <p:cNvSpPr>
              <a:spLocks noChangeArrowheads="1"/>
            </p:cNvSpPr>
            <p:nvPr/>
          </p:nvSpPr>
          <p:spPr bwMode="auto">
            <a:xfrm>
              <a:off x="6153468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6" name="Rectangle 2114"/>
            <p:cNvSpPr>
              <a:spLocks noChangeArrowheads="1"/>
            </p:cNvSpPr>
            <p:nvPr/>
          </p:nvSpPr>
          <p:spPr bwMode="auto">
            <a:xfrm>
              <a:off x="6153468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7" name="Rectangle 2115"/>
            <p:cNvSpPr>
              <a:spLocks noChangeArrowheads="1"/>
            </p:cNvSpPr>
            <p:nvPr/>
          </p:nvSpPr>
          <p:spPr bwMode="auto">
            <a:xfrm>
              <a:off x="6153468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8" name="Rectangle 2116"/>
            <p:cNvSpPr>
              <a:spLocks noChangeArrowheads="1"/>
            </p:cNvSpPr>
            <p:nvPr/>
          </p:nvSpPr>
          <p:spPr bwMode="auto">
            <a:xfrm>
              <a:off x="6153468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9" name="Rectangle 2117"/>
            <p:cNvSpPr>
              <a:spLocks noChangeArrowheads="1"/>
            </p:cNvSpPr>
            <p:nvPr/>
          </p:nvSpPr>
          <p:spPr bwMode="auto">
            <a:xfrm>
              <a:off x="6153468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0" name="Rectangle 2118"/>
            <p:cNvSpPr>
              <a:spLocks noChangeArrowheads="1"/>
            </p:cNvSpPr>
            <p:nvPr/>
          </p:nvSpPr>
          <p:spPr bwMode="auto">
            <a:xfrm>
              <a:off x="6153468" y="3862386"/>
              <a:ext cx="7938" cy="476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1" name="Rectangle 2119"/>
            <p:cNvSpPr>
              <a:spLocks noChangeArrowheads="1"/>
            </p:cNvSpPr>
            <p:nvPr/>
          </p:nvSpPr>
          <p:spPr bwMode="auto">
            <a:xfrm>
              <a:off x="6153468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2" name="Rectangle 2120"/>
            <p:cNvSpPr>
              <a:spLocks noChangeArrowheads="1"/>
            </p:cNvSpPr>
            <p:nvPr/>
          </p:nvSpPr>
          <p:spPr bwMode="auto">
            <a:xfrm>
              <a:off x="6174105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3" name="Rectangle 2121"/>
            <p:cNvSpPr>
              <a:spLocks noChangeArrowheads="1"/>
            </p:cNvSpPr>
            <p:nvPr/>
          </p:nvSpPr>
          <p:spPr bwMode="auto">
            <a:xfrm>
              <a:off x="6174105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4" name="Rectangle 2122"/>
            <p:cNvSpPr>
              <a:spLocks noChangeArrowheads="1"/>
            </p:cNvSpPr>
            <p:nvPr/>
          </p:nvSpPr>
          <p:spPr bwMode="auto">
            <a:xfrm>
              <a:off x="6174105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5" name="Rectangle 2123"/>
            <p:cNvSpPr>
              <a:spLocks noChangeArrowheads="1"/>
            </p:cNvSpPr>
            <p:nvPr/>
          </p:nvSpPr>
          <p:spPr bwMode="auto">
            <a:xfrm>
              <a:off x="6174105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6" name="Rectangle 2124"/>
            <p:cNvSpPr>
              <a:spLocks noChangeArrowheads="1"/>
            </p:cNvSpPr>
            <p:nvPr/>
          </p:nvSpPr>
          <p:spPr bwMode="auto">
            <a:xfrm>
              <a:off x="6174105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7" name="Rectangle 2125"/>
            <p:cNvSpPr>
              <a:spLocks noChangeArrowheads="1"/>
            </p:cNvSpPr>
            <p:nvPr/>
          </p:nvSpPr>
          <p:spPr bwMode="auto">
            <a:xfrm>
              <a:off x="6174105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8" name="Rectangle 2126"/>
            <p:cNvSpPr>
              <a:spLocks noChangeArrowheads="1"/>
            </p:cNvSpPr>
            <p:nvPr/>
          </p:nvSpPr>
          <p:spPr bwMode="auto">
            <a:xfrm>
              <a:off x="6174105" y="3862386"/>
              <a:ext cx="7938" cy="476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9" name="Rectangle 2127"/>
            <p:cNvSpPr>
              <a:spLocks noChangeArrowheads="1"/>
            </p:cNvSpPr>
            <p:nvPr/>
          </p:nvSpPr>
          <p:spPr bwMode="auto">
            <a:xfrm>
              <a:off x="6174105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0" name="Freeform 2128"/>
            <p:cNvSpPr/>
            <p:nvPr/>
          </p:nvSpPr>
          <p:spPr bwMode="auto">
            <a:xfrm>
              <a:off x="6243955" y="3735386"/>
              <a:ext cx="468313" cy="42863"/>
            </a:xfrm>
            <a:custGeom>
              <a:avLst/>
              <a:gdLst>
                <a:gd name="T0" fmla="*/ 2147483647 w 295"/>
                <a:gd name="T1" fmla="*/ 2147483647 h 27"/>
                <a:gd name="T2" fmla="*/ 0 w 295"/>
                <a:gd name="T3" fmla="*/ 2147483647 h 27"/>
                <a:gd name="T4" fmla="*/ 2147483647 w 295"/>
                <a:gd name="T5" fmla="*/ 0 h 27"/>
                <a:gd name="T6" fmla="*/ 2147483647 w 295"/>
                <a:gd name="T7" fmla="*/ 0 h 27"/>
                <a:gd name="T8" fmla="*/ 2147483647 w 295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5" h="27">
                  <a:moveTo>
                    <a:pt x="268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95" y="0"/>
                  </a:lnTo>
                  <a:lnTo>
                    <a:pt x="268" y="2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1" name="Freeform 2129"/>
            <p:cNvSpPr/>
            <p:nvPr/>
          </p:nvSpPr>
          <p:spPr bwMode="auto">
            <a:xfrm>
              <a:off x="6243955" y="3735386"/>
              <a:ext cx="468313" cy="42863"/>
            </a:xfrm>
            <a:custGeom>
              <a:avLst/>
              <a:gdLst>
                <a:gd name="T0" fmla="*/ 2147483647 w 295"/>
                <a:gd name="T1" fmla="*/ 2147483647 h 27"/>
                <a:gd name="T2" fmla="*/ 0 w 295"/>
                <a:gd name="T3" fmla="*/ 2147483647 h 27"/>
                <a:gd name="T4" fmla="*/ 2147483647 w 295"/>
                <a:gd name="T5" fmla="*/ 0 h 27"/>
                <a:gd name="T6" fmla="*/ 2147483647 w 295"/>
                <a:gd name="T7" fmla="*/ 0 h 27"/>
                <a:gd name="T8" fmla="*/ 2147483647 w 295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5" h="27">
                  <a:moveTo>
                    <a:pt x="268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95" y="0"/>
                  </a:lnTo>
                  <a:lnTo>
                    <a:pt x="268" y="2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2" name="Freeform 2130"/>
            <p:cNvSpPr/>
            <p:nvPr/>
          </p:nvSpPr>
          <p:spPr bwMode="auto">
            <a:xfrm>
              <a:off x="6669405" y="3735386"/>
              <a:ext cx="42863" cy="276225"/>
            </a:xfrm>
            <a:custGeom>
              <a:avLst/>
              <a:gdLst>
                <a:gd name="T0" fmla="*/ 2147483647 w 27"/>
                <a:gd name="T1" fmla="*/ 2147483647 h 174"/>
                <a:gd name="T2" fmla="*/ 0 w 27"/>
                <a:gd name="T3" fmla="*/ 2147483647 h 174"/>
                <a:gd name="T4" fmla="*/ 0 w 27"/>
                <a:gd name="T5" fmla="*/ 2147483647 h 174"/>
                <a:gd name="T6" fmla="*/ 2147483647 w 27"/>
                <a:gd name="T7" fmla="*/ 0 h 174"/>
                <a:gd name="T8" fmla="*/ 2147483647 w 27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74">
                  <a:moveTo>
                    <a:pt x="27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27" y="1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3" name="Freeform 2131"/>
            <p:cNvSpPr/>
            <p:nvPr/>
          </p:nvSpPr>
          <p:spPr bwMode="auto">
            <a:xfrm>
              <a:off x="6669405" y="3735386"/>
              <a:ext cx="42863" cy="276225"/>
            </a:xfrm>
            <a:custGeom>
              <a:avLst/>
              <a:gdLst>
                <a:gd name="T0" fmla="*/ 2147483647 w 27"/>
                <a:gd name="T1" fmla="*/ 2147483647 h 174"/>
                <a:gd name="T2" fmla="*/ 0 w 27"/>
                <a:gd name="T3" fmla="*/ 2147483647 h 174"/>
                <a:gd name="T4" fmla="*/ 0 w 27"/>
                <a:gd name="T5" fmla="*/ 2147483647 h 174"/>
                <a:gd name="T6" fmla="*/ 2147483647 w 27"/>
                <a:gd name="T7" fmla="*/ 0 h 174"/>
                <a:gd name="T8" fmla="*/ 2147483647 w 27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74">
                  <a:moveTo>
                    <a:pt x="27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27" y="14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4" name="Rectangle 2132"/>
            <p:cNvSpPr>
              <a:spLocks noChangeArrowheads="1"/>
            </p:cNvSpPr>
            <p:nvPr/>
          </p:nvSpPr>
          <p:spPr bwMode="auto">
            <a:xfrm>
              <a:off x="6243955" y="3778249"/>
              <a:ext cx="425450" cy="23336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5" name="Rectangle 2133"/>
            <p:cNvSpPr>
              <a:spLocks noChangeArrowheads="1"/>
            </p:cNvSpPr>
            <p:nvPr/>
          </p:nvSpPr>
          <p:spPr bwMode="auto">
            <a:xfrm>
              <a:off x="6243955" y="3778249"/>
              <a:ext cx="425450" cy="2333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6" name="Rectangle 2134"/>
            <p:cNvSpPr>
              <a:spLocks noChangeArrowheads="1"/>
            </p:cNvSpPr>
            <p:nvPr/>
          </p:nvSpPr>
          <p:spPr bwMode="auto">
            <a:xfrm>
              <a:off x="6245543" y="3840161"/>
              <a:ext cx="6032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7" name="Rectangle 2135"/>
            <p:cNvSpPr>
              <a:spLocks noChangeArrowheads="1"/>
            </p:cNvSpPr>
            <p:nvPr/>
          </p:nvSpPr>
          <p:spPr bwMode="auto">
            <a:xfrm>
              <a:off x="6245543" y="3840161"/>
              <a:ext cx="6032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8" name="Rectangle 2136"/>
            <p:cNvSpPr>
              <a:spLocks noChangeArrowheads="1"/>
            </p:cNvSpPr>
            <p:nvPr/>
          </p:nvSpPr>
          <p:spPr bwMode="auto">
            <a:xfrm>
              <a:off x="630586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9" name="Rectangle 2137"/>
            <p:cNvSpPr>
              <a:spLocks noChangeArrowheads="1"/>
            </p:cNvSpPr>
            <p:nvPr/>
          </p:nvSpPr>
          <p:spPr bwMode="auto">
            <a:xfrm>
              <a:off x="630586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0" name="Rectangle 2138"/>
            <p:cNvSpPr>
              <a:spLocks noChangeArrowheads="1"/>
            </p:cNvSpPr>
            <p:nvPr/>
          </p:nvSpPr>
          <p:spPr bwMode="auto">
            <a:xfrm>
              <a:off x="634714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1" name="Rectangle 2139"/>
            <p:cNvSpPr>
              <a:spLocks noChangeArrowheads="1"/>
            </p:cNvSpPr>
            <p:nvPr/>
          </p:nvSpPr>
          <p:spPr bwMode="auto">
            <a:xfrm>
              <a:off x="634714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2" name="Rectangle 2140"/>
            <p:cNvSpPr>
              <a:spLocks noChangeArrowheads="1"/>
            </p:cNvSpPr>
            <p:nvPr/>
          </p:nvSpPr>
          <p:spPr bwMode="auto">
            <a:xfrm>
              <a:off x="6386830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3" name="Rectangle 2141"/>
            <p:cNvSpPr>
              <a:spLocks noChangeArrowheads="1"/>
            </p:cNvSpPr>
            <p:nvPr/>
          </p:nvSpPr>
          <p:spPr bwMode="auto">
            <a:xfrm>
              <a:off x="6386830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4" name="Rectangle 2142"/>
            <p:cNvSpPr>
              <a:spLocks noChangeArrowheads="1"/>
            </p:cNvSpPr>
            <p:nvPr/>
          </p:nvSpPr>
          <p:spPr bwMode="auto">
            <a:xfrm>
              <a:off x="642651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5" name="Rectangle 2143"/>
            <p:cNvSpPr>
              <a:spLocks noChangeArrowheads="1"/>
            </p:cNvSpPr>
            <p:nvPr/>
          </p:nvSpPr>
          <p:spPr bwMode="auto">
            <a:xfrm>
              <a:off x="642651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6" name="Rectangle 2144"/>
            <p:cNvSpPr>
              <a:spLocks noChangeArrowheads="1"/>
            </p:cNvSpPr>
            <p:nvPr/>
          </p:nvSpPr>
          <p:spPr bwMode="auto">
            <a:xfrm>
              <a:off x="646779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7" name="Rectangle 2145"/>
            <p:cNvSpPr>
              <a:spLocks noChangeArrowheads="1"/>
            </p:cNvSpPr>
            <p:nvPr/>
          </p:nvSpPr>
          <p:spPr bwMode="auto">
            <a:xfrm>
              <a:off x="646779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8" name="Rectangle 2146"/>
            <p:cNvSpPr>
              <a:spLocks noChangeArrowheads="1"/>
            </p:cNvSpPr>
            <p:nvPr/>
          </p:nvSpPr>
          <p:spPr bwMode="auto">
            <a:xfrm>
              <a:off x="6507480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9" name="Rectangle 2147"/>
            <p:cNvSpPr>
              <a:spLocks noChangeArrowheads="1"/>
            </p:cNvSpPr>
            <p:nvPr/>
          </p:nvSpPr>
          <p:spPr bwMode="auto">
            <a:xfrm>
              <a:off x="6507480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0" name="Rectangle 2148"/>
            <p:cNvSpPr>
              <a:spLocks noChangeArrowheads="1"/>
            </p:cNvSpPr>
            <p:nvPr/>
          </p:nvSpPr>
          <p:spPr bwMode="auto">
            <a:xfrm>
              <a:off x="654716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1" name="Rectangle 2149"/>
            <p:cNvSpPr>
              <a:spLocks noChangeArrowheads="1"/>
            </p:cNvSpPr>
            <p:nvPr/>
          </p:nvSpPr>
          <p:spPr bwMode="auto">
            <a:xfrm>
              <a:off x="654716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2" name="Rectangle 2150"/>
            <p:cNvSpPr>
              <a:spLocks noChangeArrowheads="1"/>
            </p:cNvSpPr>
            <p:nvPr/>
          </p:nvSpPr>
          <p:spPr bwMode="auto">
            <a:xfrm>
              <a:off x="658844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3" name="Rectangle 2151"/>
            <p:cNvSpPr>
              <a:spLocks noChangeArrowheads="1"/>
            </p:cNvSpPr>
            <p:nvPr/>
          </p:nvSpPr>
          <p:spPr bwMode="auto">
            <a:xfrm>
              <a:off x="658844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4" name="Rectangle 2152"/>
            <p:cNvSpPr>
              <a:spLocks noChangeArrowheads="1"/>
            </p:cNvSpPr>
            <p:nvPr/>
          </p:nvSpPr>
          <p:spPr bwMode="auto">
            <a:xfrm>
              <a:off x="6628130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5" name="Rectangle 2153"/>
            <p:cNvSpPr>
              <a:spLocks noChangeArrowheads="1"/>
            </p:cNvSpPr>
            <p:nvPr/>
          </p:nvSpPr>
          <p:spPr bwMode="auto">
            <a:xfrm>
              <a:off x="6628130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6" name="Rectangle 2154"/>
            <p:cNvSpPr>
              <a:spLocks noChangeArrowheads="1"/>
            </p:cNvSpPr>
            <p:nvPr/>
          </p:nvSpPr>
          <p:spPr bwMode="auto">
            <a:xfrm>
              <a:off x="6285230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7" name="Rectangle 2155"/>
            <p:cNvSpPr>
              <a:spLocks noChangeArrowheads="1"/>
            </p:cNvSpPr>
            <p:nvPr/>
          </p:nvSpPr>
          <p:spPr bwMode="auto">
            <a:xfrm>
              <a:off x="6285230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8" name="Rectangle 2156"/>
            <p:cNvSpPr>
              <a:spLocks noChangeArrowheads="1"/>
            </p:cNvSpPr>
            <p:nvPr/>
          </p:nvSpPr>
          <p:spPr bwMode="auto">
            <a:xfrm>
              <a:off x="6324918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9" name="Rectangle 2157"/>
            <p:cNvSpPr>
              <a:spLocks noChangeArrowheads="1"/>
            </p:cNvSpPr>
            <p:nvPr/>
          </p:nvSpPr>
          <p:spPr bwMode="auto">
            <a:xfrm>
              <a:off x="6324918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0" name="Rectangle 2158"/>
            <p:cNvSpPr>
              <a:spLocks noChangeArrowheads="1"/>
            </p:cNvSpPr>
            <p:nvPr/>
          </p:nvSpPr>
          <p:spPr bwMode="auto">
            <a:xfrm>
              <a:off x="6366193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1" name="Rectangle 2159"/>
            <p:cNvSpPr>
              <a:spLocks noChangeArrowheads="1"/>
            </p:cNvSpPr>
            <p:nvPr/>
          </p:nvSpPr>
          <p:spPr bwMode="auto">
            <a:xfrm>
              <a:off x="6366193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2" name="Rectangle 2160"/>
            <p:cNvSpPr>
              <a:spLocks noChangeArrowheads="1"/>
            </p:cNvSpPr>
            <p:nvPr/>
          </p:nvSpPr>
          <p:spPr bwMode="auto">
            <a:xfrm>
              <a:off x="6407468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3" name="Rectangle 2161"/>
            <p:cNvSpPr>
              <a:spLocks noChangeArrowheads="1"/>
            </p:cNvSpPr>
            <p:nvPr/>
          </p:nvSpPr>
          <p:spPr bwMode="auto">
            <a:xfrm>
              <a:off x="6407468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4" name="Rectangle 2162"/>
            <p:cNvSpPr>
              <a:spLocks noChangeArrowheads="1"/>
            </p:cNvSpPr>
            <p:nvPr/>
          </p:nvSpPr>
          <p:spPr bwMode="auto">
            <a:xfrm>
              <a:off x="6447155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5" name="Rectangle 2163"/>
            <p:cNvSpPr>
              <a:spLocks noChangeArrowheads="1"/>
            </p:cNvSpPr>
            <p:nvPr/>
          </p:nvSpPr>
          <p:spPr bwMode="auto">
            <a:xfrm>
              <a:off x="6447155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6" name="Rectangle 2164"/>
            <p:cNvSpPr>
              <a:spLocks noChangeArrowheads="1"/>
            </p:cNvSpPr>
            <p:nvPr/>
          </p:nvSpPr>
          <p:spPr bwMode="auto">
            <a:xfrm>
              <a:off x="6486843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7" name="Rectangle 2165"/>
            <p:cNvSpPr>
              <a:spLocks noChangeArrowheads="1"/>
            </p:cNvSpPr>
            <p:nvPr/>
          </p:nvSpPr>
          <p:spPr bwMode="auto">
            <a:xfrm>
              <a:off x="6486843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8" name="Rectangle 2166"/>
            <p:cNvSpPr>
              <a:spLocks noChangeArrowheads="1"/>
            </p:cNvSpPr>
            <p:nvPr/>
          </p:nvSpPr>
          <p:spPr bwMode="auto">
            <a:xfrm>
              <a:off x="6528118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9" name="Rectangle 2167"/>
            <p:cNvSpPr>
              <a:spLocks noChangeArrowheads="1"/>
            </p:cNvSpPr>
            <p:nvPr/>
          </p:nvSpPr>
          <p:spPr bwMode="auto">
            <a:xfrm>
              <a:off x="6528118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0" name="Rectangle 2168"/>
            <p:cNvSpPr>
              <a:spLocks noChangeArrowheads="1"/>
            </p:cNvSpPr>
            <p:nvPr/>
          </p:nvSpPr>
          <p:spPr bwMode="auto">
            <a:xfrm>
              <a:off x="6569393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1" name="Rectangle 2169"/>
            <p:cNvSpPr>
              <a:spLocks noChangeArrowheads="1"/>
            </p:cNvSpPr>
            <p:nvPr/>
          </p:nvSpPr>
          <p:spPr bwMode="auto">
            <a:xfrm>
              <a:off x="6569393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2" name="Rectangle 2170"/>
            <p:cNvSpPr>
              <a:spLocks noChangeArrowheads="1"/>
            </p:cNvSpPr>
            <p:nvPr/>
          </p:nvSpPr>
          <p:spPr bwMode="auto">
            <a:xfrm>
              <a:off x="6609080" y="3790949"/>
              <a:ext cx="6032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3" name="Rectangle 2171"/>
            <p:cNvSpPr>
              <a:spLocks noChangeArrowheads="1"/>
            </p:cNvSpPr>
            <p:nvPr/>
          </p:nvSpPr>
          <p:spPr bwMode="auto">
            <a:xfrm>
              <a:off x="6609080" y="3790949"/>
              <a:ext cx="6032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4" name="Rectangle 2172"/>
            <p:cNvSpPr>
              <a:spLocks noChangeArrowheads="1"/>
            </p:cNvSpPr>
            <p:nvPr/>
          </p:nvSpPr>
          <p:spPr bwMode="auto">
            <a:xfrm>
              <a:off x="6245543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5" name="Rectangle 2173"/>
            <p:cNvSpPr>
              <a:spLocks noChangeArrowheads="1"/>
            </p:cNvSpPr>
            <p:nvPr/>
          </p:nvSpPr>
          <p:spPr bwMode="auto">
            <a:xfrm>
              <a:off x="6245543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6" name="Rectangle 2174"/>
            <p:cNvSpPr>
              <a:spLocks noChangeArrowheads="1"/>
            </p:cNvSpPr>
            <p:nvPr/>
          </p:nvSpPr>
          <p:spPr bwMode="auto">
            <a:xfrm>
              <a:off x="6245543" y="3952874"/>
              <a:ext cx="420688" cy="111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7" name="Rectangle 2175"/>
            <p:cNvSpPr>
              <a:spLocks noChangeArrowheads="1"/>
            </p:cNvSpPr>
            <p:nvPr/>
          </p:nvSpPr>
          <p:spPr bwMode="auto">
            <a:xfrm>
              <a:off x="6245543" y="3894136"/>
              <a:ext cx="420688" cy="111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8" name="Rectangle 2176"/>
            <p:cNvSpPr>
              <a:spLocks noChangeArrowheads="1"/>
            </p:cNvSpPr>
            <p:nvPr/>
          </p:nvSpPr>
          <p:spPr bwMode="auto">
            <a:xfrm>
              <a:off x="6343968" y="3962399"/>
              <a:ext cx="44450" cy="492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9" name="Rectangle 2177"/>
            <p:cNvSpPr>
              <a:spLocks noChangeArrowheads="1"/>
            </p:cNvSpPr>
            <p:nvPr/>
          </p:nvSpPr>
          <p:spPr bwMode="auto">
            <a:xfrm>
              <a:off x="6348730" y="3975099"/>
              <a:ext cx="36513" cy="158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0" name="Rectangle 2178"/>
            <p:cNvSpPr>
              <a:spLocks noChangeArrowheads="1"/>
            </p:cNvSpPr>
            <p:nvPr/>
          </p:nvSpPr>
          <p:spPr bwMode="auto">
            <a:xfrm>
              <a:off x="6348730" y="3975099"/>
              <a:ext cx="36513" cy="1588"/>
            </a:xfrm>
            <a:prstGeom prst="rect">
              <a:avLst/>
            </a:pr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1" name="Rectangle 2179"/>
            <p:cNvSpPr>
              <a:spLocks noChangeArrowheads="1"/>
            </p:cNvSpPr>
            <p:nvPr/>
          </p:nvSpPr>
          <p:spPr bwMode="auto">
            <a:xfrm>
              <a:off x="6348730" y="3976686"/>
              <a:ext cx="36513" cy="1588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2" name="Rectangle 2180"/>
            <p:cNvSpPr>
              <a:spLocks noChangeArrowheads="1"/>
            </p:cNvSpPr>
            <p:nvPr/>
          </p:nvSpPr>
          <p:spPr bwMode="auto">
            <a:xfrm>
              <a:off x="6348730" y="3978274"/>
              <a:ext cx="36513" cy="1588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3" name="Rectangle 2181"/>
            <p:cNvSpPr>
              <a:spLocks noChangeArrowheads="1"/>
            </p:cNvSpPr>
            <p:nvPr/>
          </p:nvSpPr>
          <p:spPr bwMode="auto">
            <a:xfrm>
              <a:off x="6348730" y="3978274"/>
              <a:ext cx="36513" cy="1588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4" name="Rectangle 2182"/>
            <p:cNvSpPr>
              <a:spLocks noChangeArrowheads="1"/>
            </p:cNvSpPr>
            <p:nvPr/>
          </p:nvSpPr>
          <p:spPr bwMode="auto">
            <a:xfrm>
              <a:off x="6348730" y="3979861"/>
              <a:ext cx="36513" cy="1588"/>
            </a:xfrm>
            <a:prstGeom prst="rect">
              <a:avLst/>
            </a:pr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5" name="Rectangle 2183"/>
            <p:cNvSpPr>
              <a:spLocks noChangeArrowheads="1"/>
            </p:cNvSpPr>
            <p:nvPr/>
          </p:nvSpPr>
          <p:spPr bwMode="auto">
            <a:xfrm>
              <a:off x="6348730" y="3981449"/>
              <a:ext cx="36513" cy="1588"/>
            </a:xfrm>
            <a:prstGeom prst="rect">
              <a:avLst/>
            </a:pr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6" name="Rectangle 2184"/>
            <p:cNvSpPr>
              <a:spLocks noChangeArrowheads="1"/>
            </p:cNvSpPr>
            <p:nvPr/>
          </p:nvSpPr>
          <p:spPr bwMode="auto">
            <a:xfrm>
              <a:off x="6348730" y="3981449"/>
              <a:ext cx="36513" cy="1588"/>
            </a:xfrm>
            <a:prstGeom prst="rect">
              <a:avLst/>
            </a:pr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7" name="Rectangle 2185"/>
            <p:cNvSpPr>
              <a:spLocks noChangeArrowheads="1"/>
            </p:cNvSpPr>
            <p:nvPr/>
          </p:nvSpPr>
          <p:spPr bwMode="auto">
            <a:xfrm>
              <a:off x="6348730" y="3983036"/>
              <a:ext cx="36513" cy="1588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8" name="Rectangle 2186"/>
            <p:cNvSpPr>
              <a:spLocks noChangeArrowheads="1"/>
            </p:cNvSpPr>
            <p:nvPr/>
          </p:nvSpPr>
          <p:spPr bwMode="auto">
            <a:xfrm>
              <a:off x="6348730" y="3984624"/>
              <a:ext cx="36513" cy="1588"/>
            </a:xfrm>
            <a:prstGeom prst="rect">
              <a:avLst/>
            </a:prstGeom>
            <a:solidFill>
              <a:srgbClr val="8B8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9" name="Rectangle 2187"/>
            <p:cNvSpPr>
              <a:spLocks noChangeArrowheads="1"/>
            </p:cNvSpPr>
            <p:nvPr/>
          </p:nvSpPr>
          <p:spPr bwMode="auto">
            <a:xfrm>
              <a:off x="6348730" y="3984624"/>
              <a:ext cx="36513" cy="1588"/>
            </a:xfrm>
            <a:prstGeom prst="rect">
              <a:avLst/>
            </a:pr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0" name="Rectangle 2188"/>
            <p:cNvSpPr>
              <a:spLocks noChangeArrowheads="1"/>
            </p:cNvSpPr>
            <p:nvPr/>
          </p:nvSpPr>
          <p:spPr bwMode="auto">
            <a:xfrm>
              <a:off x="6348730" y="3986211"/>
              <a:ext cx="36513" cy="158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1" name="Rectangle 2189"/>
            <p:cNvSpPr>
              <a:spLocks noChangeArrowheads="1"/>
            </p:cNvSpPr>
            <p:nvPr/>
          </p:nvSpPr>
          <p:spPr bwMode="auto">
            <a:xfrm>
              <a:off x="6348730" y="3987799"/>
              <a:ext cx="36513" cy="15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2" name="Rectangle 2190"/>
            <p:cNvSpPr>
              <a:spLocks noChangeArrowheads="1"/>
            </p:cNvSpPr>
            <p:nvPr/>
          </p:nvSpPr>
          <p:spPr bwMode="auto">
            <a:xfrm>
              <a:off x="6348730" y="3987799"/>
              <a:ext cx="36513" cy="1588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3" name="Rectangle 2191"/>
            <p:cNvSpPr>
              <a:spLocks noChangeArrowheads="1"/>
            </p:cNvSpPr>
            <p:nvPr/>
          </p:nvSpPr>
          <p:spPr bwMode="auto">
            <a:xfrm>
              <a:off x="6348730" y="3989386"/>
              <a:ext cx="36513" cy="1588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4" name="Rectangle 2192"/>
            <p:cNvSpPr>
              <a:spLocks noChangeArrowheads="1"/>
            </p:cNvSpPr>
            <p:nvPr/>
          </p:nvSpPr>
          <p:spPr bwMode="auto">
            <a:xfrm>
              <a:off x="6348730" y="3990974"/>
              <a:ext cx="36513" cy="1588"/>
            </a:xfrm>
            <a:prstGeom prst="rect">
              <a:avLst/>
            </a:prstGeom>
            <a:solidFill>
              <a:srgbClr val="696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5" name="Rectangle 2193"/>
            <p:cNvSpPr>
              <a:spLocks noChangeArrowheads="1"/>
            </p:cNvSpPr>
            <p:nvPr/>
          </p:nvSpPr>
          <p:spPr bwMode="auto">
            <a:xfrm>
              <a:off x="6348730" y="3992561"/>
              <a:ext cx="36513" cy="1588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6" name="Rectangle 2194"/>
            <p:cNvSpPr>
              <a:spLocks noChangeArrowheads="1"/>
            </p:cNvSpPr>
            <p:nvPr/>
          </p:nvSpPr>
          <p:spPr bwMode="auto">
            <a:xfrm>
              <a:off x="6348730" y="3992561"/>
              <a:ext cx="36513" cy="1588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7" name="Rectangle 2195"/>
            <p:cNvSpPr>
              <a:spLocks noChangeArrowheads="1"/>
            </p:cNvSpPr>
            <p:nvPr/>
          </p:nvSpPr>
          <p:spPr bwMode="auto">
            <a:xfrm>
              <a:off x="6348730" y="3994149"/>
              <a:ext cx="36513" cy="1588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8" name="Rectangle 2196"/>
            <p:cNvSpPr>
              <a:spLocks noChangeArrowheads="1"/>
            </p:cNvSpPr>
            <p:nvPr/>
          </p:nvSpPr>
          <p:spPr bwMode="auto">
            <a:xfrm>
              <a:off x="6348730" y="3994149"/>
              <a:ext cx="36513" cy="1588"/>
            </a:xfrm>
            <a:prstGeom prst="rect">
              <a:avLst/>
            </a:prstGeom>
            <a:solidFill>
              <a:srgbClr val="52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9" name="Rectangle 2197"/>
            <p:cNvSpPr>
              <a:spLocks noChangeArrowheads="1"/>
            </p:cNvSpPr>
            <p:nvPr/>
          </p:nvSpPr>
          <p:spPr bwMode="auto">
            <a:xfrm>
              <a:off x="6348730" y="3995736"/>
              <a:ext cx="36513" cy="158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0" name="Rectangle 2198"/>
            <p:cNvSpPr>
              <a:spLocks noChangeArrowheads="1"/>
            </p:cNvSpPr>
            <p:nvPr/>
          </p:nvSpPr>
          <p:spPr bwMode="auto">
            <a:xfrm>
              <a:off x="6348730" y="3997324"/>
              <a:ext cx="36513" cy="1588"/>
            </a:xfrm>
            <a:prstGeom prst="rect">
              <a:avLst/>
            </a:pr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1" name="Rectangle 2199"/>
            <p:cNvSpPr>
              <a:spLocks noChangeArrowheads="1"/>
            </p:cNvSpPr>
            <p:nvPr/>
          </p:nvSpPr>
          <p:spPr bwMode="auto">
            <a:xfrm>
              <a:off x="6348730" y="3998911"/>
              <a:ext cx="36513" cy="1588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2" name="Rectangle 2200"/>
            <p:cNvSpPr>
              <a:spLocks noChangeArrowheads="1"/>
            </p:cNvSpPr>
            <p:nvPr/>
          </p:nvSpPr>
          <p:spPr bwMode="auto">
            <a:xfrm>
              <a:off x="6348730" y="3998911"/>
              <a:ext cx="36513" cy="1588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3" name="Rectangle 2201"/>
            <p:cNvSpPr>
              <a:spLocks noChangeArrowheads="1"/>
            </p:cNvSpPr>
            <p:nvPr/>
          </p:nvSpPr>
          <p:spPr bwMode="auto">
            <a:xfrm>
              <a:off x="6348730" y="4000499"/>
              <a:ext cx="36513" cy="1588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4" name="Rectangle 2202"/>
            <p:cNvSpPr>
              <a:spLocks noChangeArrowheads="1"/>
            </p:cNvSpPr>
            <p:nvPr/>
          </p:nvSpPr>
          <p:spPr bwMode="auto">
            <a:xfrm>
              <a:off x="6348730" y="4002086"/>
              <a:ext cx="36513" cy="1588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5" name="Rectangle 2203"/>
            <p:cNvSpPr>
              <a:spLocks noChangeArrowheads="1"/>
            </p:cNvSpPr>
            <p:nvPr/>
          </p:nvSpPr>
          <p:spPr bwMode="auto">
            <a:xfrm>
              <a:off x="6348730" y="4002086"/>
              <a:ext cx="36513" cy="1588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6" name="Rectangle 2204"/>
            <p:cNvSpPr>
              <a:spLocks noChangeArrowheads="1"/>
            </p:cNvSpPr>
            <p:nvPr/>
          </p:nvSpPr>
          <p:spPr bwMode="auto">
            <a:xfrm>
              <a:off x="6348730" y="4003674"/>
              <a:ext cx="36513" cy="1588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7" name="Rectangle 2205"/>
            <p:cNvSpPr>
              <a:spLocks noChangeArrowheads="1"/>
            </p:cNvSpPr>
            <p:nvPr/>
          </p:nvSpPr>
          <p:spPr bwMode="auto">
            <a:xfrm>
              <a:off x="6348730" y="4005261"/>
              <a:ext cx="36513" cy="1588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8" name="Rectangle 2206"/>
            <p:cNvSpPr>
              <a:spLocks noChangeArrowheads="1"/>
            </p:cNvSpPr>
            <p:nvPr/>
          </p:nvSpPr>
          <p:spPr bwMode="auto">
            <a:xfrm>
              <a:off x="6348730" y="4005261"/>
              <a:ext cx="36513" cy="1588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9" name="Rectangle 2207"/>
            <p:cNvSpPr>
              <a:spLocks noChangeArrowheads="1"/>
            </p:cNvSpPr>
            <p:nvPr/>
          </p:nvSpPr>
          <p:spPr bwMode="auto">
            <a:xfrm>
              <a:off x="6348730" y="4006849"/>
              <a:ext cx="36513" cy="1588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0" name="Rectangle 2208"/>
            <p:cNvSpPr>
              <a:spLocks noChangeArrowheads="1"/>
            </p:cNvSpPr>
            <p:nvPr/>
          </p:nvSpPr>
          <p:spPr bwMode="auto">
            <a:xfrm>
              <a:off x="6348730" y="4008436"/>
              <a:ext cx="36513" cy="1588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1" name="Rectangle 2209"/>
            <p:cNvSpPr>
              <a:spLocks noChangeArrowheads="1"/>
            </p:cNvSpPr>
            <p:nvPr/>
          </p:nvSpPr>
          <p:spPr bwMode="auto">
            <a:xfrm>
              <a:off x="6348730" y="4008436"/>
              <a:ext cx="36513" cy="1588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2" name="Rectangle 2210"/>
            <p:cNvSpPr>
              <a:spLocks noChangeArrowheads="1"/>
            </p:cNvSpPr>
            <p:nvPr/>
          </p:nvSpPr>
          <p:spPr bwMode="auto">
            <a:xfrm>
              <a:off x="6348730" y="4010024"/>
              <a:ext cx="36513" cy="1588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163" name="Picture 22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080" y="3978274"/>
              <a:ext cx="22225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4" name="Picture 22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080" y="3978274"/>
              <a:ext cx="22225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5" name="Freeform 2213"/>
            <p:cNvSpPr/>
            <p:nvPr/>
          </p:nvSpPr>
          <p:spPr bwMode="auto">
            <a:xfrm>
              <a:off x="6351905" y="3978274"/>
              <a:ext cx="30163" cy="28575"/>
            </a:xfrm>
            <a:custGeom>
              <a:avLst/>
              <a:gdLst>
                <a:gd name="T0" fmla="*/ 2147483647 w 19"/>
                <a:gd name="T1" fmla="*/ 2147483647 h 18"/>
                <a:gd name="T2" fmla="*/ 2147483647 w 19"/>
                <a:gd name="T3" fmla="*/ 2147483647 h 18"/>
                <a:gd name="T4" fmla="*/ 2147483647 w 19"/>
                <a:gd name="T5" fmla="*/ 2147483647 h 18"/>
                <a:gd name="T6" fmla="*/ 2147483647 w 19"/>
                <a:gd name="T7" fmla="*/ 2147483647 h 18"/>
                <a:gd name="T8" fmla="*/ 2147483647 w 19"/>
                <a:gd name="T9" fmla="*/ 2147483647 h 18"/>
                <a:gd name="T10" fmla="*/ 2147483647 w 19"/>
                <a:gd name="T11" fmla="*/ 2147483647 h 18"/>
                <a:gd name="T12" fmla="*/ 2147483647 w 19"/>
                <a:gd name="T13" fmla="*/ 0 h 18"/>
                <a:gd name="T14" fmla="*/ 2147483647 w 19"/>
                <a:gd name="T15" fmla="*/ 0 h 18"/>
                <a:gd name="T16" fmla="*/ 2147483647 w 19"/>
                <a:gd name="T17" fmla="*/ 0 h 18"/>
                <a:gd name="T18" fmla="*/ 2147483647 w 19"/>
                <a:gd name="T19" fmla="*/ 0 h 18"/>
                <a:gd name="T20" fmla="*/ 2147483647 w 19"/>
                <a:gd name="T21" fmla="*/ 0 h 18"/>
                <a:gd name="T22" fmla="*/ 2147483647 w 19"/>
                <a:gd name="T23" fmla="*/ 2147483647 h 18"/>
                <a:gd name="T24" fmla="*/ 2147483647 w 19"/>
                <a:gd name="T25" fmla="*/ 2147483647 h 18"/>
                <a:gd name="T26" fmla="*/ 2147483647 w 19"/>
                <a:gd name="T27" fmla="*/ 2147483647 h 18"/>
                <a:gd name="T28" fmla="*/ 2147483647 w 19"/>
                <a:gd name="T29" fmla="*/ 2147483647 h 18"/>
                <a:gd name="T30" fmla="*/ 0 w 19"/>
                <a:gd name="T31" fmla="*/ 2147483647 h 18"/>
                <a:gd name="T32" fmla="*/ 0 w 19"/>
                <a:gd name="T33" fmla="*/ 2147483647 h 18"/>
                <a:gd name="T34" fmla="*/ 0 w 19"/>
                <a:gd name="T35" fmla="*/ 2147483647 h 18"/>
                <a:gd name="T36" fmla="*/ 2147483647 w 19"/>
                <a:gd name="T37" fmla="*/ 2147483647 h 18"/>
                <a:gd name="T38" fmla="*/ 2147483647 w 19"/>
                <a:gd name="T39" fmla="*/ 2147483647 h 18"/>
                <a:gd name="T40" fmla="*/ 2147483647 w 19"/>
                <a:gd name="T41" fmla="*/ 2147483647 h 18"/>
                <a:gd name="T42" fmla="*/ 2147483647 w 19"/>
                <a:gd name="T43" fmla="*/ 2147483647 h 18"/>
                <a:gd name="T44" fmla="*/ 2147483647 w 19"/>
                <a:gd name="T45" fmla="*/ 2147483647 h 18"/>
                <a:gd name="T46" fmla="*/ 2147483647 w 19"/>
                <a:gd name="T47" fmla="*/ 2147483647 h 18"/>
                <a:gd name="T48" fmla="*/ 2147483647 w 19"/>
                <a:gd name="T49" fmla="*/ 2147483647 h 18"/>
                <a:gd name="T50" fmla="*/ 2147483647 w 19"/>
                <a:gd name="T51" fmla="*/ 2147483647 h 18"/>
                <a:gd name="T52" fmla="*/ 2147483647 w 19"/>
                <a:gd name="T53" fmla="*/ 2147483647 h 18"/>
                <a:gd name="T54" fmla="*/ 2147483647 w 19"/>
                <a:gd name="T55" fmla="*/ 2147483647 h 18"/>
                <a:gd name="T56" fmla="*/ 2147483647 w 19"/>
                <a:gd name="T57" fmla="*/ 2147483647 h 18"/>
                <a:gd name="T58" fmla="*/ 2147483647 w 19"/>
                <a:gd name="T59" fmla="*/ 2147483647 h 18"/>
                <a:gd name="T60" fmla="*/ 2147483647 w 19"/>
                <a:gd name="T61" fmla="*/ 2147483647 h 18"/>
                <a:gd name="T62" fmla="*/ 2147483647 w 19"/>
                <a:gd name="T63" fmla="*/ 2147483647 h 18"/>
                <a:gd name="T64" fmla="*/ 2147483647 w 19"/>
                <a:gd name="T65" fmla="*/ 2147483647 h 1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" h="18">
                  <a:moveTo>
                    <a:pt x="19" y="9"/>
                  </a:moveTo>
                  <a:lnTo>
                    <a:pt x="19" y="7"/>
                  </a:lnTo>
                  <a:lnTo>
                    <a:pt x="18" y="5"/>
                  </a:lnTo>
                  <a:lnTo>
                    <a:pt x="17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3" y="15"/>
                  </a:lnTo>
                  <a:lnTo>
                    <a:pt x="4" y="17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3" y="17"/>
                  </a:lnTo>
                  <a:lnTo>
                    <a:pt x="15" y="17"/>
                  </a:lnTo>
                  <a:lnTo>
                    <a:pt x="16" y="15"/>
                  </a:lnTo>
                  <a:lnTo>
                    <a:pt x="17" y="14"/>
                  </a:lnTo>
                  <a:lnTo>
                    <a:pt x="18" y="13"/>
                  </a:lnTo>
                  <a:lnTo>
                    <a:pt x="19" y="10"/>
                  </a:lnTo>
                  <a:lnTo>
                    <a:pt x="19" y="9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6" name="Rectangle 2214"/>
            <p:cNvSpPr>
              <a:spLocks noChangeArrowheads="1"/>
            </p:cNvSpPr>
            <p:nvPr/>
          </p:nvSpPr>
          <p:spPr bwMode="auto">
            <a:xfrm>
              <a:off x="6301105" y="3987799"/>
              <a:ext cx="44450" cy="23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7" name="Rectangle 2215"/>
            <p:cNvSpPr>
              <a:spLocks noChangeArrowheads="1"/>
            </p:cNvSpPr>
            <p:nvPr/>
          </p:nvSpPr>
          <p:spPr bwMode="auto">
            <a:xfrm>
              <a:off x="6299518" y="3962399"/>
              <a:ext cx="44450" cy="1588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8" name="Rectangle 2216"/>
            <p:cNvSpPr>
              <a:spLocks noChangeArrowheads="1"/>
            </p:cNvSpPr>
            <p:nvPr/>
          </p:nvSpPr>
          <p:spPr bwMode="auto">
            <a:xfrm>
              <a:off x="6299518" y="3963986"/>
              <a:ext cx="44450" cy="1588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9" name="Rectangle 2217"/>
            <p:cNvSpPr>
              <a:spLocks noChangeArrowheads="1"/>
            </p:cNvSpPr>
            <p:nvPr/>
          </p:nvSpPr>
          <p:spPr bwMode="auto">
            <a:xfrm>
              <a:off x="6299518" y="3963986"/>
              <a:ext cx="44450" cy="1588"/>
            </a:xfrm>
            <a:prstGeom prst="rect">
              <a:avLst/>
            </a:pr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0" name="Rectangle 2218"/>
            <p:cNvSpPr>
              <a:spLocks noChangeArrowheads="1"/>
            </p:cNvSpPr>
            <p:nvPr/>
          </p:nvSpPr>
          <p:spPr bwMode="auto">
            <a:xfrm>
              <a:off x="6299518" y="3965574"/>
              <a:ext cx="44450" cy="1588"/>
            </a:xfrm>
            <a:prstGeom prst="rect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1" name="Rectangle 2219"/>
            <p:cNvSpPr>
              <a:spLocks noChangeArrowheads="1"/>
            </p:cNvSpPr>
            <p:nvPr/>
          </p:nvSpPr>
          <p:spPr bwMode="auto">
            <a:xfrm>
              <a:off x="6299518" y="3967161"/>
              <a:ext cx="44450" cy="1588"/>
            </a:xfrm>
            <a:prstGeom prst="rect">
              <a:avLst/>
            </a:pr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2" name="Rectangle 2220"/>
            <p:cNvSpPr>
              <a:spLocks noChangeArrowheads="1"/>
            </p:cNvSpPr>
            <p:nvPr/>
          </p:nvSpPr>
          <p:spPr bwMode="auto">
            <a:xfrm>
              <a:off x="6299518" y="3968749"/>
              <a:ext cx="44450" cy="158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3" name="Rectangle 2221"/>
            <p:cNvSpPr>
              <a:spLocks noChangeArrowheads="1"/>
            </p:cNvSpPr>
            <p:nvPr/>
          </p:nvSpPr>
          <p:spPr bwMode="auto">
            <a:xfrm>
              <a:off x="6299518" y="3968749"/>
              <a:ext cx="44450" cy="1588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4" name="Rectangle 2222"/>
            <p:cNvSpPr>
              <a:spLocks noChangeArrowheads="1"/>
            </p:cNvSpPr>
            <p:nvPr/>
          </p:nvSpPr>
          <p:spPr bwMode="auto">
            <a:xfrm>
              <a:off x="6299518" y="3970336"/>
              <a:ext cx="44450" cy="158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5" name="Rectangle 2223"/>
            <p:cNvSpPr>
              <a:spLocks noChangeArrowheads="1"/>
            </p:cNvSpPr>
            <p:nvPr/>
          </p:nvSpPr>
          <p:spPr bwMode="auto">
            <a:xfrm>
              <a:off x="6299518" y="3970336"/>
              <a:ext cx="44450" cy="158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6" name="Rectangle 2224"/>
            <p:cNvSpPr>
              <a:spLocks noChangeArrowheads="1"/>
            </p:cNvSpPr>
            <p:nvPr/>
          </p:nvSpPr>
          <p:spPr bwMode="auto">
            <a:xfrm>
              <a:off x="6299518" y="3971924"/>
              <a:ext cx="44450" cy="1588"/>
            </a:xfrm>
            <a:prstGeom prst="rect">
              <a:avLst/>
            </a:pr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7" name="Rectangle 2225"/>
            <p:cNvSpPr>
              <a:spLocks noChangeArrowheads="1"/>
            </p:cNvSpPr>
            <p:nvPr/>
          </p:nvSpPr>
          <p:spPr bwMode="auto">
            <a:xfrm>
              <a:off x="6299518" y="3973511"/>
              <a:ext cx="44450" cy="1588"/>
            </a:xfrm>
            <a:prstGeom prst="rect">
              <a:avLst/>
            </a:pr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178" name="Rectangle 2800"/>
          <p:cNvSpPr>
            <a:spLocks noChangeArrowheads="1"/>
          </p:cNvSpPr>
          <p:nvPr/>
        </p:nvSpPr>
        <p:spPr bwMode="auto">
          <a:xfrm>
            <a:off x="1999966" y="4843130"/>
            <a:ext cx="2308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7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812" y="5188110"/>
            <a:ext cx="3238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0" name="Rectangle 2800"/>
          <p:cNvSpPr>
            <a:spLocks noChangeArrowheads="1"/>
          </p:cNvSpPr>
          <p:nvPr/>
        </p:nvSpPr>
        <p:spPr bwMode="auto">
          <a:xfrm>
            <a:off x="2568420" y="5375247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  <a:endParaRPr lang="en-US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81" name="Picture 27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5897">
            <a:off x="847909" y="5027993"/>
            <a:ext cx="530225" cy="36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2" name="Rectangle 2800"/>
          <p:cNvSpPr>
            <a:spLocks noChangeArrowheads="1"/>
          </p:cNvSpPr>
          <p:nvPr/>
        </p:nvSpPr>
        <p:spPr bwMode="auto">
          <a:xfrm>
            <a:off x="775624" y="5406029"/>
            <a:ext cx="42100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扫描枪</a:t>
            </a:r>
          </a:p>
        </p:txBody>
      </p:sp>
      <p:sp>
        <p:nvSpPr>
          <p:cNvPr id="1183" name="正方形/長方形 2"/>
          <p:cNvSpPr/>
          <p:nvPr/>
        </p:nvSpPr>
        <p:spPr>
          <a:xfrm>
            <a:off x="678525" y="4534525"/>
            <a:ext cx="2413270" cy="18254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4" name="Rectangle 2800"/>
          <p:cNvSpPr>
            <a:spLocks noChangeArrowheads="1"/>
          </p:cNvSpPr>
          <p:nvPr/>
        </p:nvSpPr>
        <p:spPr bwMode="auto">
          <a:xfrm>
            <a:off x="1169371" y="6252263"/>
            <a:ext cx="127118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作业台１</a:t>
            </a:r>
            <a:endParaRPr lang="ja-JP" altLang="ja-JP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8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13" y="5026483"/>
            <a:ext cx="302518" cy="32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6" name="图片 66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253" y="4851196"/>
            <a:ext cx="1257649" cy="1266016"/>
          </a:xfrm>
          <a:prstGeom prst="rect">
            <a:avLst/>
          </a:prstGeom>
        </p:spPr>
      </p:pic>
      <p:grpSp>
        <p:nvGrpSpPr>
          <p:cNvPr id="1187" name="グループ化 1"/>
          <p:cNvGrpSpPr/>
          <p:nvPr/>
        </p:nvGrpSpPr>
        <p:grpSpPr bwMode="auto">
          <a:xfrm>
            <a:off x="4535608" y="4663524"/>
            <a:ext cx="597668" cy="187672"/>
            <a:chOff x="6001068" y="3735386"/>
            <a:chExt cx="711200" cy="276226"/>
          </a:xfrm>
        </p:grpSpPr>
        <p:sp>
          <p:nvSpPr>
            <p:cNvPr id="1188" name="Freeform 2040"/>
            <p:cNvSpPr/>
            <p:nvPr/>
          </p:nvSpPr>
          <p:spPr bwMode="auto">
            <a:xfrm>
              <a:off x="6001068" y="3735386"/>
              <a:ext cx="276225" cy="42863"/>
            </a:xfrm>
            <a:custGeom>
              <a:avLst/>
              <a:gdLst>
                <a:gd name="T0" fmla="*/ 2147483647 w 174"/>
                <a:gd name="T1" fmla="*/ 2147483647 h 27"/>
                <a:gd name="T2" fmla="*/ 0 w 174"/>
                <a:gd name="T3" fmla="*/ 2147483647 h 27"/>
                <a:gd name="T4" fmla="*/ 2147483647 w 174"/>
                <a:gd name="T5" fmla="*/ 0 h 27"/>
                <a:gd name="T6" fmla="*/ 2147483647 w 174"/>
                <a:gd name="T7" fmla="*/ 0 h 27"/>
                <a:gd name="T8" fmla="*/ 2147483647 w 174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27">
                  <a:moveTo>
                    <a:pt x="146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174" y="0"/>
                  </a:lnTo>
                  <a:lnTo>
                    <a:pt x="146" y="2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89" name="Freeform 2041"/>
            <p:cNvSpPr/>
            <p:nvPr/>
          </p:nvSpPr>
          <p:spPr bwMode="auto">
            <a:xfrm>
              <a:off x="6001068" y="3735386"/>
              <a:ext cx="276225" cy="42863"/>
            </a:xfrm>
            <a:custGeom>
              <a:avLst/>
              <a:gdLst>
                <a:gd name="T0" fmla="*/ 2147483647 w 174"/>
                <a:gd name="T1" fmla="*/ 2147483647 h 27"/>
                <a:gd name="T2" fmla="*/ 0 w 174"/>
                <a:gd name="T3" fmla="*/ 2147483647 h 27"/>
                <a:gd name="T4" fmla="*/ 2147483647 w 174"/>
                <a:gd name="T5" fmla="*/ 0 h 27"/>
                <a:gd name="T6" fmla="*/ 2147483647 w 174"/>
                <a:gd name="T7" fmla="*/ 0 h 27"/>
                <a:gd name="T8" fmla="*/ 2147483647 w 174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27">
                  <a:moveTo>
                    <a:pt x="146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174" y="0"/>
                  </a:lnTo>
                  <a:lnTo>
                    <a:pt x="146" y="2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0" name="Freeform 2042"/>
            <p:cNvSpPr/>
            <p:nvPr/>
          </p:nvSpPr>
          <p:spPr bwMode="auto">
            <a:xfrm>
              <a:off x="6232843" y="3735386"/>
              <a:ext cx="44450" cy="276225"/>
            </a:xfrm>
            <a:custGeom>
              <a:avLst/>
              <a:gdLst>
                <a:gd name="T0" fmla="*/ 2147483647 w 28"/>
                <a:gd name="T1" fmla="*/ 2147483647 h 174"/>
                <a:gd name="T2" fmla="*/ 0 w 28"/>
                <a:gd name="T3" fmla="*/ 2147483647 h 174"/>
                <a:gd name="T4" fmla="*/ 0 w 28"/>
                <a:gd name="T5" fmla="*/ 2147483647 h 174"/>
                <a:gd name="T6" fmla="*/ 2147483647 w 28"/>
                <a:gd name="T7" fmla="*/ 0 h 174"/>
                <a:gd name="T8" fmla="*/ 2147483647 w 28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4">
                  <a:moveTo>
                    <a:pt x="28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1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1" name="Freeform 2043"/>
            <p:cNvSpPr/>
            <p:nvPr/>
          </p:nvSpPr>
          <p:spPr bwMode="auto">
            <a:xfrm>
              <a:off x="6232843" y="3735386"/>
              <a:ext cx="44450" cy="276225"/>
            </a:xfrm>
            <a:custGeom>
              <a:avLst/>
              <a:gdLst>
                <a:gd name="T0" fmla="*/ 2147483647 w 28"/>
                <a:gd name="T1" fmla="*/ 2147483647 h 174"/>
                <a:gd name="T2" fmla="*/ 0 w 28"/>
                <a:gd name="T3" fmla="*/ 2147483647 h 174"/>
                <a:gd name="T4" fmla="*/ 0 w 28"/>
                <a:gd name="T5" fmla="*/ 2147483647 h 174"/>
                <a:gd name="T6" fmla="*/ 2147483647 w 28"/>
                <a:gd name="T7" fmla="*/ 0 h 174"/>
                <a:gd name="T8" fmla="*/ 2147483647 w 28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4">
                  <a:moveTo>
                    <a:pt x="28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14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2" name="Rectangle 2044"/>
            <p:cNvSpPr>
              <a:spLocks noChangeArrowheads="1"/>
            </p:cNvSpPr>
            <p:nvPr/>
          </p:nvSpPr>
          <p:spPr bwMode="auto">
            <a:xfrm>
              <a:off x="6001068" y="3778249"/>
              <a:ext cx="231775" cy="23336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3" name="Rectangle 2045"/>
            <p:cNvSpPr>
              <a:spLocks noChangeArrowheads="1"/>
            </p:cNvSpPr>
            <p:nvPr/>
          </p:nvSpPr>
          <p:spPr bwMode="auto">
            <a:xfrm>
              <a:off x="6001068" y="3778249"/>
              <a:ext cx="231775" cy="2333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4" name="Rectangle 2046"/>
            <p:cNvSpPr>
              <a:spLocks noChangeArrowheads="1"/>
            </p:cNvSpPr>
            <p:nvPr/>
          </p:nvSpPr>
          <p:spPr bwMode="auto">
            <a:xfrm>
              <a:off x="6016943" y="3887786"/>
              <a:ext cx="84138" cy="55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5" name="Rectangle 2047"/>
            <p:cNvSpPr>
              <a:spLocks noChangeArrowheads="1"/>
            </p:cNvSpPr>
            <p:nvPr/>
          </p:nvSpPr>
          <p:spPr bwMode="auto">
            <a:xfrm>
              <a:off x="6016943" y="3887786"/>
              <a:ext cx="84138" cy="555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6" name="Rectangle 2048"/>
            <p:cNvSpPr>
              <a:spLocks noChangeArrowheads="1"/>
            </p:cNvSpPr>
            <p:nvPr/>
          </p:nvSpPr>
          <p:spPr bwMode="auto">
            <a:xfrm>
              <a:off x="6023293" y="3894136"/>
              <a:ext cx="57150" cy="4286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7" name="Rectangle 2049"/>
            <p:cNvSpPr>
              <a:spLocks noChangeArrowheads="1"/>
            </p:cNvSpPr>
            <p:nvPr/>
          </p:nvSpPr>
          <p:spPr bwMode="auto">
            <a:xfrm>
              <a:off x="6023293" y="3894136"/>
              <a:ext cx="57150" cy="428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8" name="Rectangle 2050"/>
            <p:cNvSpPr>
              <a:spLocks noChangeArrowheads="1"/>
            </p:cNvSpPr>
            <p:nvPr/>
          </p:nvSpPr>
          <p:spPr bwMode="auto">
            <a:xfrm>
              <a:off x="6039168" y="3894136"/>
              <a:ext cx="41275" cy="285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9" name="Rectangle 2051"/>
            <p:cNvSpPr>
              <a:spLocks noChangeArrowheads="1"/>
            </p:cNvSpPr>
            <p:nvPr/>
          </p:nvSpPr>
          <p:spPr bwMode="auto">
            <a:xfrm>
              <a:off x="6039168" y="3894136"/>
              <a:ext cx="41275" cy="2857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0" name="Line 2052"/>
            <p:cNvSpPr>
              <a:spLocks noChangeShapeType="1"/>
            </p:cNvSpPr>
            <p:nvPr/>
          </p:nvSpPr>
          <p:spPr bwMode="auto">
            <a:xfrm flipV="1">
              <a:off x="6023293" y="3922711"/>
              <a:ext cx="15875" cy="14288"/>
            </a:xfrm>
            <a:prstGeom prst="line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1" name="Rectangle 2053"/>
            <p:cNvSpPr>
              <a:spLocks noChangeArrowheads="1"/>
            </p:cNvSpPr>
            <p:nvPr/>
          </p:nvSpPr>
          <p:spPr bwMode="auto">
            <a:xfrm>
              <a:off x="6085205" y="3905249"/>
              <a:ext cx="9525" cy="206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2" name="Rectangle 2054"/>
            <p:cNvSpPr>
              <a:spLocks noChangeArrowheads="1"/>
            </p:cNvSpPr>
            <p:nvPr/>
          </p:nvSpPr>
          <p:spPr bwMode="auto">
            <a:xfrm>
              <a:off x="6085205" y="3905249"/>
              <a:ext cx="9525" cy="206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3" name="Rectangle 2055"/>
            <p:cNvSpPr>
              <a:spLocks noChangeArrowheads="1"/>
            </p:cNvSpPr>
            <p:nvPr/>
          </p:nvSpPr>
          <p:spPr bwMode="auto">
            <a:xfrm>
              <a:off x="6116955" y="3887786"/>
              <a:ext cx="85725" cy="55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4" name="Rectangle 2056"/>
            <p:cNvSpPr>
              <a:spLocks noChangeArrowheads="1"/>
            </p:cNvSpPr>
            <p:nvPr/>
          </p:nvSpPr>
          <p:spPr bwMode="auto">
            <a:xfrm>
              <a:off x="6116955" y="3887786"/>
              <a:ext cx="85725" cy="555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5" name="Rectangle 2057"/>
            <p:cNvSpPr>
              <a:spLocks noChangeArrowheads="1"/>
            </p:cNvSpPr>
            <p:nvPr/>
          </p:nvSpPr>
          <p:spPr bwMode="auto">
            <a:xfrm>
              <a:off x="6124893" y="3894136"/>
              <a:ext cx="55563" cy="4286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6" name="Rectangle 2058"/>
            <p:cNvSpPr>
              <a:spLocks noChangeArrowheads="1"/>
            </p:cNvSpPr>
            <p:nvPr/>
          </p:nvSpPr>
          <p:spPr bwMode="auto">
            <a:xfrm>
              <a:off x="6124893" y="3894136"/>
              <a:ext cx="55563" cy="428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7" name="Rectangle 2059"/>
            <p:cNvSpPr>
              <a:spLocks noChangeArrowheads="1"/>
            </p:cNvSpPr>
            <p:nvPr/>
          </p:nvSpPr>
          <p:spPr bwMode="auto">
            <a:xfrm>
              <a:off x="6139180" y="3894136"/>
              <a:ext cx="41275" cy="285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8" name="Rectangle 2060"/>
            <p:cNvSpPr>
              <a:spLocks noChangeArrowheads="1"/>
            </p:cNvSpPr>
            <p:nvPr/>
          </p:nvSpPr>
          <p:spPr bwMode="auto">
            <a:xfrm>
              <a:off x="6139180" y="3894136"/>
              <a:ext cx="41275" cy="2857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9" name="Line 2061"/>
            <p:cNvSpPr>
              <a:spLocks noChangeShapeType="1"/>
            </p:cNvSpPr>
            <p:nvPr/>
          </p:nvSpPr>
          <p:spPr bwMode="auto">
            <a:xfrm flipV="1">
              <a:off x="6124893" y="3922711"/>
              <a:ext cx="14288" cy="14288"/>
            </a:xfrm>
            <a:prstGeom prst="line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0" name="Rectangle 2062"/>
            <p:cNvSpPr>
              <a:spLocks noChangeArrowheads="1"/>
            </p:cNvSpPr>
            <p:nvPr/>
          </p:nvSpPr>
          <p:spPr bwMode="auto">
            <a:xfrm>
              <a:off x="6185218" y="3905249"/>
              <a:ext cx="9525" cy="2063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1" name="Rectangle 2063"/>
            <p:cNvSpPr>
              <a:spLocks noChangeArrowheads="1"/>
            </p:cNvSpPr>
            <p:nvPr/>
          </p:nvSpPr>
          <p:spPr bwMode="auto">
            <a:xfrm>
              <a:off x="6185218" y="3905249"/>
              <a:ext cx="9525" cy="206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2" name="Rectangle 2064"/>
            <p:cNvSpPr>
              <a:spLocks noChangeArrowheads="1"/>
            </p:cNvSpPr>
            <p:nvPr/>
          </p:nvSpPr>
          <p:spPr bwMode="auto">
            <a:xfrm>
              <a:off x="6028055" y="3816349"/>
              <a:ext cx="17463" cy="63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3" name="Rectangle 2065"/>
            <p:cNvSpPr>
              <a:spLocks noChangeArrowheads="1"/>
            </p:cNvSpPr>
            <p:nvPr/>
          </p:nvSpPr>
          <p:spPr bwMode="auto">
            <a:xfrm>
              <a:off x="6028055" y="3816349"/>
              <a:ext cx="17463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4" name="Rectangle 2066"/>
            <p:cNvSpPr>
              <a:spLocks noChangeArrowheads="1"/>
            </p:cNvSpPr>
            <p:nvPr/>
          </p:nvSpPr>
          <p:spPr bwMode="auto">
            <a:xfrm>
              <a:off x="6028055" y="3832224"/>
              <a:ext cx="1746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5" name="Rectangle 2067"/>
            <p:cNvSpPr>
              <a:spLocks noChangeArrowheads="1"/>
            </p:cNvSpPr>
            <p:nvPr/>
          </p:nvSpPr>
          <p:spPr bwMode="auto">
            <a:xfrm>
              <a:off x="6028055" y="3832224"/>
              <a:ext cx="17463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6" name="Rectangle 2068"/>
            <p:cNvSpPr>
              <a:spLocks noChangeArrowheads="1"/>
            </p:cNvSpPr>
            <p:nvPr/>
          </p:nvSpPr>
          <p:spPr bwMode="auto">
            <a:xfrm>
              <a:off x="6028055" y="3846511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7" name="Rectangle 2069"/>
            <p:cNvSpPr>
              <a:spLocks noChangeArrowheads="1"/>
            </p:cNvSpPr>
            <p:nvPr/>
          </p:nvSpPr>
          <p:spPr bwMode="auto">
            <a:xfrm>
              <a:off x="6028055" y="3846511"/>
              <a:ext cx="17463" cy="7938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8" name="Rectangle 2070"/>
            <p:cNvSpPr>
              <a:spLocks noChangeArrowheads="1"/>
            </p:cNvSpPr>
            <p:nvPr/>
          </p:nvSpPr>
          <p:spPr bwMode="auto">
            <a:xfrm>
              <a:off x="6028055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9" name="Rectangle 2071"/>
            <p:cNvSpPr>
              <a:spLocks noChangeArrowheads="1"/>
            </p:cNvSpPr>
            <p:nvPr/>
          </p:nvSpPr>
          <p:spPr bwMode="auto">
            <a:xfrm>
              <a:off x="6028055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0" name="Freeform 2072"/>
            <p:cNvSpPr/>
            <p:nvPr/>
          </p:nvSpPr>
          <p:spPr bwMode="auto">
            <a:xfrm>
              <a:off x="6039168" y="3986211"/>
              <a:ext cx="17463" cy="14288"/>
            </a:xfrm>
            <a:custGeom>
              <a:avLst/>
              <a:gdLst>
                <a:gd name="T0" fmla="*/ 2147483647 w 11"/>
                <a:gd name="T1" fmla="*/ 2147483647 h 9"/>
                <a:gd name="T2" fmla="*/ 2147483647 w 11"/>
                <a:gd name="T3" fmla="*/ 2147483647 h 9"/>
                <a:gd name="T4" fmla="*/ 2147483647 w 11"/>
                <a:gd name="T5" fmla="*/ 2147483647 h 9"/>
                <a:gd name="T6" fmla="*/ 2147483647 w 11"/>
                <a:gd name="T7" fmla="*/ 2147483647 h 9"/>
                <a:gd name="T8" fmla="*/ 2147483647 w 11"/>
                <a:gd name="T9" fmla="*/ 2147483647 h 9"/>
                <a:gd name="T10" fmla="*/ 2147483647 w 11"/>
                <a:gd name="T11" fmla="*/ 2147483647 h 9"/>
                <a:gd name="T12" fmla="*/ 2147483647 w 11"/>
                <a:gd name="T13" fmla="*/ 0 h 9"/>
                <a:gd name="T14" fmla="*/ 2147483647 w 11"/>
                <a:gd name="T15" fmla="*/ 0 h 9"/>
                <a:gd name="T16" fmla="*/ 2147483647 w 11"/>
                <a:gd name="T17" fmla="*/ 0 h 9"/>
                <a:gd name="T18" fmla="*/ 2147483647 w 11"/>
                <a:gd name="T19" fmla="*/ 2147483647 h 9"/>
                <a:gd name="T20" fmla="*/ 2147483647 w 11"/>
                <a:gd name="T21" fmla="*/ 2147483647 h 9"/>
                <a:gd name="T22" fmla="*/ 2147483647 w 11"/>
                <a:gd name="T23" fmla="*/ 2147483647 h 9"/>
                <a:gd name="T24" fmla="*/ 0 w 11"/>
                <a:gd name="T25" fmla="*/ 2147483647 h 9"/>
                <a:gd name="T26" fmla="*/ 0 w 11"/>
                <a:gd name="T27" fmla="*/ 2147483647 h 9"/>
                <a:gd name="T28" fmla="*/ 0 w 11"/>
                <a:gd name="T29" fmla="*/ 2147483647 h 9"/>
                <a:gd name="T30" fmla="*/ 0 w 11"/>
                <a:gd name="T31" fmla="*/ 2147483647 h 9"/>
                <a:gd name="T32" fmla="*/ 0 w 11"/>
                <a:gd name="T33" fmla="*/ 2147483647 h 9"/>
                <a:gd name="T34" fmla="*/ 2147483647 w 11"/>
                <a:gd name="T35" fmla="*/ 2147483647 h 9"/>
                <a:gd name="T36" fmla="*/ 2147483647 w 11"/>
                <a:gd name="T37" fmla="*/ 2147483647 h 9"/>
                <a:gd name="T38" fmla="*/ 2147483647 w 11"/>
                <a:gd name="T39" fmla="*/ 2147483647 h 9"/>
                <a:gd name="T40" fmla="*/ 2147483647 w 11"/>
                <a:gd name="T41" fmla="*/ 2147483647 h 9"/>
                <a:gd name="T42" fmla="*/ 2147483647 w 11"/>
                <a:gd name="T43" fmla="*/ 2147483647 h 9"/>
                <a:gd name="T44" fmla="*/ 2147483647 w 11"/>
                <a:gd name="T45" fmla="*/ 2147483647 h 9"/>
                <a:gd name="T46" fmla="*/ 2147483647 w 11"/>
                <a:gd name="T47" fmla="*/ 2147483647 h 9"/>
                <a:gd name="T48" fmla="*/ 2147483647 w 11"/>
                <a:gd name="T49" fmla="*/ 2147483647 h 9"/>
                <a:gd name="T50" fmla="*/ 2147483647 w 11"/>
                <a:gd name="T51" fmla="*/ 2147483647 h 9"/>
                <a:gd name="T52" fmla="*/ 2147483647 w 11"/>
                <a:gd name="T53" fmla="*/ 2147483647 h 9"/>
                <a:gd name="T54" fmla="*/ 2147483647 w 11"/>
                <a:gd name="T55" fmla="*/ 2147483647 h 9"/>
                <a:gd name="T56" fmla="*/ 2147483647 w 11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9">
                  <a:moveTo>
                    <a:pt x="11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1" name="Freeform 2073"/>
            <p:cNvSpPr/>
            <p:nvPr/>
          </p:nvSpPr>
          <p:spPr bwMode="auto">
            <a:xfrm>
              <a:off x="6039168" y="3986211"/>
              <a:ext cx="17463" cy="14288"/>
            </a:xfrm>
            <a:custGeom>
              <a:avLst/>
              <a:gdLst>
                <a:gd name="T0" fmla="*/ 2147483647 w 11"/>
                <a:gd name="T1" fmla="*/ 2147483647 h 9"/>
                <a:gd name="T2" fmla="*/ 2147483647 w 11"/>
                <a:gd name="T3" fmla="*/ 2147483647 h 9"/>
                <a:gd name="T4" fmla="*/ 2147483647 w 11"/>
                <a:gd name="T5" fmla="*/ 2147483647 h 9"/>
                <a:gd name="T6" fmla="*/ 2147483647 w 11"/>
                <a:gd name="T7" fmla="*/ 2147483647 h 9"/>
                <a:gd name="T8" fmla="*/ 2147483647 w 11"/>
                <a:gd name="T9" fmla="*/ 2147483647 h 9"/>
                <a:gd name="T10" fmla="*/ 2147483647 w 11"/>
                <a:gd name="T11" fmla="*/ 2147483647 h 9"/>
                <a:gd name="T12" fmla="*/ 2147483647 w 11"/>
                <a:gd name="T13" fmla="*/ 0 h 9"/>
                <a:gd name="T14" fmla="*/ 2147483647 w 11"/>
                <a:gd name="T15" fmla="*/ 0 h 9"/>
                <a:gd name="T16" fmla="*/ 2147483647 w 11"/>
                <a:gd name="T17" fmla="*/ 0 h 9"/>
                <a:gd name="T18" fmla="*/ 2147483647 w 11"/>
                <a:gd name="T19" fmla="*/ 2147483647 h 9"/>
                <a:gd name="T20" fmla="*/ 2147483647 w 11"/>
                <a:gd name="T21" fmla="*/ 2147483647 h 9"/>
                <a:gd name="T22" fmla="*/ 2147483647 w 11"/>
                <a:gd name="T23" fmla="*/ 2147483647 h 9"/>
                <a:gd name="T24" fmla="*/ 0 w 11"/>
                <a:gd name="T25" fmla="*/ 2147483647 h 9"/>
                <a:gd name="T26" fmla="*/ 0 w 11"/>
                <a:gd name="T27" fmla="*/ 2147483647 h 9"/>
                <a:gd name="T28" fmla="*/ 0 w 11"/>
                <a:gd name="T29" fmla="*/ 2147483647 h 9"/>
                <a:gd name="T30" fmla="*/ 0 w 11"/>
                <a:gd name="T31" fmla="*/ 2147483647 h 9"/>
                <a:gd name="T32" fmla="*/ 0 w 11"/>
                <a:gd name="T33" fmla="*/ 2147483647 h 9"/>
                <a:gd name="T34" fmla="*/ 2147483647 w 11"/>
                <a:gd name="T35" fmla="*/ 2147483647 h 9"/>
                <a:gd name="T36" fmla="*/ 2147483647 w 11"/>
                <a:gd name="T37" fmla="*/ 2147483647 h 9"/>
                <a:gd name="T38" fmla="*/ 2147483647 w 11"/>
                <a:gd name="T39" fmla="*/ 2147483647 h 9"/>
                <a:gd name="T40" fmla="*/ 2147483647 w 11"/>
                <a:gd name="T41" fmla="*/ 2147483647 h 9"/>
                <a:gd name="T42" fmla="*/ 2147483647 w 11"/>
                <a:gd name="T43" fmla="*/ 2147483647 h 9"/>
                <a:gd name="T44" fmla="*/ 2147483647 w 11"/>
                <a:gd name="T45" fmla="*/ 2147483647 h 9"/>
                <a:gd name="T46" fmla="*/ 2147483647 w 11"/>
                <a:gd name="T47" fmla="*/ 2147483647 h 9"/>
                <a:gd name="T48" fmla="*/ 2147483647 w 11"/>
                <a:gd name="T49" fmla="*/ 2147483647 h 9"/>
                <a:gd name="T50" fmla="*/ 2147483647 w 11"/>
                <a:gd name="T51" fmla="*/ 2147483647 h 9"/>
                <a:gd name="T52" fmla="*/ 2147483647 w 11"/>
                <a:gd name="T53" fmla="*/ 2147483647 h 9"/>
                <a:gd name="T54" fmla="*/ 2147483647 w 11"/>
                <a:gd name="T55" fmla="*/ 2147483647 h 9"/>
                <a:gd name="T56" fmla="*/ 2147483647 w 11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9">
                  <a:moveTo>
                    <a:pt x="11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1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2" name="Freeform 2074"/>
            <p:cNvSpPr/>
            <p:nvPr/>
          </p:nvSpPr>
          <p:spPr bwMode="auto">
            <a:xfrm>
              <a:off x="6040755" y="3987799"/>
              <a:ext cx="14288" cy="11113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0 h 7"/>
                <a:gd name="T10" fmla="*/ 2147483647 w 9"/>
                <a:gd name="T11" fmla="*/ 0 h 7"/>
                <a:gd name="T12" fmla="*/ 2147483647 w 9"/>
                <a:gd name="T13" fmla="*/ 0 h 7"/>
                <a:gd name="T14" fmla="*/ 2147483647 w 9"/>
                <a:gd name="T15" fmla="*/ 2147483647 h 7"/>
                <a:gd name="T16" fmla="*/ 0 w 9"/>
                <a:gd name="T17" fmla="*/ 2147483647 h 7"/>
                <a:gd name="T18" fmla="*/ 0 w 9"/>
                <a:gd name="T19" fmla="*/ 2147483647 h 7"/>
                <a:gd name="T20" fmla="*/ 0 w 9"/>
                <a:gd name="T21" fmla="*/ 2147483647 h 7"/>
                <a:gd name="T22" fmla="*/ 2147483647 w 9"/>
                <a:gd name="T23" fmla="*/ 2147483647 h 7"/>
                <a:gd name="T24" fmla="*/ 2147483647 w 9"/>
                <a:gd name="T25" fmla="*/ 2147483647 h 7"/>
                <a:gd name="T26" fmla="*/ 2147483647 w 9"/>
                <a:gd name="T27" fmla="*/ 2147483647 h 7"/>
                <a:gd name="T28" fmla="*/ 2147483647 w 9"/>
                <a:gd name="T29" fmla="*/ 2147483647 h 7"/>
                <a:gd name="T30" fmla="*/ 2147483647 w 9"/>
                <a:gd name="T31" fmla="*/ 2147483647 h 7"/>
                <a:gd name="T32" fmla="*/ 2147483647 w 9"/>
                <a:gd name="T33" fmla="*/ 2147483647 h 7"/>
                <a:gd name="T34" fmla="*/ 2147483647 w 9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6"/>
                  </a:lnTo>
                  <a:lnTo>
                    <a:pt x="8" y="4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3" name="Freeform 2075"/>
            <p:cNvSpPr/>
            <p:nvPr/>
          </p:nvSpPr>
          <p:spPr bwMode="auto">
            <a:xfrm>
              <a:off x="6040755" y="3987799"/>
              <a:ext cx="14288" cy="11113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0 h 7"/>
                <a:gd name="T10" fmla="*/ 2147483647 w 9"/>
                <a:gd name="T11" fmla="*/ 0 h 7"/>
                <a:gd name="T12" fmla="*/ 2147483647 w 9"/>
                <a:gd name="T13" fmla="*/ 0 h 7"/>
                <a:gd name="T14" fmla="*/ 2147483647 w 9"/>
                <a:gd name="T15" fmla="*/ 2147483647 h 7"/>
                <a:gd name="T16" fmla="*/ 0 w 9"/>
                <a:gd name="T17" fmla="*/ 2147483647 h 7"/>
                <a:gd name="T18" fmla="*/ 0 w 9"/>
                <a:gd name="T19" fmla="*/ 2147483647 h 7"/>
                <a:gd name="T20" fmla="*/ 0 w 9"/>
                <a:gd name="T21" fmla="*/ 2147483647 h 7"/>
                <a:gd name="T22" fmla="*/ 2147483647 w 9"/>
                <a:gd name="T23" fmla="*/ 2147483647 h 7"/>
                <a:gd name="T24" fmla="*/ 2147483647 w 9"/>
                <a:gd name="T25" fmla="*/ 2147483647 h 7"/>
                <a:gd name="T26" fmla="*/ 2147483647 w 9"/>
                <a:gd name="T27" fmla="*/ 2147483647 h 7"/>
                <a:gd name="T28" fmla="*/ 2147483647 w 9"/>
                <a:gd name="T29" fmla="*/ 2147483647 h 7"/>
                <a:gd name="T30" fmla="*/ 2147483647 w 9"/>
                <a:gd name="T31" fmla="*/ 2147483647 h 7"/>
                <a:gd name="T32" fmla="*/ 2147483647 w 9"/>
                <a:gd name="T33" fmla="*/ 2147483647 h 7"/>
                <a:gd name="T34" fmla="*/ 2147483647 w 9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6"/>
                  </a:lnTo>
                  <a:lnTo>
                    <a:pt x="8" y="4"/>
                  </a:lnTo>
                  <a:lnTo>
                    <a:pt x="9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4" name="Rectangle 2076"/>
            <p:cNvSpPr>
              <a:spLocks noChangeArrowheads="1"/>
            </p:cNvSpPr>
            <p:nvPr/>
          </p:nvSpPr>
          <p:spPr bwMode="auto">
            <a:xfrm>
              <a:off x="6069330" y="3978274"/>
              <a:ext cx="38100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5" name="Rectangle 2077"/>
            <p:cNvSpPr>
              <a:spLocks noChangeArrowheads="1"/>
            </p:cNvSpPr>
            <p:nvPr/>
          </p:nvSpPr>
          <p:spPr bwMode="auto">
            <a:xfrm>
              <a:off x="6069330" y="3978274"/>
              <a:ext cx="38100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6" name="Freeform 2078"/>
            <p:cNvSpPr/>
            <p:nvPr/>
          </p:nvSpPr>
          <p:spPr bwMode="auto">
            <a:xfrm>
              <a:off x="6078855" y="3986211"/>
              <a:ext cx="19050" cy="14288"/>
            </a:xfrm>
            <a:custGeom>
              <a:avLst/>
              <a:gdLst>
                <a:gd name="T0" fmla="*/ 2147483647 w 12"/>
                <a:gd name="T1" fmla="*/ 2147483647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2147483647 w 12"/>
                <a:gd name="T15" fmla="*/ 0 h 9"/>
                <a:gd name="T16" fmla="*/ 2147483647 w 12"/>
                <a:gd name="T17" fmla="*/ 0 h 9"/>
                <a:gd name="T18" fmla="*/ 2147483647 w 12"/>
                <a:gd name="T19" fmla="*/ 2147483647 h 9"/>
                <a:gd name="T20" fmla="*/ 2147483647 w 12"/>
                <a:gd name="T21" fmla="*/ 2147483647 h 9"/>
                <a:gd name="T22" fmla="*/ 2147483647 w 12"/>
                <a:gd name="T23" fmla="*/ 2147483647 h 9"/>
                <a:gd name="T24" fmla="*/ 2147483647 w 12"/>
                <a:gd name="T25" fmla="*/ 2147483647 h 9"/>
                <a:gd name="T26" fmla="*/ 0 w 12"/>
                <a:gd name="T27" fmla="*/ 2147483647 h 9"/>
                <a:gd name="T28" fmla="*/ 0 w 12"/>
                <a:gd name="T29" fmla="*/ 2147483647 h 9"/>
                <a:gd name="T30" fmla="*/ 0 w 12"/>
                <a:gd name="T31" fmla="*/ 2147483647 h 9"/>
                <a:gd name="T32" fmla="*/ 2147483647 w 12"/>
                <a:gd name="T33" fmla="*/ 2147483647 h 9"/>
                <a:gd name="T34" fmla="*/ 2147483647 w 12"/>
                <a:gd name="T35" fmla="*/ 2147483647 h 9"/>
                <a:gd name="T36" fmla="*/ 2147483647 w 12"/>
                <a:gd name="T37" fmla="*/ 2147483647 h 9"/>
                <a:gd name="T38" fmla="*/ 2147483647 w 12"/>
                <a:gd name="T39" fmla="*/ 2147483647 h 9"/>
                <a:gd name="T40" fmla="*/ 2147483647 w 12"/>
                <a:gd name="T41" fmla="*/ 2147483647 h 9"/>
                <a:gd name="T42" fmla="*/ 2147483647 w 12"/>
                <a:gd name="T43" fmla="*/ 2147483647 h 9"/>
                <a:gd name="T44" fmla="*/ 2147483647 w 12"/>
                <a:gd name="T45" fmla="*/ 2147483647 h 9"/>
                <a:gd name="T46" fmla="*/ 2147483647 w 12"/>
                <a:gd name="T47" fmla="*/ 2147483647 h 9"/>
                <a:gd name="T48" fmla="*/ 2147483647 w 12"/>
                <a:gd name="T49" fmla="*/ 2147483647 h 9"/>
                <a:gd name="T50" fmla="*/ 2147483647 w 12"/>
                <a:gd name="T51" fmla="*/ 2147483647 h 9"/>
                <a:gd name="T52" fmla="*/ 2147483647 w 12"/>
                <a:gd name="T53" fmla="*/ 2147483647 h 9"/>
                <a:gd name="T54" fmla="*/ 2147483647 w 12"/>
                <a:gd name="T55" fmla="*/ 2147483647 h 9"/>
                <a:gd name="T56" fmla="*/ 2147483647 w 12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" h="9">
                  <a:moveTo>
                    <a:pt x="12" y="5"/>
                  </a:moveTo>
                  <a:lnTo>
                    <a:pt x="12" y="4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7" name="Freeform 2079"/>
            <p:cNvSpPr/>
            <p:nvPr/>
          </p:nvSpPr>
          <p:spPr bwMode="auto">
            <a:xfrm>
              <a:off x="6078855" y="3986211"/>
              <a:ext cx="19050" cy="14288"/>
            </a:xfrm>
            <a:custGeom>
              <a:avLst/>
              <a:gdLst>
                <a:gd name="T0" fmla="*/ 2147483647 w 12"/>
                <a:gd name="T1" fmla="*/ 2147483647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2147483647 w 12"/>
                <a:gd name="T15" fmla="*/ 0 h 9"/>
                <a:gd name="T16" fmla="*/ 2147483647 w 12"/>
                <a:gd name="T17" fmla="*/ 0 h 9"/>
                <a:gd name="T18" fmla="*/ 2147483647 w 12"/>
                <a:gd name="T19" fmla="*/ 2147483647 h 9"/>
                <a:gd name="T20" fmla="*/ 2147483647 w 12"/>
                <a:gd name="T21" fmla="*/ 2147483647 h 9"/>
                <a:gd name="T22" fmla="*/ 2147483647 w 12"/>
                <a:gd name="T23" fmla="*/ 2147483647 h 9"/>
                <a:gd name="T24" fmla="*/ 2147483647 w 12"/>
                <a:gd name="T25" fmla="*/ 2147483647 h 9"/>
                <a:gd name="T26" fmla="*/ 0 w 12"/>
                <a:gd name="T27" fmla="*/ 2147483647 h 9"/>
                <a:gd name="T28" fmla="*/ 0 w 12"/>
                <a:gd name="T29" fmla="*/ 2147483647 h 9"/>
                <a:gd name="T30" fmla="*/ 0 w 12"/>
                <a:gd name="T31" fmla="*/ 2147483647 h 9"/>
                <a:gd name="T32" fmla="*/ 2147483647 w 12"/>
                <a:gd name="T33" fmla="*/ 2147483647 h 9"/>
                <a:gd name="T34" fmla="*/ 2147483647 w 12"/>
                <a:gd name="T35" fmla="*/ 2147483647 h 9"/>
                <a:gd name="T36" fmla="*/ 2147483647 w 12"/>
                <a:gd name="T37" fmla="*/ 2147483647 h 9"/>
                <a:gd name="T38" fmla="*/ 2147483647 w 12"/>
                <a:gd name="T39" fmla="*/ 2147483647 h 9"/>
                <a:gd name="T40" fmla="*/ 2147483647 w 12"/>
                <a:gd name="T41" fmla="*/ 2147483647 h 9"/>
                <a:gd name="T42" fmla="*/ 2147483647 w 12"/>
                <a:gd name="T43" fmla="*/ 2147483647 h 9"/>
                <a:gd name="T44" fmla="*/ 2147483647 w 12"/>
                <a:gd name="T45" fmla="*/ 2147483647 h 9"/>
                <a:gd name="T46" fmla="*/ 2147483647 w 12"/>
                <a:gd name="T47" fmla="*/ 2147483647 h 9"/>
                <a:gd name="T48" fmla="*/ 2147483647 w 12"/>
                <a:gd name="T49" fmla="*/ 2147483647 h 9"/>
                <a:gd name="T50" fmla="*/ 2147483647 w 12"/>
                <a:gd name="T51" fmla="*/ 2147483647 h 9"/>
                <a:gd name="T52" fmla="*/ 2147483647 w 12"/>
                <a:gd name="T53" fmla="*/ 2147483647 h 9"/>
                <a:gd name="T54" fmla="*/ 2147483647 w 12"/>
                <a:gd name="T55" fmla="*/ 2147483647 h 9"/>
                <a:gd name="T56" fmla="*/ 2147483647 w 12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" h="9">
                  <a:moveTo>
                    <a:pt x="12" y="5"/>
                  </a:moveTo>
                  <a:lnTo>
                    <a:pt x="12" y="4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8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8" name="Freeform 2080"/>
            <p:cNvSpPr/>
            <p:nvPr/>
          </p:nvSpPr>
          <p:spPr bwMode="auto">
            <a:xfrm>
              <a:off x="6082030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9" name="Freeform 2081"/>
            <p:cNvSpPr/>
            <p:nvPr/>
          </p:nvSpPr>
          <p:spPr bwMode="auto">
            <a:xfrm>
              <a:off x="6082030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0" name="Rectangle 2082"/>
            <p:cNvSpPr>
              <a:spLocks noChangeArrowheads="1"/>
            </p:cNvSpPr>
            <p:nvPr/>
          </p:nvSpPr>
          <p:spPr bwMode="auto">
            <a:xfrm>
              <a:off x="6109018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1" name="Rectangle 2083"/>
            <p:cNvSpPr>
              <a:spLocks noChangeArrowheads="1"/>
            </p:cNvSpPr>
            <p:nvPr/>
          </p:nvSpPr>
          <p:spPr bwMode="auto">
            <a:xfrm>
              <a:off x="6109018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2" name="Freeform 2084"/>
            <p:cNvSpPr/>
            <p:nvPr/>
          </p:nvSpPr>
          <p:spPr bwMode="auto">
            <a:xfrm>
              <a:off x="6120130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2147483647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2147483647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3" name="Freeform 2085"/>
            <p:cNvSpPr/>
            <p:nvPr/>
          </p:nvSpPr>
          <p:spPr bwMode="auto">
            <a:xfrm>
              <a:off x="6120130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2147483647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2147483647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4" name="Freeform 2086"/>
            <p:cNvSpPr/>
            <p:nvPr/>
          </p:nvSpPr>
          <p:spPr bwMode="auto">
            <a:xfrm>
              <a:off x="6121718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0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2147483647 h 7"/>
                <a:gd name="T14" fmla="*/ 0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5" name="Freeform 2087"/>
            <p:cNvSpPr/>
            <p:nvPr/>
          </p:nvSpPr>
          <p:spPr bwMode="auto">
            <a:xfrm>
              <a:off x="6121718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0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2147483647 h 7"/>
                <a:gd name="T14" fmla="*/ 0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6" name="Rectangle 2088"/>
            <p:cNvSpPr>
              <a:spLocks noChangeArrowheads="1"/>
            </p:cNvSpPr>
            <p:nvPr/>
          </p:nvSpPr>
          <p:spPr bwMode="auto">
            <a:xfrm>
              <a:off x="6148705" y="3978274"/>
              <a:ext cx="39688" cy="317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7" name="Rectangle 2089"/>
            <p:cNvSpPr>
              <a:spLocks noChangeArrowheads="1"/>
            </p:cNvSpPr>
            <p:nvPr/>
          </p:nvSpPr>
          <p:spPr bwMode="auto">
            <a:xfrm>
              <a:off x="6148705" y="3978274"/>
              <a:ext cx="39688" cy="317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8" name="Freeform 2090"/>
            <p:cNvSpPr/>
            <p:nvPr/>
          </p:nvSpPr>
          <p:spPr bwMode="auto">
            <a:xfrm>
              <a:off x="6161405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0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0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9" name="Freeform 2091"/>
            <p:cNvSpPr/>
            <p:nvPr/>
          </p:nvSpPr>
          <p:spPr bwMode="auto">
            <a:xfrm>
              <a:off x="6161405" y="3986211"/>
              <a:ext cx="15875" cy="14288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2147483647 w 10"/>
                <a:gd name="T11" fmla="*/ 2147483647 h 9"/>
                <a:gd name="T12" fmla="*/ 2147483647 w 10"/>
                <a:gd name="T13" fmla="*/ 0 h 9"/>
                <a:gd name="T14" fmla="*/ 2147483647 w 10"/>
                <a:gd name="T15" fmla="*/ 0 h 9"/>
                <a:gd name="T16" fmla="*/ 2147483647 w 10"/>
                <a:gd name="T17" fmla="*/ 0 h 9"/>
                <a:gd name="T18" fmla="*/ 2147483647 w 10"/>
                <a:gd name="T19" fmla="*/ 2147483647 h 9"/>
                <a:gd name="T20" fmla="*/ 2147483647 w 10"/>
                <a:gd name="T21" fmla="*/ 2147483647 h 9"/>
                <a:gd name="T22" fmla="*/ 0 w 10"/>
                <a:gd name="T23" fmla="*/ 2147483647 h 9"/>
                <a:gd name="T24" fmla="*/ 0 w 10"/>
                <a:gd name="T25" fmla="*/ 2147483647 h 9"/>
                <a:gd name="T26" fmla="*/ 0 w 10"/>
                <a:gd name="T27" fmla="*/ 2147483647 h 9"/>
                <a:gd name="T28" fmla="*/ 0 w 10"/>
                <a:gd name="T29" fmla="*/ 2147483647 h 9"/>
                <a:gd name="T30" fmla="*/ 0 w 10"/>
                <a:gd name="T31" fmla="*/ 2147483647 h 9"/>
                <a:gd name="T32" fmla="*/ 0 w 10"/>
                <a:gd name="T33" fmla="*/ 2147483647 h 9"/>
                <a:gd name="T34" fmla="*/ 0 w 10"/>
                <a:gd name="T35" fmla="*/ 2147483647 h 9"/>
                <a:gd name="T36" fmla="*/ 2147483647 w 10"/>
                <a:gd name="T37" fmla="*/ 2147483647 h 9"/>
                <a:gd name="T38" fmla="*/ 2147483647 w 10"/>
                <a:gd name="T39" fmla="*/ 2147483647 h 9"/>
                <a:gd name="T40" fmla="*/ 2147483647 w 10"/>
                <a:gd name="T41" fmla="*/ 2147483647 h 9"/>
                <a:gd name="T42" fmla="*/ 2147483647 w 10"/>
                <a:gd name="T43" fmla="*/ 2147483647 h 9"/>
                <a:gd name="T44" fmla="*/ 2147483647 w 10"/>
                <a:gd name="T45" fmla="*/ 2147483647 h 9"/>
                <a:gd name="T46" fmla="*/ 2147483647 w 10"/>
                <a:gd name="T47" fmla="*/ 2147483647 h 9"/>
                <a:gd name="T48" fmla="*/ 2147483647 w 10"/>
                <a:gd name="T49" fmla="*/ 2147483647 h 9"/>
                <a:gd name="T50" fmla="*/ 2147483647 w 10"/>
                <a:gd name="T51" fmla="*/ 2147483647 h 9"/>
                <a:gd name="T52" fmla="*/ 2147483647 w 10"/>
                <a:gd name="T53" fmla="*/ 2147483647 h 9"/>
                <a:gd name="T54" fmla="*/ 2147483647 w 10"/>
                <a:gd name="T55" fmla="*/ 2147483647 h 9"/>
                <a:gd name="T56" fmla="*/ 2147483647 w 10"/>
                <a:gd name="T57" fmla="*/ 2147483647 h 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lnTo>
                    <a:pt x="10" y="4"/>
                  </a:lnTo>
                  <a:lnTo>
                    <a:pt x="10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5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0" name="Freeform 2092"/>
            <p:cNvSpPr/>
            <p:nvPr/>
          </p:nvSpPr>
          <p:spPr bwMode="auto">
            <a:xfrm>
              <a:off x="6162993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1" name="Freeform 2093"/>
            <p:cNvSpPr/>
            <p:nvPr/>
          </p:nvSpPr>
          <p:spPr bwMode="auto">
            <a:xfrm>
              <a:off x="6162993" y="3987799"/>
              <a:ext cx="12700" cy="11113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0 h 7"/>
                <a:gd name="T12" fmla="*/ 2147483647 w 8"/>
                <a:gd name="T13" fmla="*/ 0 h 7"/>
                <a:gd name="T14" fmla="*/ 2147483647 w 8"/>
                <a:gd name="T15" fmla="*/ 2147483647 h 7"/>
                <a:gd name="T16" fmla="*/ 0 w 8"/>
                <a:gd name="T17" fmla="*/ 2147483647 h 7"/>
                <a:gd name="T18" fmla="*/ 0 w 8"/>
                <a:gd name="T19" fmla="*/ 2147483647 h 7"/>
                <a:gd name="T20" fmla="*/ 0 w 8"/>
                <a:gd name="T21" fmla="*/ 2147483647 h 7"/>
                <a:gd name="T22" fmla="*/ 2147483647 w 8"/>
                <a:gd name="T23" fmla="*/ 2147483647 h 7"/>
                <a:gd name="T24" fmla="*/ 2147483647 w 8"/>
                <a:gd name="T25" fmla="*/ 2147483647 h 7"/>
                <a:gd name="T26" fmla="*/ 2147483647 w 8"/>
                <a:gd name="T27" fmla="*/ 2147483647 h 7"/>
                <a:gd name="T28" fmla="*/ 2147483647 w 8"/>
                <a:gd name="T29" fmla="*/ 2147483647 h 7"/>
                <a:gd name="T30" fmla="*/ 2147483647 w 8"/>
                <a:gd name="T31" fmla="*/ 2147483647 h 7"/>
                <a:gd name="T32" fmla="*/ 2147483647 w 8"/>
                <a:gd name="T33" fmla="*/ 2147483647 h 7"/>
                <a:gd name="T34" fmla="*/ 2147483647 w 8"/>
                <a:gd name="T35" fmla="*/ 2147483647 h 7"/>
                <a:gd name="T36" fmla="*/ 2147483647 w 8"/>
                <a:gd name="T37" fmla="*/ 214748364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lnTo>
                    <a:pt x="8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8" y="4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2" name="Rectangle 2094"/>
            <p:cNvSpPr>
              <a:spLocks noChangeArrowheads="1"/>
            </p:cNvSpPr>
            <p:nvPr/>
          </p:nvSpPr>
          <p:spPr bwMode="auto">
            <a:xfrm>
              <a:off x="6086793" y="3816349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3" name="Rectangle 2095"/>
            <p:cNvSpPr>
              <a:spLocks noChangeArrowheads="1"/>
            </p:cNvSpPr>
            <p:nvPr/>
          </p:nvSpPr>
          <p:spPr bwMode="auto">
            <a:xfrm>
              <a:off x="6086793" y="3816349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4" name="Rectangle 2096"/>
            <p:cNvSpPr>
              <a:spLocks noChangeArrowheads="1"/>
            </p:cNvSpPr>
            <p:nvPr/>
          </p:nvSpPr>
          <p:spPr bwMode="auto">
            <a:xfrm>
              <a:off x="6110605" y="3816349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5" name="Rectangle 2097"/>
            <p:cNvSpPr>
              <a:spLocks noChangeArrowheads="1"/>
            </p:cNvSpPr>
            <p:nvPr/>
          </p:nvSpPr>
          <p:spPr bwMode="auto">
            <a:xfrm>
              <a:off x="6110605" y="3816349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6" name="Rectangle 2098"/>
            <p:cNvSpPr>
              <a:spLocks noChangeArrowheads="1"/>
            </p:cNvSpPr>
            <p:nvPr/>
          </p:nvSpPr>
          <p:spPr bwMode="auto">
            <a:xfrm>
              <a:off x="6110605" y="3832224"/>
              <a:ext cx="6350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7" name="Rectangle 2099"/>
            <p:cNvSpPr>
              <a:spLocks noChangeArrowheads="1"/>
            </p:cNvSpPr>
            <p:nvPr/>
          </p:nvSpPr>
          <p:spPr bwMode="auto">
            <a:xfrm>
              <a:off x="6110605" y="3832224"/>
              <a:ext cx="6350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8" name="Rectangle 2100"/>
            <p:cNvSpPr>
              <a:spLocks noChangeArrowheads="1"/>
            </p:cNvSpPr>
            <p:nvPr/>
          </p:nvSpPr>
          <p:spPr bwMode="auto">
            <a:xfrm>
              <a:off x="6110605" y="3846511"/>
              <a:ext cx="6350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9" name="Rectangle 2101"/>
            <p:cNvSpPr>
              <a:spLocks noChangeArrowheads="1"/>
            </p:cNvSpPr>
            <p:nvPr/>
          </p:nvSpPr>
          <p:spPr bwMode="auto">
            <a:xfrm>
              <a:off x="6110605" y="3846511"/>
              <a:ext cx="6350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0" name="Rectangle 2102"/>
            <p:cNvSpPr>
              <a:spLocks noChangeArrowheads="1"/>
            </p:cNvSpPr>
            <p:nvPr/>
          </p:nvSpPr>
          <p:spPr bwMode="auto">
            <a:xfrm>
              <a:off x="6110605" y="3862386"/>
              <a:ext cx="6350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1" name="Rectangle 2103"/>
            <p:cNvSpPr>
              <a:spLocks noChangeArrowheads="1"/>
            </p:cNvSpPr>
            <p:nvPr/>
          </p:nvSpPr>
          <p:spPr bwMode="auto">
            <a:xfrm>
              <a:off x="6110605" y="3862386"/>
              <a:ext cx="6350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2" name="Rectangle 2104"/>
            <p:cNvSpPr>
              <a:spLocks noChangeArrowheads="1"/>
            </p:cNvSpPr>
            <p:nvPr/>
          </p:nvSpPr>
          <p:spPr bwMode="auto">
            <a:xfrm>
              <a:off x="6131243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3" name="Rectangle 2105"/>
            <p:cNvSpPr>
              <a:spLocks noChangeArrowheads="1"/>
            </p:cNvSpPr>
            <p:nvPr/>
          </p:nvSpPr>
          <p:spPr bwMode="auto">
            <a:xfrm>
              <a:off x="6131243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4" name="Rectangle 2106"/>
            <p:cNvSpPr>
              <a:spLocks noChangeArrowheads="1"/>
            </p:cNvSpPr>
            <p:nvPr/>
          </p:nvSpPr>
          <p:spPr bwMode="auto">
            <a:xfrm>
              <a:off x="6131243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5" name="Rectangle 2107"/>
            <p:cNvSpPr>
              <a:spLocks noChangeArrowheads="1"/>
            </p:cNvSpPr>
            <p:nvPr/>
          </p:nvSpPr>
          <p:spPr bwMode="auto">
            <a:xfrm>
              <a:off x="6131243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6" name="Rectangle 2108"/>
            <p:cNvSpPr>
              <a:spLocks noChangeArrowheads="1"/>
            </p:cNvSpPr>
            <p:nvPr/>
          </p:nvSpPr>
          <p:spPr bwMode="auto">
            <a:xfrm>
              <a:off x="6131243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7" name="Rectangle 2109"/>
            <p:cNvSpPr>
              <a:spLocks noChangeArrowheads="1"/>
            </p:cNvSpPr>
            <p:nvPr/>
          </p:nvSpPr>
          <p:spPr bwMode="auto">
            <a:xfrm>
              <a:off x="6131243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8" name="Rectangle 2110"/>
            <p:cNvSpPr>
              <a:spLocks noChangeArrowheads="1"/>
            </p:cNvSpPr>
            <p:nvPr/>
          </p:nvSpPr>
          <p:spPr bwMode="auto">
            <a:xfrm>
              <a:off x="6131243" y="3862386"/>
              <a:ext cx="7938" cy="4763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9" name="Rectangle 2111"/>
            <p:cNvSpPr>
              <a:spLocks noChangeArrowheads="1"/>
            </p:cNvSpPr>
            <p:nvPr/>
          </p:nvSpPr>
          <p:spPr bwMode="auto">
            <a:xfrm>
              <a:off x="6131243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0" name="Rectangle 2112"/>
            <p:cNvSpPr>
              <a:spLocks noChangeArrowheads="1"/>
            </p:cNvSpPr>
            <p:nvPr/>
          </p:nvSpPr>
          <p:spPr bwMode="auto">
            <a:xfrm>
              <a:off x="6153468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1" name="Rectangle 2113"/>
            <p:cNvSpPr>
              <a:spLocks noChangeArrowheads="1"/>
            </p:cNvSpPr>
            <p:nvPr/>
          </p:nvSpPr>
          <p:spPr bwMode="auto">
            <a:xfrm>
              <a:off x="6153468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2" name="Rectangle 2114"/>
            <p:cNvSpPr>
              <a:spLocks noChangeArrowheads="1"/>
            </p:cNvSpPr>
            <p:nvPr/>
          </p:nvSpPr>
          <p:spPr bwMode="auto">
            <a:xfrm>
              <a:off x="6153468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3" name="Rectangle 2115"/>
            <p:cNvSpPr>
              <a:spLocks noChangeArrowheads="1"/>
            </p:cNvSpPr>
            <p:nvPr/>
          </p:nvSpPr>
          <p:spPr bwMode="auto">
            <a:xfrm>
              <a:off x="6153468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4" name="Rectangle 2116"/>
            <p:cNvSpPr>
              <a:spLocks noChangeArrowheads="1"/>
            </p:cNvSpPr>
            <p:nvPr/>
          </p:nvSpPr>
          <p:spPr bwMode="auto">
            <a:xfrm>
              <a:off x="6153468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5" name="Rectangle 2117"/>
            <p:cNvSpPr>
              <a:spLocks noChangeArrowheads="1"/>
            </p:cNvSpPr>
            <p:nvPr/>
          </p:nvSpPr>
          <p:spPr bwMode="auto">
            <a:xfrm>
              <a:off x="6153468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6" name="Rectangle 2118"/>
            <p:cNvSpPr>
              <a:spLocks noChangeArrowheads="1"/>
            </p:cNvSpPr>
            <p:nvPr/>
          </p:nvSpPr>
          <p:spPr bwMode="auto">
            <a:xfrm>
              <a:off x="6153468" y="3862386"/>
              <a:ext cx="7938" cy="476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7" name="Rectangle 2119"/>
            <p:cNvSpPr>
              <a:spLocks noChangeArrowheads="1"/>
            </p:cNvSpPr>
            <p:nvPr/>
          </p:nvSpPr>
          <p:spPr bwMode="auto">
            <a:xfrm>
              <a:off x="6153468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8" name="Rectangle 2120"/>
            <p:cNvSpPr>
              <a:spLocks noChangeArrowheads="1"/>
            </p:cNvSpPr>
            <p:nvPr/>
          </p:nvSpPr>
          <p:spPr bwMode="auto">
            <a:xfrm>
              <a:off x="6174105" y="3816349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9" name="Rectangle 2121"/>
            <p:cNvSpPr>
              <a:spLocks noChangeArrowheads="1"/>
            </p:cNvSpPr>
            <p:nvPr/>
          </p:nvSpPr>
          <p:spPr bwMode="auto">
            <a:xfrm>
              <a:off x="6174105" y="3816349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0" name="Rectangle 2122"/>
            <p:cNvSpPr>
              <a:spLocks noChangeArrowheads="1"/>
            </p:cNvSpPr>
            <p:nvPr/>
          </p:nvSpPr>
          <p:spPr bwMode="auto">
            <a:xfrm>
              <a:off x="6174105" y="3830636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1" name="Rectangle 2123"/>
            <p:cNvSpPr>
              <a:spLocks noChangeArrowheads="1"/>
            </p:cNvSpPr>
            <p:nvPr/>
          </p:nvSpPr>
          <p:spPr bwMode="auto">
            <a:xfrm>
              <a:off x="6174105" y="3830636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2" name="Rectangle 2124"/>
            <p:cNvSpPr>
              <a:spLocks noChangeArrowheads="1"/>
            </p:cNvSpPr>
            <p:nvPr/>
          </p:nvSpPr>
          <p:spPr bwMode="auto">
            <a:xfrm>
              <a:off x="6174105" y="3846511"/>
              <a:ext cx="7938" cy="635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3" name="Rectangle 2125"/>
            <p:cNvSpPr>
              <a:spLocks noChangeArrowheads="1"/>
            </p:cNvSpPr>
            <p:nvPr/>
          </p:nvSpPr>
          <p:spPr bwMode="auto">
            <a:xfrm>
              <a:off x="6174105" y="3846511"/>
              <a:ext cx="7938" cy="635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4" name="Rectangle 2126"/>
            <p:cNvSpPr>
              <a:spLocks noChangeArrowheads="1"/>
            </p:cNvSpPr>
            <p:nvPr/>
          </p:nvSpPr>
          <p:spPr bwMode="auto">
            <a:xfrm>
              <a:off x="6174105" y="3862386"/>
              <a:ext cx="7938" cy="476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5" name="Rectangle 2127"/>
            <p:cNvSpPr>
              <a:spLocks noChangeArrowheads="1"/>
            </p:cNvSpPr>
            <p:nvPr/>
          </p:nvSpPr>
          <p:spPr bwMode="auto">
            <a:xfrm>
              <a:off x="6174105" y="3862386"/>
              <a:ext cx="7938" cy="47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6" name="Freeform 2128"/>
            <p:cNvSpPr/>
            <p:nvPr/>
          </p:nvSpPr>
          <p:spPr bwMode="auto">
            <a:xfrm>
              <a:off x="6243955" y="3735386"/>
              <a:ext cx="468313" cy="42863"/>
            </a:xfrm>
            <a:custGeom>
              <a:avLst/>
              <a:gdLst>
                <a:gd name="T0" fmla="*/ 2147483647 w 295"/>
                <a:gd name="T1" fmla="*/ 2147483647 h 27"/>
                <a:gd name="T2" fmla="*/ 0 w 295"/>
                <a:gd name="T3" fmla="*/ 2147483647 h 27"/>
                <a:gd name="T4" fmla="*/ 2147483647 w 295"/>
                <a:gd name="T5" fmla="*/ 0 h 27"/>
                <a:gd name="T6" fmla="*/ 2147483647 w 295"/>
                <a:gd name="T7" fmla="*/ 0 h 27"/>
                <a:gd name="T8" fmla="*/ 2147483647 w 295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5" h="27">
                  <a:moveTo>
                    <a:pt x="268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95" y="0"/>
                  </a:lnTo>
                  <a:lnTo>
                    <a:pt x="268" y="2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7" name="Freeform 2129"/>
            <p:cNvSpPr/>
            <p:nvPr/>
          </p:nvSpPr>
          <p:spPr bwMode="auto">
            <a:xfrm>
              <a:off x="6243955" y="3735386"/>
              <a:ext cx="468313" cy="42863"/>
            </a:xfrm>
            <a:custGeom>
              <a:avLst/>
              <a:gdLst>
                <a:gd name="T0" fmla="*/ 2147483647 w 295"/>
                <a:gd name="T1" fmla="*/ 2147483647 h 27"/>
                <a:gd name="T2" fmla="*/ 0 w 295"/>
                <a:gd name="T3" fmla="*/ 2147483647 h 27"/>
                <a:gd name="T4" fmla="*/ 2147483647 w 295"/>
                <a:gd name="T5" fmla="*/ 0 h 27"/>
                <a:gd name="T6" fmla="*/ 2147483647 w 295"/>
                <a:gd name="T7" fmla="*/ 0 h 27"/>
                <a:gd name="T8" fmla="*/ 2147483647 w 295"/>
                <a:gd name="T9" fmla="*/ 2147483647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5" h="27">
                  <a:moveTo>
                    <a:pt x="268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95" y="0"/>
                  </a:lnTo>
                  <a:lnTo>
                    <a:pt x="268" y="2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8" name="Freeform 2130"/>
            <p:cNvSpPr/>
            <p:nvPr/>
          </p:nvSpPr>
          <p:spPr bwMode="auto">
            <a:xfrm>
              <a:off x="6669405" y="3735386"/>
              <a:ext cx="42863" cy="276225"/>
            </a:xfrm>
            <a:custGeom>
              <a:avLst/>
              <a:gdLst>
                <a:gd name="T0" fmla="*/ 2147483647 w 27"/>
                <a:gd name="T1" fmla="*/ 2147483647 h 174"/>
                <a:gd name="T2" fmla="*/ 0 w 27"/>
                <a:gd name="T3" fmla="*/ 2147483647 h 174"/>
                <a:gd name="T4" fmla="*/ 0 w 27"/>
                <a:gd name="T5" fmla="*/ 2147483647 h 174"/>
                <a:gd name="T6" fmla="*/ 2147483647 w 27"/>
                <a:gd name="T7" fmla="*/ 0 h 174"/>
                <a:gd name="T8" fmla="*/ 2147483647 w 27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74">
                  <a:moveTo>
                    <a:pt x="27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27" y="1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9" name="Freeform 2131"/>
            <p:cNvSpPr/>
            <p:nvPr/>
          </p:nvSpPr>
          <p:spPr bwMode="auto">
            <a:xfrm>
              <a:off x="6669405" y="3735386"/>
              <a:ext cx="42863" cy="276225"/>
            </a:xfrm>
            <a:custGeom>
              <a:avLst/>
              <a:gdLst>
                <a:gd name="T0" fmla="*/ 2147483647 w 27"/>
                <a:gd name="T1" fmla="*/ 2147483647 h 174"/>
                <a:gd name="T2" fmla="*/ 0 w 27"/>
                <a:gd name="T3" fmla="*/ 2147483647 h 174"/>
                <a:gd name="T4" fmla="*/ 0 w 27"/>
                <a:gd name="T5" fmla="*/ 2147483647 h 174"/>
                <a:gd name="T6" fmla="*/ 2147483647 w 27"/>
                <a:gd name="T7" fmla="*/ 0 h 174"/>
                <a:gd name="T8" fmla="*/ 2147483647 w 27"/>
                <a:gd name="T9" fmla="*/ 2147483647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74">
                  <a:moveTo>
                    <a:pt x="27" y="147"/>
                  </a:moveTo>
                  <a:lnTo>
                    <a:pt x="0" y="174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27" y="147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0" name="Rectangle 2132"/>
            <p:cNvSpPr>
              <a:spLocks noChangeArrowheads="1"/>
            </p:cNvSpPr>
            <p:nvPr/>
          </p:nvSpPr>
          <p:spPr bwMode="auto">
            <a:xfrm>
              <a:off x="6243955" y="3778249"/>
              <a:ext cx="425450" cy="23336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1" name="Rectangle 2133"/>
            <p:cNvSpPr>
              <a:spLocks noChangeArrowheads="1"/>
            </p:cNvSpPr>
            <p:nvPr/>
          </p:nvSpPr>
          <p:spPr bwMode="auto">
            <a:xfrm>
              <a:off x="6243955" y="3778249"/>
              <a:ext cx="425450" cy="23336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2" name="Rectangle 2134"/>
            <p:cNvSpPr>
              <a:spLocks noChangeArrowheads="1"/>
            </p:cNvSpPr>
            <p:nvPr/>
          </p:nvSpPr>
          <p:spPr bwMode="auto">
            <a:xfrm>
              <a:off x="6245543" y="3840161"/>
              <a:ext cx="6032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3" name="Rectangle 2135"/>
            <p:cNvSpPr>
              <a:spLocks noChangeArrowheads="1"/>
            </p:cNvSpPr>
            <p:nvPr/>
          </p:nvSpPr>
          <p:spPr bwMode="auto">
            <a:xfrm>
              <a:off x="6245543" y="3840161"/>
              <a:ext cx="6032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4" name="Rectangle 2136"/>
            <p:cNvSpPr>
              <a:spLocks noChangeArrowheads="1"/>
            </p:cNvSpPr>
            <p:nvPr/>
          </p:nvSpPr>
          <p:spPr bwMode="auto">
            <a:xfrm>
              <a:off x="630586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5" name="Rectangle 2137"/>
            <p:cNvSpPr>
              <a:spLocks noChangeArrowheads="1"/>
            </p:cNvSpPr>
            <p:nvPr/>
          </p:nvSpPr>
          <p:spPr bwMode="auto">
            <a:xfrm>
              <a:off x="630586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6" name="Rectangle 2138"/>
            <p:cNvSpPr>
              <a:spLocks noChangeArrowheads="1"/>
            </p:cNvSpPr>
            <p:nvPr/>
          </p:nvSpPr>
          <p:spPr bwMode="auto">
            <a:xfrm>
              <a:off x="634714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7" name="Rectangle 2139"/>
            <p:cNvSpPr>
              <a:spLocks noChangeArrowheads="1"/>
            </p:cNvSpPr>
            <p:nvPr/>
          </p:nvSpPr>
          <p:spPr bwMode="auto">
            <a:xfrm>
              <a:off x="634714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8" name="Rectangle 2140"/>
            <p:cNvSpPr>
              <a:spLocks noChangeArrowheads="1"/>
            </p:cNvSpPr>
            <p:nvPr/>
          </p:nvSpPr>
          <p:spPr bwMode="auto">
            <a:xfrm>
              <a:off x="6386830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9" name="Rectangle 2141"/>
            <p:cNvSpPr>
              <a:spLocks noChangeArrowheads="1"/>
            </p:cNvSpPr>
            <p:nvPr/>
          </p:nvSpPr>
          <p:spPr bwMode="auto">
            <a:xfrm>
              <a:off x="6386830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0" name="Rectangle 2142"/>
            <p:cNvSpPr>
              <a:spLocks noChangeArrowheads="1"/>
            </p:cNvSpPr>
            <p:nvPr/>
          </p:nvSpPr>
          <p:spPr bwMode="auto">
            <a:xfrm>
              <a:off x="642651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1" name="Rectangle 2143"/>
            <p:cNvSpPr>
              <a:spLocks noChangeArrowheads="1"/>
            </p:cNvSpPr>
            <p:nvPr/>
          </p:nvSpPr>
          <p:spPr bwMode="auto">
            <a:xfrm>
              <a:off x="642651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2" name="Rectangle 2144"/>
            <p:cNvSpPr>
              <a:spLocks noChangeArrowheads="1"/>
            </p:cNvSpPr>
            <p:nvPr/>
          </p:nvSpPr>
          <p:spPr bwMode="auto">
            <a:xfrm>
              <a:off x="646779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3" name="Rectangle 2145"/>
            <p:cNvSpPr>
              <a:spLocks noChangeArrowheads="1"/>
            </p:cNvSpPr>
            <p:nvPr/>
          </p:nvSpPr>
          <p:spPr bwMode="auto">
            <a:xfrm>
              <a:off x="646779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4" name="Rectangle 2146"/>
            <p:cNvSpPr>
              <a:spLocks noChangeArrowheads="1"/>
            </p:cNvSpPr>
            <p:nvPr/>
          </p:nvSpPr>
          <p:spPr bwMode="auto">
            <a:xfrm>
              <a:off x="6507480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5" name="Rectangle 2147"/>
            <p:cNvSpPr>
              <a:spLocks noChangeArrowheads="1"/>
            </p:cNvSpPr>
            <p:nvPr/>
          </p:nvSpPr>
          <p:spPr bwMode="auto">
            <a:xfrm>
              <a:off x="6507480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6" name="Rectangle 2148"/>
            <p:cNvSpPr>
              <a:spLocks noChangeArrowheads="1"/>
            </p:cNvSpPr>
            <p:nvPr/>
          </p:nvSpPr>
          <p:spPr bwMode="auto">
            <a:xfrm>
              <a:off x="6547168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7" name="Rectangle 2149"/>
            <p:cNvSpPr>
              <a:spLocks noChangeArrowheads="1"/>
            </p:cNvSpPr>
            <p:nvPr/>
          </p:nvSpPr>
          <p:spPr bwMode="auto">
            <a:xfrm>
              <a:off x="6547168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8" name="Rectangle 2150"/>
            <p:cNvSpPr>
              <a:spLocks noChangeArrowheads="1"/>
            </p:cNvSpPr>
            <p:nvPr/>
          </p:nvSpPr>
          <p:spPr bwMode="auto">
            <a:xfrm>
              <a:off x="6588443" y="3840161"/>
              <a:ext cx="39688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9" name="Rectangle 2151"/>
            <p:cNvSpPr>
              <a:spLocks noChangeArrowheads="1"/>
            </p:cNvSpPr>
            <p:nvPr/>
          </p:nvSpPr>
          <p:spPr bwMode="auto">
            <a:xfrm>
              <a:off x="6588443" y="3840161"/>
              <a:ext cx="39688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0" name="Rectangle 2152"/>
            <p:cNvSpPr>
              <a:spLocks noChangeArrowheads="1"/>
            </p:cNvSpPr>
            <p:nvPr/>
          </p:nvSpPr>
          <p:spPr bwMode="auto">
            <a:xfrm>
              <a:off x="6628130" y="3840161"/>
              <a:ext cx="41275" cy="5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1" name="Rectangle 2153"/>
            <p:cNvSpPr>
              <a:spLocks noChangeArrowheads="1"/>
            </p:cNvSpPr>
            <p:nvPr/>
          </p:nvSpPr>
          <p:spPr bwMode="auto">
            <a:xfrm>
              <a:off x="6628130" y="3840161"/>
              <a:ext cx="41275" cy="50800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2" name="Rectangle 2154"/>
            <p:cNvSpPr>
              <a:spLocks noChangeArrowheads="1"/>
            </p:cNvSpPr>
            <p:nvPr/>
          </p:nvSpPr>
          <p:spPr bwMode="auto">
            <a:xfrm>
              <a:off x="6285230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3" name="Rectangle 2155"/>
            <p:cNvSpPr>
              <a:spLocks noChangeArrowheads="1"/>
            </p:cNvSpPr>
            <p:nvPr/>
          </p:nvSpPr>
          <p:spPr bwMode="auto">
            <a:xfrm>
              <a:off x="6285230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4" name="Rectangle 2156"/>
            <p:cNvSpPr>
              <a:spLocks noChangeArrowheads="1"/>
            </p:cNvSpPr>
            <p:nvPr/>
          </p:nvSpPr>
          <p:spPr bwMode="auto">
            <a:xfrm>
              <a:off x="6324918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5" name="Rectangle 2157"/>
            <p:cNvSpPr>
              <a:spLocks noChangeArrowheads="1"/>
            </p:cNvSpPr>
            <p:nvPr/>
          </p:nvSpPr>
          <p:spPr bwMode="auto">
            <a:xfrm>
              <a:off x="6324918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6" name="Rectangle 2158"/>
            <p:cNvSpPr>
              <a:spLocks noChangeArrowheads="1"/>
            </p:cNvSpPr>
            <p:nvPr/>
          </p:nvSpPr>
          <p:spPr bwMode="auto">
            <a:xfrm>
              <a:off x="6366193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7" name="Rectangle 2159"/>
            <p:cNvSpPr>
              <a:spLocks noChangeArrowheads="1"/>
            </p:cNvSpPr>
            <p:nvPr/>
          </p:nvSpPr>
          <p:spPr bwMode="auto">
            <a:xfrm>
              <a:off x="6366193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8" name="Rectangle 2160"/>
            <p:cNvSpPr>
              <a:spLocks noChangeArrowheads="1"/>
            </p:cNvSpPr>
            <p:nvPr/>
          </p:nvSpPr>
          <p:spPr bwMode="auto">
            <a:xfrm>
              <a:off x="6407468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9" name="Rectangle 2161"/>
            <p:cNvSpPr>
              <a:spLocks noChangeArrowheads="1"/>
            </p:cNvSpPr>
            <p:nvPr/>
          </p:nvSpPr>
          <p:spPr bwMode="auto">
            <a:xfrm>
              <a:off x="6407468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0" name="Rectangle 2162"/>
            <p:cNvSpPr>
              <a:spLocks noChangeArrowheads="1"/>
            </p:cNvSpPr>
            <p:nvPr/>
          </p:nvSpPr>
          <p:spPr bwMode="auto">
            <a:xfrm>
              <a:off x="6447155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1" name="Rectangle 2163"/>
            <p:cNvSpPr>
              <a:spLocks noChangeArrowheads="1"/>
            </p:cNvSpPr>
            <p:nvPr/>
          </p:nvSpPr>
          <p:spPr bwMode="auto">
            <a:xfrm>
              <a:off x="6447155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2" name="Rectangle 2164"/>
            <p:cNvSpPr>
              <a:spLocks noChangeArrowheads="1"/>
            </p:cNvSpPr>
            <p:nvPr/>
          </p:nvSpPr>
          <p:spPr bwMode="auto">
            <a:xfrm>
              <a:off x="6486843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3" name="Rectangle 2165"/>
            <p:cNvSpPr>
              <a:spLocks noChangeArrowheads="1"/>
            </p:cNvSpPr>
            <p:nvPr/>
          </p:nvSpPr>
          <p:spPr bwMode="auto">
            <a:xfrm>
              <a:off x="6486843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4" name="Rectangle 2166"/>
            <p:cNvSpPr>
              <a:spLocks noChangeArrowheads="1"/>
            </p:cNvSpPr>
            <p:nvPr/>
          </p:nvSpPr>
          <p:spPr bwMode="auto">
            <a:xfrm>
              <a:off x="6528118" y="3790949"/>
              <a:ext cx="412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5" name="Rectangle 2167"/>
            <p:cNvSpPr>
              <a:spLocks noChangeArrowheads="1"/>
            </p:cNvSpPr>
            <p:nvPr/>
          </p:nvSpPr>
          <p:spPr bwMode="auto">
            <a:xfrm>
              <a:off x="6528118" y="3790949"/>
              <a:ext cx="4127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6" name="Rectangle 2168"/>
            <p:cNvSpPr>
              <a:spLocks noChangeArrowheads="1"/>
            </p:cNvSpPr>
            <p:nvPr/>
          </p:nvSpPr>
          <p:spPr bwMode="auto">
            <a:xfrm>
              <a:off x="6569393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7" name="Rectangle 2169"/>
            <p:cNvSpPr>
              <a:spLocks noChangeArrowheads="1"/>
            </p:cNvSpPr>
            <p:nvPr/>
          </p:nvSpPr>
          <p:spPr bwMode="auto">
            <a:xfrm>
              <a:off x="6569393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8" name="Rectangle 2170"/>
            <p:cNvSpPr>
              <a:spLocks noChangeArrowheads="1"/>
            </p:cNvSpPr>
            <p:nvPr/>
          </p:nvSpPr>
          <p:spPr bwMode="auto">
            <a:xfrm>
              <a:off x="6609080" y="3790949"/>
              <a:ext cx="6032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9" name="Rectangle 2171"/>
            <p:cNvSpPr>
              <a:spLocks noChangeArrowheads="1"/>
            </p:cNvSpPr>
            <p:nvPr/>
          </p:nvSpPr>
          <p:spPr bwMode="auto">
            <a:xfrm>
              <a:off x="6609080" y="3790949"/>
              <a:ext cx="60325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0" name="Rectangle 2172"/>
            <p:cNvSpPr>
              <a:spLocks noChangeArrowheads="1"/>
            </p:cNvSpPr>
            <p:nvPr/>
          </p:nvSpPr>
          <p:spPr bwMode="auto">
            <a:xfrm>
              <a:off x="6245543" y="3790949"/>
              <a:ext cx="396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1" name="Rectangle 2173"/>
            <p:cNvSpPr>
              <a:spLocks noChangeArrowheads="1"/>
            </p:cNvSpPr>
            <p:nvPr/>
          </p:nvSpPr>
          <p:spPr bwMode="auto">
            <a:xfrm>
              <a:off x="6245543" y="3790949"/>
              <a:ext cx="39688" cy="49213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2" name="Rectangle 2174"/>
            <p:cNvSpPr>
              <a:spLocks noChangeArrowheads="1"/>
            </p:cNvSpPr>
            <p:nvPr/>
          </p:nvSpPr>
          <p:spPr bwMode="auto">
            <a:xfrm>
              <a:off x="6245543" y="3952874"/>
              <a:ext cx="420688" cy="111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3" name="Rectangle 2175"/>
            <p:cNvSpPr>
              <a:spLocks noChangeArrowheads="1"/>
            </p:cNvSpPr>
            <p:nvPr/>
          </p:nvSpPr>
          <p:spPr bwMode="auto">
            <a:xfrm>
              <a:off x="6245543" y="3894136"/>
              <a:ext cx="420688" cy="111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4" name="Rectangle 2176"/>
            <p:cNvSpPr>
              <a:spLocks noChangeArrowheads="1"/>
            </p:cNvSpPr>
            <p:nvPr/>
          </p:nvSpPr>
          <p:spPr bwMode="auto">
            <a:xfrm>
              <a:off x="6343968" y="3962399"/>
              <a:ext cx="44450" cy="492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5" name="Rectangle 2177"/>
            <p:cNvSpPr>
              <a:spLocks noChangeArrowheads="1"/>
            </p:cNvSpPr>
            <p:nvPr/>
          </p:nvSpPr>
          <p:spPr bwMode="auto">
            <a:xfrm>
              <a:off x="6348730" y="3975099"/>
              <a:ext cx="36513" cy="158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6" name="Rectangle 2178"/>
            <p:cNvSpPr>
              <a:spLocks noChangeArrowheads="1"/>
            </p:cNvSpPr>
            <p:nvPr/>
          </p:nvSpPr>
          <p:spPr bwMode="auto">
            <a:xfrm>
              <a:off x="6348730" y="3975099"/>
              <a:ext cx="36513" cy="1588"/>
            </a:xfrm>
            <a:prstGeom prst="rect">
              <a:avLst/>
            </a:pr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7" name="Rectangle 2179"/>
            <p:cNvSpPr>
              <a:spLocks noChangeArrowheads="1"/>
            </p:cNvSpPr>
            <p:nvPr/>
          </p:nvSpPr>
          <p:spPr bwMode="auto">
            <a:xfrm>
              <a:off x="6348730" y="3976686"/>
              <a:ext cx="36513" cy="1588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8" name="Rectangle 2180"/>
            <p:cNvSpPr>
              <a:spLocks noChangeArrowheads="1"/>
            </p:cNvSpPr>
            <p:nvPr/>
          </p:nvSpPr>
          <p:spPr bwMode="auto">
            <a:xfrm>
              <a:off x="6348730" y="3978274"/>
              <a:ext cx="36513" cy="1588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9" name="Rectangle 2181"/>
            <p:cNvSpPr>
              <a:spLocks noChangeArrowheads="1"/>
            </p:cNvSpPr>
            <p:nvPr/>
          </p:nvSpPr>
          <p:spPr bwMode="auto">
            <a:xfrm>
              <a:off x="6348730" y="3978274"/>
              <a:ext cx="36513" cy="1588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0" name="Rectangle 2182"/>
            <p:cNvSpPr>
              <a:spLocks noChangeArrowheads="1"/>
            </p:cNvSpPr>
            <p:nvPr/>
          </p:nvSpPr>
          <p:spPr bwMode="auto">
            <a:xfrm>
              <a:off x="6348730" y="3979861"/>
              <a:ext cx="36513" cy="1588"/>
            </a:xfrm>
            <a:prstGeom prst="rect">
              <a:avLst/>
            </a:pr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1" name="Rectangle 2183"/>
            <p:cNvSpPr>
              <a:spLocks noChangeArrowheads="1"/>
            </p:cNvSpPr>
            <p:nvPr/>
          </p:nvSpPr>
          <p:spPr bwMode="auto">
            <a:xfrm>
              <a:off x="6348730" y="3981449"/>
              <a:ext cx="36513" cy="1588"/>
            </a:xfrm>
            <a:prstGeom prst="rect">
              <a:avLst/>
            </a:pr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2" name="Rectangle 2184"/>
            <p:cNvSpPr>
              <a:spLocks noChangeArrowheads="1"/>
            </p:cNvSpPr>
            <p:nvPr/>
          </p:nvSpPr>
          <p:spPr bwMode="auto">
            <a:xfrm>
              <a:off x="6348730" y="3981449"/>
              <a:ext cx="36513" cy="1588"/>
            </a:xfrm>
            <a:prstGeom prst="rect">
              <a:avLst/>
            </a:pr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3" name="Rectangle 2185"/>
            <p:cNvSpPr>
              <a:spLocks noChangeArrowheads="1"/>
            </p:cNvSpPr>
            <p:nvPr/>
          </p:nvSpPr>
          <p:spPr bwMode="auto">
            <a:xfrm>
              <a:off x="6348730" y="3983036"/>
              <a:ext cx="36513" cy="1588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4" name="Rectangle 2186"/>
            <p:cNvSpPr>
              <a:spLocks noChangeArrowheads="1"/>
            </p:cNvSpPr>
            <p:nvPr/>
          </p:nvSpPr>
          <p:spPr bwMode="auto">
            <a:xfrm>
              <a:off x="6348730" y="3984624"/>
              <a:ext cx="36513" cy="1588"/>
            </a:xfrm>
            <a:prstGeom prst="rect">
              <a:avLst/>
            </a:prstGeom>
            <a:solidFill>
              <a:srgbClr val="8B8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5" name="Rectangle 2187"/>
            <p:cNvSpPr>
              <a:spLocks noChangeArrowheads="1"/>
            </p:cNvSpPr>
            <p:nvPr/>
          </p:nvSpPr>
          <p:spPr bwMode="auto">
            <a:xfrm>
              <a:off x="6348730" y="3984624"/>
              <a:ext cx="36513" cy="1588"/>
            </a:xfrm>
            <a:prstGeom prst="rect">
              <a:avLst/>
            </a:pr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6" name="Rectangle 2188"/>
            <p:cNvSpPr>
              <a:spLocks noChangeArrowheads="1"/>
            </p:cNvSpPr>
            <p:nvPr/>
          </p:nvSpPr>
          <p:spPr bwMode="auto">
            <a:xfrm>
              <a:off x="6348730" y="3986211"/>
              <a:ext cx="36513" cy="158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7" name="Rectangle 2189"/>
            <p:cNvSpPr>
              <a:spLocks noChangeArrowheads="1"/>
            </p:cNvSpPr>
            <p:nvPr/>
          </p:nvSpPr>
          <p:spPr bwMode="auto">
            <a:xfrm>
              <a:off x="6348730" y="3987799"/>
              <a:ext cx="36513" cy="15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8" name="Rectangle 2190"/>
            <p:cNvSpPr>
              <a:spLocks noChangeArrowheads="1"/>
            </p:cNvSpPr>
            <p:nvPr/>
          </p:nvSpPr>
          <p:spPr bwMode="auto">
            <a:xfrm>
              <a:off x="6348730" y="3987799"/>
              <a:ext cx="36513" cy="1588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9" name="Rectangle 2191"/>
            <p:cNvSpPr>
              <a:spLocks noChangeArrowheads="1"/>
            </p:cNvSpPr>
            <p:nvPr/>
          </p:nvSpPr>
          <p:spPr bwMode="auto">
            <a:xfrm>
              <a:off x="6348730" y="3989386"/>
              <a:ext cx="36513" cy="1588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0" name="Rectangle 2192"/>
            <p:cNvSpPr>
              <a:spLocks noChangeArrowheads="1"/>
            </p:cNvSpPr>
            <p:nvPr/>
          </p:nvSpPr>
          <p:spPr bwMode="auto">
            <a:xfrm>
              <a:off x="6348730" y="3990974"/>
              <a:ext cx="36513" cy="1588"/>
            </a:xfrm>
            <a:prstGeom prst="rect">
              <a:avLst/>
            </a:prstGeom>
            <a:solidFill>
              <a:srgbClr val="696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1" name="Rectangle 2193"/>
            <p:cNvSpPr>
              <a:spLocks noChangeArrowheads="1"/>
            </p:cNvSpPr>
            <p:nvPr/>
          </p:nvSpPr>
          <p:spPr bwMode="auto">
            <a:xfrm>
              <a:off x="6348730" y="3992561"/>
              <a:ext cx="36513" cy="1588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2" name="Rectangle 2194"/>
            <p:cNvSpPr>
              <a:spLocks noChangeArrowheads="1"/>
            </p:cNvSpPr>
            <p:nvPr/>
          </p:nvSpPr>
          <p:spPr bwMode="auto">
            <a:xfrm>
              <a:off x="6348730" y="3992561"/>
              <a:ext cx="36513" cy="1588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3" name="Rectangle 2195"/>
            <p:cNvSpPr>
              <a:spLocks noChangeArrowheads="1"/>
            </p:cNvSpPr>
            <p:nvPr/>
          </p:nvSpPr>
          <p:spPr bwMode="auto">
            <a:xfrm>
              <a:off x="6348730" y="3994149"/>
              <a:ext cx="36513" cy="1588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4" name="Rectangle 2196"/>
            <p:cNvSpPr>
              <a:spLocks noChangeArrowheads="1"/>
            </p:cNvSpPr>
            <p:nvPr/>
          </p:nvSpPr>
          <p:spPr bwMode="auto">
            <a:xfrm>
              <a:off x="6348730" y="3994149"/>
              <a:ext cx="36513" cy="1588"/>
            </a:xfrm>
            <a:prstGeom prst="rect">
              <a:avLst/>
            </a:prstGeom>
            <a:solidFill>
              <a:srgbClr val="52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5" name="Rectangle 2197"/>
            <p:cNvSpPr>
              <a:spLocks noChangeArrowheads="1"/>
            </p:cNvSpPr>
            <p:nvPr/>
          </p:nvSpPr>
          <p:spPr bwMode="auto">
            <a:xfrm>
              <a:off x="6348730" y="3995736"/>
              <a:ext cx="36513" cy="158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6" name="Rectangle 2198"/>
            <p:cNvSpPr>
              <a:spLocks noChangeArrowheads="1"/>
            </p:cNvSpPr>
            <p:nvPr/>
          </p:nvSpPr>
          <p:spPr bwMode="auto">
            <a:xfrm>
              <a:off x="6348730" y="3997324"/>
              <a:ext cx="36513" cy="1588"/>
            </a:xfrm>
            <a:prstGeom prst="rect">
              <a:avLst/>
            </a:pr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7" name="Rectangle 2199"/>
            <p:cNvSpPr>
              <a:spLocks noChangeArrowheads="1"/>
            </p:cNvSpPr>
            <p:nvPr/>
          </p:nvSpPr>
          <p:spPr bwMode="auto">
            <a:xfrm>
              <a:off x="6348730" y="3998911"/>
              <a:ext cx="36513" cy="1588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8" name="Rectangle 2200"/>
            <p:cNvSpPr>
              <a:spLocks noChangeArrowheads="1"/>
            </p:cNvSpPr>
            <p:nvPr/>
          </p:nvSpPr>
          <p:spPr bwMode="auto">
            <a:xfrm>
              <a:off x="6348730" y="3998911"/>
              <a:ext cx="36513" cy="1588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9" name="Rectangle 2201"/>
            <p:cNvSpPr>
              <a:spLocks noChangeArrowheads="1"/>
            </p:cNvSpPr>
            <p:nvPr/>
          </p:nvSpPr>
          <p:spPr bwMode="auto">
            <a:xfrm>
              <a:off x="6348730" y="4000499"/>
              <a:ext cx="36513" cy="1588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0" name="Rectangle 2202"/>
            <p:cNvSpPr>
              <a:spLocks noChangeArrowheads="1"/>
            </p:cNvSpPr>
            <p:nvPr/>
          </p:nvSpPr>
          <p:spPr bwMode="auto">
            <a:xfrm>
              <a:off x="6348730" y="4002086"/>
              <a:ext cx="36513" cy="1588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1" name="Rectangle 2203"/>
            <p:cNvSpPr>
              <a:spLocks noChangeArrowheads="1"/>
            </p:cNvSpPr>
            <p:nvPr/>
          </p:nvSpPr>
          <p:spPr bwMode="auto">
            <a:xfrm>
              <a:off x="6348730" y="4002086"/>
              <a:ext cx="36513" cy="1588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2" name="Rectangle 2204"/>
            <p:cNvSpPr>
              <a:spLocks noChangeArrowheads="1"/>
            </p:cNvSpPr>
            <p:nvPr/>
          </p:nvSpPr>
          <p:spPr bwMode="auto">
            <a:xfrm>
              <a:off x="6348730" y="4003674"/>
              <a:ext cx="36513" cy="1588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3" name="Rectangle 2205"/>
            <p:cNvSpPr>
              <a:spLocks noChangeArrowheads="1"/>
            </p:cNvSpPr>
            <p:nvPr/>
          </p:nvSpPr>
          <p:spPr bwMode="auto">
            <a:xfrm>
              <a:off x="6348730" y="4005261"/>
              <a:ext cx="36513" cy="1588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4" name="Rectangle 2206"/>
            <p:cNvSpPr>
              <a:spLocks noChangeArrowheads="1"/>
            </p:cNvSpPr>
            <p:nvPr/>
          </p:nvSpPr>
          <p:spPr bwMode="auto">
            <a:xfrm>
              <a:off x="6348730" y="4005261"/>
              <a:ext cx="36513" cy="1588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5" name="Rectangle 2207"/>
            <p:cNvSpPr>
              <a:spLocks noChangeArrowheads="1"/>
            </p:cNvSpPr>
            <p:nvPr/>
          </p:nvSpPr>
          <p:spPr bwMode="auto">
            <a:xfrm>
              <a:off x="6348730" y="4006849"/>
              <a:ext cx="36513" cy="1588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6" name="Rectangle 2208"/>
            <p:cNvSpPr>
              <a:spLocks noChangeArrowheads="1"/>
            </p:cNvSpPr>
            <p:nvPr/>
          </p:nvSpPr>
          <p:spPr bwMode="auto">
            <a:xfrm>
              <a:off x="6348730" y="4008436"/>
              <a:ext cx="36513" cy="1588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7" name="Rectangle 2209"/>
            <p:cNvSpPr>
              <a:spLocks noChangeArrowheads="1"/>
            </p:cNvSpPr>
            <p:nvPr/>
          </p:nvSpPr>
          <p:spPr bwMode="auto">
            <a:xfrm>
              <a:off x="6348730" y="4008436"/>
              <a:ext cx="36513" cy="1588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8" name="Rectangle 2210"/>
            <p:cNvSpPr>
              <a:spLocks noChangeArrowheads="1"/>
            </p:cNvSpPr>
            <p:nvPr/>
          </p:nvSpPr>
          <p:spPr bwMode="auto">
            <a:xfrm>
              <a:off x="6348730" y="4010024"/>
              <a:ext cx="36513" cy="1588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359" name="Picture 22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080" y="3978274"/>
              <a:ext cx="22225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0" name="Picture 22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080" y="3978274"/>
              <a:ext cx="22225" cy="3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1" name="Freeform 2213"/>
            <p:cNvSpPr/>
            <p:nvPr/>
          </p:nvSpPr>
          <p:spPr bwMode="auto">
            <a:xfrm>
              <a:off x="6351905" y="3978274"/>
              <a:ext cx="30163" cy="28575"/>
            </a:xfrm>
            <a:custGeom>
              <a:avLst/>
              <a:gdLst>
                <a:gd name="T0" fmla="*/ 2147483647 w 19"/>
                <a:gd name="T1" fmla="*/ 2147483647 h 18"/>
                <a:gd name="T2" fmla="*/ 2147483647 w 19"/>
                <a:gd name="T3" fmla="*/ 2147483647 h 18"/>
                <a:gd name="T4" fmla="*/ 2147483647 w 19"/>
                <a:gd name="T5" fmla="*/ 2147483647 h 18"/>
                <a:gd name="T6" fmla="*/ 2147483647 w 19"/>
                <a:gd name="T7" fmla="*/ 2147483647 h 18"/>
                <a:gd name="T8" fmla="*/ 2147483647 w 19"/>
                <a:gd name="T9" fmla="*/ 2147483647 h 18"/>
                <a:gd name="T10" fmla="*/ 2147483647 w 19"/>
                <a:gd name="T11" fmla="*/ 2147483647 h 18"/>
                <a:gd name="T12" fmla="*/ 2147483647 w 19"/>
                <a:gd name="T13" fmla="*/ 0 h 18"/>
                <a:gd name="T14" fmla="*/ 2147483647 w 19"/>
                <a:gd name="T15" fmla="*/ 0 h 18"/>
                <a:gd name="T16" fmla="*/ 2147483647 w 19"/>
                <a:gd name="T17" fmla="*/ 0 h 18"/>
                <a:gd name="T18" fmla="*/ 2147483647 w 19"/>
                <a:gd name="T19" fmla="*/ 0 h 18"/>
                <a:gd name="T20" fmla="*/ 2147483647 w 19"/>
                <a:gd name="T21" fmla="*/ 0 h 18"/>
                <a:gd name="T22" fmla="*/ 2147483647 w 19"/>
                <a:gd name="T23" fmla="*/ 2147483647 h 18"/>
                <a:gd name="T24" fmla="*/ 2147483647 w 19"/>
                <a:gd name="T25" fmla="*/ 2147483647 h 18"/>
                <a:gd name="T26" fmla="*/ 2147483647 w 19"/>
                <a:gd name="T27" fmla="*/ 2147483647 h 18"/>
                <a:gd name="T28" fmla="*/ 2147483647 w 19"/>
                <a:gd name="T29" fmla="*/ 2147483647 h 18"/>
                <a:gd name="T30" fmla="*/ 0 w 19"/>
                <a:gd name="T31" fmla="*/ 2147483647 h 18"/>
                <a:gd name="T32" fmla="*/ 0 w 19"/>
                <a:gd name="T33" fmla="*/ 2147483647 h 18"/>
                <a:gd name="T34" fmla="*/ 0 w 19"/>
                <a:gd name="T35" fmla="*/ 2147483647 h 18"/>
                <a:gd name="T36" fmla="*/ 2147483647 w 19"/>
                <a:gd name="T37" fmla="*/ 2147483647 h 18"/>
                <a:gd name="T38" fmla="*/ 2147483647 w 19"/>
                <a:gd name="T39" fmla="*/ 2147483647 h 18"/>
                <a:gd name="T40" fmla="*/ 2147483647 w 19"/>
                <a:gd name="T41" fmla="*/ 2147483647 h 18"/>
                <a:gd name="T42" fmla="*/ 2147483647 w 19"/>
                <a:gd name="T43" fmla="*/ 2147483647 h 18"/>
                <a:gd name="T44" fmla="*/ 2147483647 w 19"/>
                <a:gd name="T45" fmla="*/ 2147483647 h 18"/>
                <a:gd name="T46" fmla="*/ 2147483647 w 19"/>
                <a:gd name="T47" fmla="*/ 2147483647 h 18"/>
                <a:gd name="T48" fmla="*/ 2147483647 w 19"/>
                <a:gd name="T49" fmla="*/ 2147483647 h 18"/>
                <a:gd name="T50" fmla="*/ 2147483647 w 19"/>
                <a:gd name="T51" fmla="*/ 2147483647 h 18"/>
                <a:gd name="T52" fmla="*/ 2147483647 w 19"/>
                <a:gd name="T53" fmla="*/ 2147483647 h 18"/>
                <a:gd name="T54" fmla="*/ 2147483647 w 19"/>
                <a:gd name="T55" fmla="*/ 2147483647 h 18"/>
                <a:gd name="T56" fmla="*/ 2147483647 w 19"/>
                <a:gd name="T57" fmla="*/ 2147483647 h 18"/>
                <a:gd name="T58" fmla="*/ 2147483647 w 19"/>
                <a:gd name="T59" fmla="*/ 2147483647 h 18"/>
                <a:gd name="T60" fmla="*/ 2147483647 w 19"/>
                <a:gd name="T61" fmla="*/ 2147483647 h 18"/>
                <a:gd name="T62" fmla="*/ 2147483647 w 19"/>
                <a:gd name="T63" fmla="*/ 2147483647 h 18"/>
                <a:gd name="T64" fmla="*/ 2147483647 w 19"/>
                <a:gd name="T65" fmla="*/ 2147483647 h 1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" h="18">
                  <a:moveTo>
                    <a:pt x="19" y="9"/>
                  </a:moveTo>
                  <a:lnTo>
                    <a:pt x="19" y="7"/>
                  </a:lnTo>
                  <a:lnTo>
                    <a:pt x="18" y="5"/>
                  </a:lnTo>
                  <a:lnTo>
                    <a:pt x="17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3" y="15"/>
                  </a:lnTo>
                  <a:lnTo>
                    <a:pt x="4" y="17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3" y="17"/>
                  </a:lnTo>
                  <a:lnTo>
                    <a:pt x="15" y="17"/>
                  </a:lnTo>
                  <a:lnTo>
                    <a:pt x="16" y="15"/>
                  </a:lnTo>
                  <a:lnTo>
                    <a:pt x="17" y="14"/>
                  </a:lnTo>
                  <a:lnTo>
                    <a:pt x="18" y="13"/>
                  </a:lnTo>
                  <a:lnTo>
                    <a:pt x="19" y="10"/>
                  </a:lnTo>
                  <a:lnTo>
                    <a:pt x="19" y="9"/>
                  </a:lnTo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2" name="Rectangle 2214"/>
            <p:cNvSpPr>
              <a:spLocks noChangeArrowheads="1"/>
            </p:cNvSpPr>
            <p:nvPr/>
          </p:nvSpPr>
          <p:spPr bwMode="auto">
            <a:xfrm>
              <a:off x="6301105" y="3987799"/>
              <a:ext cx="44450" cy="23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3" name="Rectangle 2215"/>
            <p:cNvSpPr>
              <a:spLocks noChangeArrowheads="1"/>
            </p:cNvSpPr>
            <p:nvPr/>
          </p:nvSpPr>
          <p:spPr bwMode="auto">
            <a:xfrm>
              <a:off x="6299518" y="3962399"/>
              <a:ext cx="44450" cy="1588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4" name="Rectangle 2216"/>
            <p:cNvSpPr>
              <a:spLocks noChangeArrowheads="1"/>
            </p:cNvSpPr>
            <p:nvPr/>
          </p:nvSpPr>
          <p:spPr bwMode="auto">
            <a:xfrm>
              <a:off x="6299518" y="3963986"/>
              <a:ext cx="44450" cy="1588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5" name="Rectangle 2217"/>
            <p:cNvSpPr>
              <a:spLocks noChangeArrowheads="1"/>
            </p:cNvSpPr>
            <p:nvPr/>
          </p:nvSpPr>
          <p:spPr bwMode="auto">
            <a:xfrm>
              <a:off x="6299518" y="3963986"/>
              <a:ext cx="44450" cy="1588"/>
            </a:xfrm>
            <a:prstGeom prst="rect">
              <a:avLst/>
            </a:pr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6" name="Rectangle 2218"/>
            <p:cNvSpPr>
              <a:spLocks noChangeArrowheads="1"/>
            </p:cNvSpPr>
            <p:nvPr/>
          </p:nvSpPr>
          <p:spPr bwMode="auto">
            <a:xfrm>
              <a:off x="6299518" y="3965574"/>
              <a:ext cx="44450" cy="1588"/>
            </a:xfrm>
            <a:prstGeom prst="rect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7" name="Rectangle 2219"/>
            <p:cNvSpPr>
              <a:spLocks noChangeArrowheads="1"/>
            </p:cNvSpPr>
            <p:nvPr/>
          </p:nvSpPr>
          <p:spPr bwMode="auto">
            <a:xfrm>
              <a:off x="6299518" y="3967161"/>
              <a:ext cx="44450" cy="1588"/>
            </a:xfrm>
            <a:prstGeom prst="rect">
              <a:avLst/>
            </a:pr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8" name="Rectangle 2220"/>
            <p:cNvSpPr>
              <a:spLocks noChangeArrowheads="1"/>
            </p:cNvSpPr>
            <p:nvPr/>
          </p:nvSpPr>
          <p:spPr bwMode="auto">
            <a:xfrm>
              <a:off x="6299518" y="3968749"/>
              <a:ext cx="44450" cy="158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9" name="Rectangle 2221"/>
            <p:cNvSpPr>
              <a:spLocks noChangeArrowheads="1"/>
            </p:cNvSpPr>
            <p:nvPr/>
          </p:nvSpPr>
          <p:spPr bwMode="auto">
            <a:xfrm>
              <a:off x="6299518" y="3968749"/>
              <a:ext cx="44450" cy="1588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0" name="Rectangle 2222"/>
            <p:cNvSpPr>
              <a:spLocks noChangeArrowheads="1"/>
            </p:cNvSpPr>
            <p:nvPr/>
          </p:nvSpPr>
          <p:spPr bwMode="auto">
            <a:xfrm>
              <a:off x="6299518" y="3970336"/>
              <a:ext cx="44450" cy="158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1" name="Rectangle 2223"/>
            <p:cNvSpPr>
              <a:spLocks noChangeArrowheads="1"/>
            </p:cNvSpPr>
            <p:nvPr/>
          </p:nvSpPr>
          <p:spPr bwMode="auto">
            <a:xfrm>
              <a:off x="6299518" y="3970336"/>
              <a:ext cx="44450" cy="158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2" name="Rectangle 2224"/>
            <p:cNvSpPr>
              <a:spLocks noChangeArrowheads="1"/>
            </p:cNvSpPr>
            <p:nvPr/>
          </p:nvSpPr>
          <p:spPr bwMode="auto">
            <a:xfrm>
              <a:off x="6299518" y="3971924"/>
              <a:ext cx="44450" cy="1588"/>
            </a:xfrm>
            <a:prstGeom prst="rect">
              <a:avLst/>
            </a:pr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3" name="Rectangle 2225"/>
            <p:cNvSpPr>
              <a:spLocks noChangeArrowheads="1"/>
            </p:cNvSpPr>
            <p:nvPr/>
          </p:nvSpPr>
          <p:spPr bwMode="auto">
            <a:xfrm>
              <a:off x="6299518" y="3973511"/>
              <a:ext cx="44450" cy="1588"/>
            </a:xfrm>
            <a:prstGeom prst="rect">
              <a:avLst/>
            </a:pr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374" name="Rectangle 2800"/>
          <p:cNvSpPr>
            <a:spLocks noChangeArrowheads="1"/>
          </p:cNvSpPr>
          <p:nvPr/>
        </p:nvSpPr>
        <p:spPr bwMode="auto">
          <a:xfrm>
            <a:off x="4935259" y="4859409"/>
            <a:ext cx="2308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7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51" y="5186622"/>
            <a:ext cx="3238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6" name="Rectangle 2800"/>
          <p:cNvSpPr>
            <a:spLocks noChangeArrowheads="1"/>
          </p:cNvSpPr>
          <p:nvPr/>
        </p:nvSpPr>
        <p:spPr bwMode="auto">
          <a:xfrm>
            <a:off x="5436659" y="5373759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  <a:endParaRPr lang="en-US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77" name="Picture 27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5897">
            <a:off x="3725937" y="5027992"/>
            <a:ext cx="530225" cy="36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8" name="Rectangle 2800"/>
          <p:cNvSpPr>
            <a:spLocks noChangeArrowheads="1"/>
          </p:cNvSpPr>
          <p:nvPr/>
        </p:nvSpPr>
        <p:spPr bwMode="auto">
          <a:xfrm>
            <a:off x="3643863" y="5404541"/>
            <a:ext cx="42100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扫描枪</a:t>
            </a:r>
          </a:p>
        </p:txBody>
      </p:sp>
      <p:sp>
        <p:nvSpPr>
          <p:cNvPr id="1379" name="正方形/長方形 771"/>
          <p:cNvSpPr/>
          <p:nvPr/>
        </p:nvSpPr>
        <p:spPr>
          <a:xfrm>
            <a:off x="3546764" y="4533037"/>
            <a:ext cx="2413270" cy="18254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80" name="Rectangle 2800"/>
          <p:cNvSpPr>
            <a:spLocks noChangeArrowheads="1"/>
          </p:cNvSpPr>
          <p:nvPr/>
        </p:nvSpPr>
        <p:spPr bwMode="auto">
          <a:xfrm>
            <a:off x="4037610" y="6250775"/>
            <a:ext cx="127118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作业台ｎ</a:t>
            </a:r>
            <a:endParaRPr lang="ja-JP" altLang="ja-JP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8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952" y="5024995"/>
            <a:ext cx="302518" cy="32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82" name="直線コネクタ 976"/>
          <p:cNvCxnSpPr/>
          <p:nvPr/>
        </p:nvCxnSpPr>
        <p:spPr>
          <a:xfrm flipV="1">
            <a:off x="5488768" y="4182003"/>
            <a:ext cx="5428" cy="106008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線コネクタ 978"/>
          <p:cNvCxnSpPr/>
          <p:nvPr/>
        </p:nvCxnSpPr>
        <p:spPr>
          <a:xfrm flipV="1">
            <a:off x="2605662" y="4187952"/>
            <a:ext cx="5428" cy="106008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直線コネクタ 979"/>
          <p:cNvCxnSpPr/>
          <p:nvPr/>
        </p:nvCxnSpPr>
        <p:spPr>
          <a:xfrm flipH="1">
            <a:off x="2605663" y="4206159"/>
            <a:ext cx="290436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5" name="直線コネクタ 982"/>
          <p:cNvCxnSpPr/>
          <p:nvPr/>
        </p:nvCxnSpPr>
        <p:spPr>
          <a:xfrm flipV="1">
            <a:off x="4978523" y="3294499"/>
            <a:ext cx="0" cy="89345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線コネクタ 985"/>
          <p:cNvCxnSpPr/>
          <p:nvPr/>
        </p:nvCxnSpPr>
        <p:spPr>
          <a:xfrm flipH="1" flipV="1">
            <a:off x="4639667" y="3297735"/>
            <a:ext cx="1" cy="55855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7" name="直線コネクタ 987"/>
          <p:cNvCxnSpPr/>
          <p:nvPr/>
        </p:nvCxnSpPr>
        <p:spPr>
          <a:xfrm flipH="1" flipV="1">
            <a:off x="1918176" y="3873931"/>
            <a:ext cx="8326" cy="81234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8" name="直線コネクタ 988"/>
          <p:cNvCxnSpPr/>
          <p:nvPr/>
        </p:nvCxnSpPr>
        <p:spPr>
          <a:xfrm flipV="1">
            <a:off x="1332419" y="3856288"/>
            <a:ext cx="0" cy="115212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9" name="直線コネクタ 991"/>
          <p:cNvCxnSpPr/>
          <p:nvPr/>
        </p:nvCxnSpPr>
        <p:spPr>
          <a:xfrm flipH="1">
            <a:off x="938432" y="3873931"/>
            <a:ext cx="389147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0" name="直線コネクタ 1000"/>
          <p:cNvCxnSpPr/>
          <p:nvPr/>
        </p:nvCxnSpPr>
        <p:spPr>
          <a:xfrm flipH="1" flipV="1">
            <a:off x="4822452" y="3865743"/>
            <a:ext cx="8326" cy="81234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1" name="直線コネクタ 1001"/>
          <p:cNvCxnSpPr/>
          <p:nvPr/>
        </p:nvCxnSpPr>
        <p:spPr>
          <a:xfrm flipV="1">
            <a:off x="4177491" y="3856288"/>
            <a:ext cx="0" cy="115212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2" name="Rectangle 2800"/>
          <p:cNvSpPr>
            <a:spLocks noChangeArrowheads="1"/>
          </p:cNvSpPr>
          <p:nvPr/>
        </p:nvSpPr>
        <p:spPr bwMode="auto">
          <a:xfrm>
            <a:off x="3011939" y="4049305"/>
            <a:ext cx="66082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Ethernet</a:t>
            </a:r>
            <a:endParaRPr lang="ja-JP" altLang="ja-JP" sz="1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93" name="図 100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15" y="3661810"/>
            <a:ext cx="1124091" cy="139650"/>
          </a:xfrm>
          <a:prstGeom prst="rect">
            <a:avLst/>
          </a:prstGeom>
        </p:spPr>
      </p:pic>
      <p:cxnSp>
        <p:nvCxnSpPr>
          <p:cNvPr id="1394" name="直線コネクタ 999"/>
          <p:cNvCxnSpPr>
            <a:stCxn id="1041" idx="2"/>
          </p:cNvCxnSpPr>
          <p:nvPr/>
        </p:nvCxnSpPr>
        <p:spPr>
          <a:xfrm>
            <a:off x="1808114" y="4851605"/>
            <a:ext cx="242136" cy="175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5" name="直線コネクタ 1008"/>
          <p:cNvCxnSpPr/>
          <p:nvPr/>
        </p:nvCxnSpPr>
        <p:spPr>
          <a:xfrm>
            <a:off x="2193268" y="4851605"/>
            <a:ext cx="242136" cy="175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6" name="直線コネクタ 1009"/>
          <p:cNvCxnSpPr>
            <a:endCxn id="1185" idx="0"/>
          </p:cNvCxnSpPr>
          <p:nvPr/>
        </p:nvCxnSpPr>
        <p:spPr>
          <a:xfrm flipH="1">
            <a:off x="1636973" y="4852684"/>
            <a:ext cx="137791" cy="1737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7" name="直線コネクタ 1013"/>
          <p:cNvCxnSpPr/>
          <p:nvPr/>
        </p:nvCxnSpPr>
        <p:spPr>
          <a:xfrm>
            <a:off x="4704453" y="4842028"/>
            <a:ext cx="242136" cy="175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8" name="直線コネクタ 1014"/>
          <p:cNvCxnSpPr/>
          <p:nvPr/>
        </p:nvCxnSpPr>
        <p:spPr>
          <a:xfrm>
            <a:off x="5089607" y="4842028"/>
            <a:ext cx="242136" cy="175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9" name="直線コネクタ 1015"/>
          <p:cNvCxnSpPr/>
          <p:nvPr/>
        </p:nvCxnSpPr>
        <p:spPr>
          <a:xfrm flipH="1">
            <a:off x="4533312" y="4843107"/>
            <a:ext cx="137791" cy="1737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0" name="Rectangle 2800"/>
          <p:cNvSpPr>
            <a:spLocks noChangeArrowheads="1"/>
          </p:cNvSpPr>
          <p:nvPr/>
        </p:nvSpPr>
        <p:spPr bwMode="auto">
          <a:xfrm>
            <a:off x="3200055" y="5375246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・・・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02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95" y="4621233"/>
            <a:ext cx="461877" cy="22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3" name="Rectangle 2800"/>
          <p:cNvSpPr>
            <a:spLocks noChangeArrowheads="1"/>
          </p:cNvSpPr>
          <p:nvPr/>
        </p:nvSpPr>
        <p:spPr bwMode="auto">
          <a:xfrm>
            <a:off x="748490" y="4856783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摄像机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04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11" y="4609914"/>
            <a:ext cx="461877" cy="22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5" name="Rectangle 2800"/>
          <p:cNvSpPr>
            <a:spLocks noChangeArrowheads="1"/>
          </p:cNvSpPr>
          <p:nvPr/>
        </p:nvSpPr>
        <p:spPr bwMode="auto">
          <a:xfrm>
            <a:off x="3608406" y="4845464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摄像机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406" name="直線コネクタ 1035"/>
          <p:cNvCxnSpPr/>
          <p:nvPr/>
        </p:nvCxnSpPr>
        <p:spPr>
          <a:xfrm flipV="1">
            <a:off x="957164" y="3873932"/>
            <a:ext cx="0" cy="77176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7" name="直線コネクタ 1037"/>
          <p:cNvCxnSpPr/>
          <p:nvPr/>
        </p:nvCxnSpPr>
        <p:spPr>
          <a:xfrm flipV="1">
            <a:off x="3841726" y="3889162"/>
            <a:ext cx="0" cy="77176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8" name="正方形/長方形 1038"/>
          <p:cNvSpPr/>
          <p:nvPr/>
        </p:nvSpPr>
        <p:spPr>
          <a:xfrm>
            <a:off x="4230273" y="4647915"/>
            <a:ext cx="29655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ja-JP" sz="1100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iQ</a:t>
            </a: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-F</a:t>
            </a:r>
            <a:endParaRPr lang="ja-JP" altLang="en-US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09" name="正方形/長方形 1039"/>
          <p:cNvSpPr/>
          <p:nvPr/>
        </p:nvSpPr>
        <p:spPr>
          <a:xfrm>
            <a:off x="1361258" y="4638207"/>
            <a:ext cx="29655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ja-JP" sz="1100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iQ</a:t>
            </a: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-F</a:t>
            </a:r>
            <a:endParaRPr lang="ja-JP" altLang="en-US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10" name="図 57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04454" y="3154919"/>
            <a:ext cx="822425" cy="277736"/>
          </a:xfrm>
          <a:prstGeom prst="rect">
            <a:avLst/>
          </a:prstGeom>
        </p:spPr>
      </p:pic>
      <p:grpSp>
        <p:nvGrpSpPr>
          <p:cNvPr id="1411" name="グループ化 468"/>
          <p:cNvGrpSpPr/>
          <p:nvPr/>
        </p:nvGrpSpPr>
        <p:grpSpPr>
          <a:xfrm>
            <a:off x="3715399" y="3329219"/>
            <a:ext cx="615524" cy="170957"/>
            <a:chOff x="1530351" y="3738563"/>
            <a:chExt cx="1444625" cy="309562"/>
          </a:xfrm>
        </p:grpSpPr>
        <p:sp>
          <p:nvSpPr>
            <p:cNvPr id="1412" name="Freeform 18"/>
            <p:cNvSpPr>
              <a:spLocks/>
            </p:cNvSpPr>
            <p:nvPr/>
          </p:nvSpPr>
          <p:spPr bwMode="auto">
            <a:xfrm>
              <a:off x="1562101" y="3862388"/>
              <a:ext cx="61913" cy="61913"/>
            </a:xfrm>
            <a:custGeom>
              <a:avLst/>
              <a:gdLst>
                <a:gd name="T0" fmla="*/ 39 w 39"/>
                <a:gd name="T1" fmla="*/ 39 h 39"/>
                <a:gd name="T2" fmla="*/ 39 w 39"/>
                <a:gd name="T3" fmla="*/ 0 h 39"/>
                <a:gd name="T4" fmla="*/ 0 w 39"/>
                <a:gd name="T5" fmla="*/ 21 h 39"/>
                <a:gd name="T6" fmla="*/ 39 w 39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9">
                  <a:moveTo>
                    <a:pt x="39" y="39"/>
                  </a:moveTo>
                  <a:lnTo>
                    <a:pt x="39" y="0"/>
                  </a:lnTo>
                  <a:lnTo>
                    <a:pt x="0" y="21"/>
                  </a:lnTo>
                  <a:lnTo>
                    <a:pt x="39" y="3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13" name="Freeform 19"/>
            <p:cNvSpPr>
              <a:spLocks/>
            </p:cNvSpPr>
            <p:nvPr/>
          </p:nvSpPr>
          <p:spPr bwMode="auto">
            <a:xfrm>
              <a:off x="1624013" y="3862388"/>
              <a:ext cx="63500" cy="61913"/>
            </a:xfrm>
            <a:custGeom>
              <a:avLst/>
              <a:gdLst>
                <a:gd name="T0" fmla="*/ 40 w 40"/>
                <a:gd name="T1" fmla="*/ 21 h 39"/>
                <a:gd name="T2" fmla="*/ 0 w 40"/>
                <a:gd name="T3" fmla="*/ 0 h 39"/>
                <a:gd name="T4" fmla="*/ 0 w 40"/>
                <a:gd name="T5" fmla="*/ 39 h 39"/>
                <a:gd name="T6" fmla="*/ 40 w 40"/>
                <a:gd name="T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9">
                  <a:moveTo>
                    <a:pt x="40" y="21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40" y="21"/>
                  </a:lnTo>
                  <a:close/>
                </a:path>
              </a:pathLst>
            </a:custGeom>
            <a:solidFill>
              <a:srgbClr val="004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14" name="Freeform 20"/>
            <p:cNvSpPr>
              <a:spLocks/>
            </p:cNvSpPr>
            <p:nvPr/>
          </p:nvSpPr>
          <p:spPr bwMode="auto">
            <a:xfrm>
              <a:off x="1530351" y="3738563"/>
              <a:ext cx="185738" cy="123825"/>
            </a:xfrm>
            <a:custGeom>
              <a:avLst/>
              <a:gdLst>
                <a:gd name="T0" fmla="*/ 99 w 117"/>
                <a:gd name="T1" fmla="*/ 0 h 78"/>
                <a:gd name="T2" fmla="*/ 59 w 117"/>
                <a:gd name="T3" fmla="*/ 39 h 78"/>
                <a:gd name="T4" fmla="*/ 20 w 117"/>
                <a:gd name="T5" fmla="*/ 0 h 78"/>
                <a:gd name="T6" fmla="*/ 0 w 117"/>
                <a:gd name="T7" fmla="*/ 20 h 78"/>
                <a:gd name="T8" fmla="*/ 59 w 117"/>
                <a:gd name="T9" fmla="*/ 78 h 78"/>
                <a:gd name="T10" fmla="*/ 117 w 117"/>
                <a:gd name="T11" fmla="*/ 20 h 78"/>
                <a:gd name="T12" fmla="*/ 99 w 117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8">
                  <a:moveTo>
                    <a:pt x="99" y="0"/>
                  </a:moveTo>
                  <a:lnTo>
                    <a:pt x="59" y="39"/>
                  </a:lnTo>
                  <a:lnTo>
                    <a:pt x="20" y="0"/>
                  </a:lnTo>
                  <a:lnTo>
                    <a:pt x="0" y="20"/>
                  </a:lnTo>
                  <a:lnTo>
                    <a:pt x="59" y="78"/>
                  </a:lnTo>
                  <a:lnTo>
                    <a:pt x="117" y="2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15" name="Freeform 21"/>
            <p:cNvSpPr>
              <a:spLocks/>
            </p:cNvSpPr>
            <p:nvPr/>
          </p:nvSpPr>
          <p:spPr bwMode="auto">
            <a:xfrm>
              <a:off x="1530351" y="3924300"/>
              <a:ext cx="185738" cy="123825"/>
            </a:xfrm>
            <a:custGeom>
              <a:avLst/>
              <a:gdLst>
                <a:gd name="T0" fmla="*/ 20 w 117"/>
                <a:gd name="T1" fmla="*/ 78 h 78"/>
                <a:gd name="T2" fmla="*/ 59 w 117"/>
                <a:gd name="T3" fmla="*/ 39 h 78"/>
                <a:gd name="T4" fmla="*/ 99 w 117"/>
                <a:gd name="T5" fmla="*/ 78 h 78"/>
                <a:gd name="T6" fmla="*/ 117 w 117"/>
                <a:gd name="T7" fmla="*/ 60 h 78"/>
                <a:gd name="T8" fmla="*/ 59 w 117"/>
                <a:gd name="T9" fmla="*/ 0 h 78"/>
                <a:gd name="T10" fmla="*/ 0 w 117"/>
                <a:gd name="T11" fmla="*/ 60 h 78"/>
                <a:gd name="T12" fmla="*/ 20 w 117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8">
                  <a:moveTo>
                    <a:pt x="20" y="78"/>
                  </a:moveTo>
                  <a:lnTo>
                    <a:pt x="59" y="39"/>
                  </a:lnTo>
                  <a:lnTo>
                    <a:pt x="99" y="78"/>
                  </a:lnTo>
                  <a:lnTo>
                    <a:pt x="117" y="60"/>
                  </a:lnTo>
                  <a:lnTo>
                    <a:pt x="59" y="0"/>
                  </a:lnTo>
                  <a:lnTo>
                    <a:pt x="0" y="60"/>
                  </a:lnTo>
                  <a:lnTo>
                    <a:pt x="20" y="78"/>
                  </a:lnTo>
                  <a:close/>
                </a:path>
              </a:pathLst>
            </a:custGeom>
            <a:solidFill>
              <a:srgbClr val="004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16" name="Freeform 22"/>
            <p:cNvSpPr>
              <a:spLocks/>
            </p:cNvSpPr>
            <p:nvPr/>
          </p:nvSpPr>
          <p:spPr bwMode="auto">
            <a:xfrm>
              <a:off x="1811338" y="3832225"/>
              <a:ext cx="80963" cy="125413"/>
            </a:xfrm>
            <a:custGeom>
              <a:avLst/>
              <a:gdLst>
                <a:gd name="T0" fmla="*/ 0 w 51"/>
                <a:gd name="T1" fmla="*/ 79 h 79"/>
                <a:gd name="T2" fmla="*/ 51 w 51"/>
                <a:gd name="T3" fmla="*/ 79 h 79"/>
                <a:gd name="T4" fmla="*/ 51 w 51"/>
                <a:gd name="T5" fmla="*/ 60 h 79"/>
                <a:gd name="T6" fmla="*/ 20 w 51"/>
                <a:gd name="T7" fmla="*/ 60 h 79"/>
                <a:gd name="T8" fmla="*/ 20 w 51"/>
                <a:gd name="T9" fmla="*/ 48 h 79"/>
                <a:gd name="T10" fmla="*/ 49 w 51"/>
                <a:gd name="T11" fmla="*/ 48 h 79"/>
                <a:gd name="T12" fmla="*/ 49 w 51"/>
                <a:gd name="T13" fmla="*/ 29 h 79"/>
                <a:gd name="T14" fmla="*/ 20 w 51"/>
                <a:gd name="T15" fmla="*/ 29 h 79"/>
                <a:gd name="T16" fmla="*/ 20 w 51"/>
                <a:gd name="T17" fmla="*/ 17 h 79"/>
                <a:gd name="T18" fmla="*/ 51 w 51"/>
                <a:gd name="T19" fmla="*/ 17 h 79"/>
                <a:gd name="T20" fmla="*/ 51 w 51"/>
                <a:gd name="T21" fmla="*/ 0 h 79"/>
                <a:gd name="T22" fmla="*/ 0 w 51"/>
                <a:gd name="T23" fmla="*/ 0 h 79"/>
                <a:gd name="T24" fmla="*/ 0 w 51"/>
                <a:gd name="T2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79">
                  <a:moveTo>
                    <a:pt x="0" y="79"/>
                  </a:moveTo>
                  <a:lnTo>
                    <a:pt x="51" y="79"/>
                  </a:lnTo>
                  <a:lnTo>
                    <a:pt x="51" y="60"/>
                  </a:lnTo>
                  <a:lnTo>
                    <a:pt x="20" y="60"/>
                  </a:lnTo>
                  <a:lnTo>
                    <a:pt x="20" y="48"/>
                  </a:lnTo>
                  <a:lnTo>
                    <a:pt x="49" y="48"/>
                  </a:lnTo>
                  <a:lnTo>
                    <a:pt x="49" y="29"/>
                  </a:lnTo>
                  <a:lnTo>
                    <a:pt x="20" y="29"/>
                  </a:lnTo>
                  <a:lnTo>
                    <a:pt x="20" y="17"/>
                  </a:lnTo>
                  <a:lnTo>
                    <a:pt x="51" y="17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17" name="Freeform 23"/>
            <p:cNvSpPr>
              <a:spLocks noEditPoints="1"/>
            </p:cNvSpPr>
            <p:nvPr/>
          </p:nvSpPr>
          <p:spPr bwMode="auto">
            <a:xfrm>
              <a:off x="1931988" y="3832225"/>
              <a:ext cx="107950" cy="125413"/>
            </a:xfrm>
            <a:custGeom>
              <a:avLst/>
              <a:gdLst>
                <a:gd name="T0" fmla="*/ 14 w 33"/>
                <a:gd name="T1" fmla="*/ 0 h 38"/>
                <a:gd name="T2" fmla="*/ 0 w 33"/>
                <a:gd name="T3" fmla="*/ 0 h 38"/>
                <a:gd name="T4" fmla="*/ 0 w 33"/>
                <a:gd name="T5" fmla="*/ 38 h 38"/>
                <a:gd name="T6" fmla="*/ 14 w 33"/>
                <a:gd name="T7" fmla="*/ 38 h 38"/>
                <a:gd name="T8" fmla="*/ 33 w 33"/>
                <a:gd name="T9" fmla="*/ 19 h 38"/>
                <a:gd name="T10" fmla="*/ 14 w 33"/>
                <a:gd name="T11" fmla="*/ 0 h 38"/>
                <a:gd name="T12" fmla="*/ 12 w 33"/>
                <a:gd name="T13" fmla="*/ 29 h 38"/>
                <a:gd name="T14" fmla="*/ 10 w 33"/>
                <a:gd name="T15" fmla="*/ 29 h 38"/>
                <a:gd name="T16" fmla="*/ 10 w 33"/>
                <a:gd name="T17" fmla="*/ 8 h 38"/>
                <a:gd name="T18" fmla="*/ 12 w 33"/>
                <a:gd name="T19" fmla="*/ 8 h 38"/>
                <a:gd name="T20" fmla="*/ 24 w 33"/>
                <a:gd name="T21" fmla="*/ 19 h 38"/>
                <a:gd name="T22" fmla="*/ 12 w 33"/>
                <a:gd name="T2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8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5" y="38"/>
                    <a:pt x="33" y="29"/>
                    <a:pt x="33" y="19"/>
                  </a:cubicBezTo>
                  <a:cubicBezTo>
                    <a:pt x="33" y="8"/>
                    <a:pt x="25" y="0"/>
                    <a:pt x="14" y="0"/>
                  </a:cubicBezTo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24" y="12"/>
                    <a:pt x="24" y="19"/>
                  </a:cubicBezTo>
                  <a:cubicBezTo>
                    <a:pt x="24" y="26"/>
                    <a:pt x="18" y="29"/>
                    <a:pt x="12" y="29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18" name="Freeform 24"/>
            <p:cNvSpPr>
              <a:spLocks/>
            </p:cNvSpPr>
            <p:nvPr/>
          </p:nvSpPr>
          <p:spPr bwMode="auto">
            <a:xfrm>
              <a:off x="2065338" y="3825875"/>
              <a:ext cx="131763" cy="134938"/>
            </a:xfrm>
            <a:custGeom>
              <a:avLst/>
              <a:gdLst>
                <a:gd name="T0" fmla="*/ 22 w 40"/>
                <a:gd name="T1" fmla="*/ 26 h 41"/>
                <a:gd name="T2" fmla="*/ 31 w 40"/>
                <a:gd name="T3" fmla="*/ 26 h 41"/>
                <a:gd name="T4" fmla="*/ 21 w 40"/>
                <a:gd name="T5" fmla="*/ 33 h 41"/>
                <a:gd name="T6" fmla="*/ 10 w 40"/>
                <a:gd name="T7" fmla="*/ 21 h 41"/>
                <a:gd name="T8" fmla="*/ 21 w 40"/>
                <a:gd name="T9" fmla="*/ 9 h 41"/>
                <a:gd name="T10" fmla="*/ 30 w 40"/>
                <a:gd name="T11" fmla="*/ 15 h 41"/>
                <a:gd name="T12" fmla="*/ 38 w 40"/>
                <a:gd name="T13" fmla="*/ 11 h 41"/>
                <a:gd name="T14" fmla="*/ 20 w 40"/>
                <a:gd name="T15" fmla="*/ 0 h 41"/>
                <a:gd name="T16" fmla="*/ 0 w 40"/>
                <a:gd name="T17" fmla="*/ 21 h 41"/>
                <a:gd name="T18" fmla="*/ 21 w 40"/>
                <a:gd name="T19" fmla="*/ 41 h 41"/>
                <a:gd name="T20" fmla="*/ 36 w 40"/>
                <a:gd name="T21" fmla="*/ 33 h 41"/>
                <a:gd name="T22" fmla="*/ 40 w 40"/>
                <a:gd name="T23" fmla="*/ 19 h 41"/>
                <a:gd name="T24" fmla="*/ 22 w 40"/>
                <a:gd name="T25" fmla="*/ 19 h 41"/>
                <a:gd name="T26" fmla="*/ 22 w 40"/>
                <a:gd name="T27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22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0" y="29"/>
                    <a:pt x="27" y="33"/>
                    <a:pt x="21" y="33"/>
                  </a:cubicBezTo>
                  <a:cubicBezTo>
                    <a:pt x="13" y="33"/>
                    <a:pt x="10" y="27"/>
                    <a:pt x="10" y="21"/>
                  </a:cubicBezTo>
                  <a:cubicBezTo>
                    <a:pt x="10" y="15"/>
                    <a:pt x="14" y="9"/>
                    <a:pt x="21" y="9"/>
                  </a:cubicBezTo>
                  <a:cubicBezTo>
                    <a:pt x="25" y="9"/>
                    <a:pt x="28" y="11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5"/>
                    <a:pt x="29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3"/>
                    <a:pt x="9" y="41"/>
                    <a:pt x="21" y="41"/>
                  </a:cubicBezTo>
                  <a:cubicBezTo>
                    <a:pt x="27" y="41"/>
                    <a:pt x="32" y="39"/>
                    <a:pt x="36" y="33"/>
                  </a:cubicBezTo>
                  <a:cubicBezTo>
                    <a:pt x="39" y="29"/>
                    <a:pt x="40" y="23"/>
                    <a:pt x="40" y="19"/>
                  </a:cubicBezTo>
                  <a:cubicBezTo>
                    <a:pt x="22" y="19"/>
                    <a:pt x="22" y="19"/>
                    <a:pt x="22" y="19"/>
                  </a:cubicBezTo>
                  <a:lnTo>
                    <a:pt x="22" y="26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19" name="Freeform 25"/>
            <p:cNvSpPr>
              <a:spLocks/>
            </p:cNvSpPr>
            <p:nvPr/>
          </p:nvSpPr>
          <p:spPr bwMode="auto">
            <a:xfrm>
              <a:off x="2228851" y="3832225"/>
              <a:ext cx="82550" cy="125413"/>
            </a:xfrm>
            <a:custGeom>
              <a:avLst/>
              <a:gdLst>
                <a:gd name="T0" fmla="*/ 0 w 52"/>
                <a:gd name="T1" fmla="*/ 79 h 79"/>
                <a:gd name="T2" fmla="*/ 52 w 52"/>
                <a:gd name="T3" fmla="*/ 79 h 79"/>
                <a:gd name="T4" fmla="*/ 52 w 52"/>
                <a:gd name="T5" fmla="*/ 60 h 79"/>
                <a:gd name="T6" fmla="*/ 21 w 52"/>
                <a:gd name="T7" fmla="*/ 60 h 79"/>
                <a:gd name="T8" fmla="*/ 21 w 52"/>
                <a:gd name="T9" fmla="*/ 48 h 79"/>
                <a:gd name="T10" fmla="*/ 50 w 52"/>
                <a:gd name="T11" fmla="*/ 48 h 79"/>
                <a:gd name="T12" fmla="*/ 50 w 52"/>
                <a:gd name="T13" fmla="*/ 29 h 79"/>
                <a:gd name="T14" fmla="*/ 21 w 52"/>
                <a:gd name="T15" fmla="*/ 29 h 79"/>
                <a:gd name="T16" fmla="*/ 21 w 52"/>
                <a:gd name="T17" fmla="*/ 17 h 79"/>
                <a:gd name="T18" fmla="*/ 52 w 52"/>
                <a:gd name="T19" fmla="*/ 17 h 79"/>
                <a:gd name="T20" fmla="*/ 52 w 52"/>
                <a:gd name="T21" fmla="*/ 0 h 79"/>
                <a:gd name="T22" fmla="*/ 0 w 52"/>
                <a:gd name="T23" fmla="*/ 0 h 79"/>
                <a:gd name="T24" fmla="*/ 0 w 52"/>
                <a:gd name="T2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79">
                  <a:moveTo>
                    <a:pt x="0" y="79"/>
                  </a:moveTo>
                  <a:lnTo>
                    <a:pt x="52" y="79"/>
                  </a:lnTo>
                  <a:lnTo>
                    <a:pt x="52" y="60"/>
                  </a:lnTo>
                  <a:lnTo>
                    <a:pt x="21" y="60"/>
                  </a:lnTo>
                  <a:lnTo>
                    <a:pt x="21" y="48"/>
                  </a:lnTo>
                  <a:lnTo>
                    <a:pt x="50" y="48"/>
                  </a:lnTo>
                  <a:lnTo>
                    <a:pt x="50" y="29"/>
                  </a:lnTo>
                  <a:lnTo>
                    <a:pt x="21" y="29"/>
                  </a:lnTo>
                  <a:lnTo>
                    <a:pt x="21" y="17"/>
                  </a:lnTo>
                  <a:lnTo>
                    <a:pt x="52" y="17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20" name="Freeform 26"/>
            <p:cNvSpPr>
              <a:spLocks noEditPoints="1"/>
            </p:cNvSpPr>
            <p:nvPr/>
          </p:nvSpPr>
          <p:spPr bwMode="auto">
            <a:xfrm>
              <a:off x="2481263" y="3832225"/>
              <a:ext cx="104775" cy="125413"/>
            </a:xfrm>
            <a:custGeom>
              <a:avLst/>
              <a:gdLst>
                <a:gd name="T0" fmla="*/ 28 w 32"/>
                <a:gd name="T1" fmla="*/ 11 h 38"/>
                <a:gd name="T2" fmla="*/ 16 w 32"/>
                <a:gd name="T3" fmla="*/ 0 h 38"/>
                <a:gd name="T4" fmla="*/ 0 w 32"/>
                <a:gd name="T5" fmla="*/ 0 h 38"/>
                <a:gd name="T6" fmla="*/ 0 w 32"/>
                <a:gd name="T7" fmla="*/ 38 h 38"/>
                <a:gd name="T8" fmla="*/ 10 w 32"/>
                <a:gd name="T9" fmla="*/ 38 h 38"/>
                <a:gd name="T10" fmla="*/ 10 w 32"/>
                <a:gd name="T11" fmla="*/ 23 h 38"/>
                <a:gd name="T12" fmla="*/ 10 w 32"/>
                <a:gd name="T13" fmla="*/ 23 h 38"/>
                <a:gd name="T14" fmla="*/ 20 w 32"/>
                <a:gd name="T15" fmla="*/ 38 h 38"/>
                <a:gd name="T16" fmla="*/ 32 w 32"/>
                <a:gd name="T17" fmla="*/ 38 h 38"/>
                <a:gd name="T18" fmla="*/ 20 w 32"/>
                <a:gd name="T19" fmla="*/ 22 h 38"/>
                <a:gd name="T20" fmla="*/ 28 w 32"/>
                <a:gd name="T21" fmla="*/ 11 h 38"/>
                <a:gd name="T22" fmla="*/ 11 w 32"/>
                <a:gd name="T23" fmla="*/ 17 h 38"/>
                <a:gd name="T24" fmla="*/ 10 w 32"/>
                <a:gd name="T25" fmla="*/ 17 h 38"/>
                <a:gd name="T26" fmla="*/ 10 w 32"/>
                <a:gd name="T27" fmla="*/ 7 h 38"/>
                <a:gd name="T28" fmla="*/ 11 w 32"/>
                <a:gd name="T29" fmla="*/ 7 h 38"/>
                <a:gd name="T30" fmla="*/ 19 w 32"/>
                <a:gd name="T31" fmla="*/ 12 h 38"/>
                <a:gd name="T32" fmla="*/ 11 w 32"/>
                <a:gd name="T33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38">
                  <a:moveTo>
                    <a:pt x="28" y="11"/>
                  </a:moveTo>
                  <a:cubicBezTo>
                    <a:pt x="28" y="3"/>
                    <a:pt x="22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5" y="21"/>
                    <a:pt x="28" y="17"/>
                    <a:pt x="28" y="11"/>
                  </a:cubicBezTo>
                  <a:moveTo>
                    <a:pt x="11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5" y="7"/>
                    <a:pt x="19" y="7"/>
                    <a:pt x="19" y="12"/>
                  </a:cubicBezTo>
                  <a:cubicBezTo>
                    <a:pt x="19" y="16"/>
                    <a:pt x="16" y="17"/>
                    <a:pt x="11" y="17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21" name="Freeform 27"/>
            <p:cNvSpPr>
              <a:spLocks/>
            </p:cNvSpPr>
            <p:nvPr/>
          </p:nvSpPr>
          <p:spPr bwMode="auto">
            <a:xfrm>
              <a:off x="2759076" y="3829050"/>
              <a:ext cx="98425" cy="131763"/>
            </a:xfrm>
            <a:custGeom>
              <a:avLst/>
              <a:gdLst>
                <a:gd name="T0" fmla="*/ 22 w 30"/>
                <a:gd name="T1" fmla="*/ 18 h 40"/>
                <a:gd name="T2" fmla="*/ 15 w 30"/>
                <a:gd name="T3" fmla="*/ 14 h 40"/>
                <a:gd name="T4" fmla="*/ 12 w 30"/>
                <a:gd name="T5" fmla="*/ 11 h 40"/>
                <a:gd name="T6" fmla="*/ 17 w 30"/>
                <a:gd name="T7" fmla="*/ 8 h 40"/>
                <a:gd name="T8" fmla="*/ 24 w 30"/>
                <a:gd name="T9" fmla="*/ 12 h 40"/>
                <a:gd name="T10" fmla="*/ 28 w 30"/>
                <a:gd name="T11" fmla="*/ 4 h 40"/>
                <a:gd name="T12" fmla="*/ 15 w 30"/>
                <a:gd name="T13" fmla="*/ 0 h 40"/>
                <a:gd name="T14" fmla="*/ 2 w 30"/>
                <a:gd name="T15" fmla="*/ 11 h 40"/>
                <a:gd name="T16" fmla="*/ 12 w 30"/>
                <a:gd name="T17" fmla="*/ 23 h 40"/>
                <a:gd name="T18" fmla="*/ 19 w 30"/>
                <a:gd name="T19" fmla="*/ 28 h 40"/>
                <a:gd name="T20" fmla="*/ 13 w 30"/>
                <a:gd name="T21" fmla="*/ 32 h 40"/>
                <a:gd name="T22" fmla="*/ 4 w 30"/>
                <a:gd name="T23" fmla="*/ 27 h 40"/>
                <a:gd name="T24" fmla="*/ 0 w 30"/>
                <a:gd name="T25" fmla="*/ 34 h 40"/>
                <a:gd name="T26" fmla="*/ 14 w 30"/>
                <a:gd name="T27" fmla="*/ 40 h 40"/>
                <a:gd name="T28" fmla="*/ 25 w 30"/>
                <a:gd name="T29" fmla="*/ 37 h 40"/>
                <a:gd name="T30" fmla="*/ 30 w 30"/>
                <a:gd name="T31" fmla="*/ 27 h 40"/>
                <a:gd name="T32" fmla="*/ 22 w 30"/>
                <a:gd name="T3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40">
                  <a:moveTo>
                    <a:pt x="22" y="18"/>
                  </a:moveTo>
                  <a:cubicBezTo>
                    <a:pt x="21" y="17"/>
                    <a:pt x="18" y="16"/>
                    <a:pt x="15" y="14"/>
                  </a:cubicBezTo>
                  <a:cubicBezTo>
                    <a:pt x="12" y="13"/>
                    <a:pt x="12" y="12"/>
                    <a:pt x="12" y="11"/>
                  </a:cubicBezTo>
                  <a:cubicBezTo>
                    <a:pt x="12" y="9"/>
                    <a:pt x="14" y="8"/>
                    <a:pt x="17" y="8"/>
                  </a:cubicBezTo>
                  <a:cubicBezTo>
                    <a:pt x="20" y="9"/>
                    <a:pt x="23" y="10"/>
                    <a:pt x="24" y="12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2"/>
                    <a:pt x="20" y="0"/>
                    <a:pt x="15" y="0"/>
                  </a:cubicBezTo>
                  <a:cubicBezTo>
                    <a:pt x="8" y="0"/>
                    <a:pt x="2" y="4"/>
                    <a:pt x="2" y="11"/>
                  </a:cubicBezTo>
                  <a:cubicBezTo>
                    <a:pt x="2" y="16"/>
                    <a:pt x="4" y="19"/>
                    <a:pt x="12" y="23"/>
                  </a:cubicBezTo>
                  <a:cubicBezTo>
                    <a:pt x="16" y="24"/>
                    <a:pt x="19" y="26"/>
                    <a:pt x="19" y="28"/>
                  </a:cubicBezTo>
                  <a:cubicBezTo>
                    <a:pt x="19" y="31"/>
                    <a:pt x="16" y="32"/>
                    <a:pt x="13" y="32"/>
                  </a:cubicBezTo>
                  <a:cubicBezTo>
                    <a:pt x="10" y="32"/>
                    <a:pt x="6" y="29"/>
                    <a:pt x="4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7"/>
                    <a:pt x="8" y="40"/>
                    <a:pt x="14" y="40"/>
                  </a:cubicBezTo>
                  <a:cubicBezTo>
                    <a:pt x="18" y="40"/>
                    <a:pt x="22" y="40"/>
                    <a:pt x="25" y="37"/>
                  </a:cubicBezTo>
                  <a:cubicBezTo>
                    <a:pt x="28" y="35"/>
                    <a:pt x="30" y="31"/>
                    <a:pt x="30" y="27"/>
                  </a:cubicBezTo>
                  <a:cubicBezTo>
                    <a:pt x="29" y="22"/>
                    <a:pt x="25" y="19"/>
                    <a:pt x="22" y="18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22" name="Freeform 28"/>
            <p:cNvSpPr>
              <a:spLocks/>
            </p:cNvSpPr>
            <p:nvPr/>
          </p:nvSpPr>
          <p:spPr bwMode="auto">
            <a:xfrm>
              <a:off x="2876551" y="3829050"/>
              <a:ext cx="98425" cy="131763"/>
            </a:xfrm>
            <a:custGeom>
              <a:avLst/>
              <a:gdLst>
                <a:gd name="T0" fmla="*/ 22 w 30"/>
                <a:gd name="T1" fmla="*/ 18 h 40"/>
                <a:gd name="T2" fmla="*/ 15 w 30"/>
                <a:gd name="T3" fmla="*/ 14 h 40"/>
                <a:gd name="T4" fmla="*/ 12 w 30"/>
                <a:gd name="T5" fmla="*/ 11 h 40"/>
                <a:gd name="T6" fmla="*/ 17 w 30"/>
                <a:gd name="T7" fmla="*/ 8 h 40"/>
                <a:gd name="T8" fmla="*/ 25 w 30"/>
                <a:gd name="T9" fmla="*/ 12 h 40"/>
                <a:gd name="T10" fmla="*/ 28 w 30"/>
                <a:gd name="T11" fmla="*/ 4 h 40"/>
                <a:gd name="T12" fmla="*/ 16 w 30"/>
                <a:gd name="T13" fmla="*/ 0 h 40"/>
                <a:gd name="T14" fmla="*/ 2 w 30"/>
                <a:gd name="T15" fmla="*/ 11 h 40"/>
                <a:gd name="T16" fmla="*/ 12 w 30"/>
                <a:gd name="T17" fmla="*/ 23 h 40"/>
                <a:gd name="T18" fmla="*/ 20 w 30"/>
                <a:gd name="T19" fmla="*/ 28 h 40"/>
                <a:gd name="T20" fmla="*/ 13 w 30"/>
                <a:gd name="T21" fmla="*/ 32 h 40"/>
                <a:gd name="T22" fmla="*/ 4 w 30"/>
                <a:gd name="T23" fmla="*/ 27 h 40"/>
                <a:gd name="T24" fmla="*/ 0 w 30"/>
                <a:gd name="T25" fmla="*/ 34 h 40"/>
                <a:gd name="T26" fmla="*/ 14 w 30"/>
                <a:gd name="T27" fmla="*/ 40 h 40"/>
                <a:gd name="T28" fmla="*/ 25 w 30"/>
                <a:gd name="T29" fmla="*/ 37 h 40"/>
                <a:gd name="T30" fmla="*/ 30 w 30"/>
                <a:gd name="T31" fmla="*/ 27 h 40"/>
                <a:gd name="T32" fmla="*/ 22 w 30"/>
                <a:gd name="T3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40">
                  <a:moveTo>
                    <a:pt x="22" y="18"/>
                  </a:moveTo>
                  <a:cubicBezTo>
                    <a:pt x="21" y="17"/>
                    <a:pt x="18" y="16"/>
                    <a:pt x="15" y="14"/>
                  </a:cubicBezTo>
                  <a:cubicBezTo>
                    <a:pt x="13" y="13"/>
                    <a:pt x="12" y="12"/>
                    <a:pt x="12" y="11"/>
                  </a:cubicBezTo>
                  <a:cubicBezTo>
                    <a:pt x="12" y="9"/>
                    <a:pt x="15" y="8"/>
                    <a:pt x="17" y="8"/>
                  </a:cubicBezTo>
                  <a:cubicBezTo>
                    <a:pt x="20" y="9"/>
                    <a:pt x="23" y="10"/>
                    <a:pt x="25" y="12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2"/>
                    <a:pt x="20" y="0"/>
                    <a:pt x="16" y="0"/>
                  </a:cubicBezTo>
                  <a:cubicBezTo>
                    <a:pt x="9" y="0"/>
                    <a:pt x="2" y="4"/>
                    <a:pt x="2" y="11"/>
                  </a:cubicBezTo>
                  <a:cubicBezTo>
                    <a:pt x="2" y="16"/>
                    <a:pt x="4" y="19"/>
                    <a:pt x="12" y="23"/>
                  </a:cubicBezTo>
                  <a:cubicBezTo>
                    <a:pt x="16" y="24"/>
                    <a:pt x="20" y="26"/>
                    <a:pt x="20" y="28"/>
                  </a:cubicBezTo>
                  <a:cubicBezTo>
                    <a:pt x="20" y="31"/>
                    <a:pt x="17" y="32"/>
                    <a:pt x="13" y="32"/>
                  </a:cubicBezTo>
                  <a:cubicBezTo>
                    <a:pt x="10" y="32"/>
                    <a:pt x="6" y="29"/>
                    <a:pt x="4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7"/>
                    <a:pt x="9" y="40"/>
                    <a:pt x="14" y="40"/>
                  </a:cubicBezTo>
                  <a:cubicBezTo>
                    <a:pt x="18" y="40"/>
                    <a:pt x="22" y="40"/>
                    <a:pt x="25" y="37"/>
                  </a:cubicBezTo>
                  <a:cubicBezTo>
                    <a:pt x="28" y="35"/>
                    <a:pt x="30" y="31"/>
                    <a:pt x="30" y="27"/>
                  </a:cubicBezTo>
                  <a:cubicBezTo>
                    <a:pt x="30" y="22"/>
                    <a:pt x="25" y="19"/>
                    <a:pt x="22" y="18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23" name="Freeform 29"/>
            <p:cNvSpPr>
              <a:spLocks/>
            </p:cNvSpPr>
            <p:nvPr/>
          </p:nvSpPr>
          <p:spPr bwMode="auto">
            <a:xfrm>
              <a:off x="2343151" y="3829050"/>
              <a:ext cx="101600" cy="131763"/>
            </a:xfrm>
            <a:custGeom>
              <a:avLst/>
              <a:gdLst>
                <a:gd name="T0" fmla="*/ 5 w 31"/>
                <a:gd name="T1" fmla="*/ 6 h 40"/>
                <a:gd name="T2" fmla="*/ 0 w 31"/>
                <a:gd name="T3" fmla="*/ 20 h 40"/>
                <a:gd name="T4" fmla="*/ 5 w 31"/>
                <a:gd name="T5" fmla="*/ 34 h 40"/>
                <a:gd name="T6" fmla="*/ 21 w 31"/>
                <a:gd name="T7" fmla="*/ 40 h 40"/>
                <a:gd name="T8" fmla="*/ 31 w 31"/>
                <a:gd name="T9" fmla="*/ 37 h 40"/>
                <a:gd name="T10" fmla="*/ 31 w 31"/>
                <a:gd name="T11" fmla="*/ 27 h 40"/>
                <a:gd name="T12" fmla="*/ 21 w 31"/>
                <a:gd name="T13" fmla="*/ 31 h 40"/>
                <a:gd name="T14" fmla="*/ 9 w 31"/>
                <a:gd name="T15" fmla="*/ 20 h 40"/>
                <a:gd name="T16" fmla="*/ 21 w 31"/>
                <a:gd name="T17" fmla="*/ 9 h 40"/>
                <a:gd name="T18" fmla="*/ 31 w 31"/>
                <a:gd name="T19" fmla="*/ 12 h 40"/>
                <a:gd name="T20" fmla="*/ 31 w 31"/>
                <a:gd name="T21" fmla="*/ 3 h 40"/>
                <a:gd name="T22" fmla="*/ 20 w 31"/>
                <a:gd name="T23" fmla="*/ 0 h 40"/>
                <a:gd name="T24" fmla="*/ 5 w 31"/>
                <a:gd name="T25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40">
                  <a:moveTo>
                    <a:pt x="5" y="6"/>
                  </a:moveTo>
                  <a:cubicBezTo>
                    <a:pt x="2" y="9"/>
                    <a:pt x="0" y="15"/>
                    <a:pt x="0" y="20"/>
                  </a:cubicBezTo>
                  <a:cubicBezTo>
                    <a:pt x="0" y="25"/>
                    <a:pt x="1" y="30"/>
                    <a:pt x="5" y="34"/>
                  </a:cubicBezTo>
                  <a:cubicBezTo>
                    <a:pt x="9" y="38"/>
                    <a:pt x="14" y="40"/>
                    <a:pt x="21" y="40"/>
                  </a:cubicBezTo>
                  <a:cubicBezTo>
                    <a:pt x="25" y="40"/>
                    <a:pt x="29" y="38"/>
                    <a:pt x="31" y="3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9"/>
                    <a:pt x="25" y="31"/>
                    <a:pt x="21" y="31"/>
                  </a:cubicBezTo>
                  <a:cubicBezTo>
                    <a:pt x="15" y="31"/>
                    <a:pt x="9" y="27"/>
                    <a:pt x="9" y="20"/>
                  </a:cubicBezTo>
                  <a:cubicBezTo>
                    <a:pt x="9" y="12"/>
                    <a:pt x="15" y="9"/>
                    <a:pt x="21" y="9"/>
                  </a:cubicBezTo>
                  <a:cubicBezTo>
                    <a:pt x="25" y="9"/>
                    <a:pt x="29" y="10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1"/>
                    <a:pt x="25" y="0"/>
                    <a:pt x="20" y="0"/>
                  </a:cubicBezTo>
                  <a:cubicBezTo>
                    <a:pt x="15" y="0"/>
                    <a:pt x="9" y="2"/>
                    <a:pt x="5" y="6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  <p:sp>
          <p:nvSpPr>
            <p:cNvPr id="1424" name="Freeform 30"/>
            <p:cNvSpPr>
              <a:spLocks noEditPoints="1"/>
            </p:cNvSpPr>
            <p:nvPr/>
          </p:nvSpPr>
          <p:spPr bwMode="auto">
            <a:xfrm>
              <a:off x="2601913" y="3825875"/>
              <a:ext cx="133350" cy="134938"/>
            </a:xfrm>
            <a:custGeom>
              <a:avLst/>
              <a:gdLst>
                <a:gd name="T0" fmla="*/ 21 w 41"/>
                <a:gd name="T1" fmla="*/ 0 h 41"/>
                <a:gd name="T2" fmla="*/ 0 w 41"/>
                <a:gd name="T3" fmla="*/ 20 h 41"/>
                <a:gd name="T4" fmla="*/ 21 w 41"/>
                <a:gd name="T5" fmla="*/ 41 h 41"/>
                <a:gd name="T6" fmla="*/ 41 w 41"/>
                <a:gd name="T7" fmla="*/ 20 h 41"/>
                <a:gd name="T8" fmla="*/ 21 w 41"/>
                <a:gd name="T9" fmla="*/ 0 h 41"/>
                <a:gd name="T10" fmla="*/ 21 w 41"/>
                <a:gd name="T11" fmla="*/ 32 h 41"/>
                <a:gd name="T12" fmla="*/ 10 w 41"/>
                <a:gd name="T13" fmla="*/ 21 h 41"/>
                <a:gd name="T14" fmla="*/ 21 w 41"/>
                <a:gd name="T15" fmla="*/ 10 h 41"/>
                <a:gd name="T16" fmla="*/ 32 w 41"/>
                <a:gd name="T17" fmla="*/ 21 h 41"/>
                <a:gd name="T18" fmla="*/ 21 w 41"/>
                <a:gd name="T19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9" y="0"/>
                    <a:pt x="0" y="10"/>
                    <a:pt x="0" y="20"/>
                  </a:cubicBezTo>
                  <a:cubicBezTo>
                    <a:pt x="0" y="34"/>
                    <a:pt x="9" y="41"/>
                    <a:pt x="21" y="41"/>
                  </a:cubicBezTo>
                  <a:cubicBezTo>
                    <a:pt x="34" y="41"/>
                    <a:pt x="41" y="33"/>
                    <a:pt x="41" y="20"/>
                  </a:cubicBezTo>
                  <a:cubicBezTo>
                    <a:pt x="41" y="10"/>
                    <a:pt x="33" y="0"/>
                    <a:pt x="21" y="0"/>
                  </a:cubicBezTo>
                  <a:moveTo>
                    <a:pt x="21" y="32"/>
                  </a:moveTo>
                  <a:cubicBezTo>
                    <a:pt x="15" y="32"/>
                    <a:pt x="10" y="27"/>
                    <a:pt x="10" y="21"/>
                  </a:cubicBezTo>
                  <a:cubicBezTo>
                    <a:pt x="10" y="15"/>
                    <a:pt x="15" y="10"/>
                    <a:pt x="21" y="10"/>
                  </a:cubicBezTo>
                  <a:cubicBezTo>
                    <a:pt x="27" y="10"/>
                    <a:pt x="32" y="15"/>
                    <a:pt x="32" y="21"/>
                  </a:cubicBezTo>
                  <a:cubicBezTo>
                    <a:pt x="32" y="27"/>
                    <a:pt x="27" y="32"/>
                    <a:pt x="21" y="32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</a:endParaRPr>
            </a:p>
          </p:txBody>
        </p:sp>
      </p:grpSp>
      <p:sp>
        <p:nvSpPr>
          <p:cNvPr id="1425" name="矩形 1424"/>
          <p:cNvSpPr/>
          <p:nvPr/>
        </p:nvSpPr>
        <p:spPr>
          <a:xfrm>
            <a:off x="3691557" y="3140969"/>
            <a:ext cx="904585" cy="25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1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7" name="圆角矩形 656"/>
          <p:cNvSpPr/>
          <p:nvPr/>
        </p:nvSpPr>
        <p:spPr>
          <a:xfrm>
            <a:off x="1208584" y="1372646"/>
            <a:ext cx="3384376" cy="1458256"/>
          </a:xfrm>
          <a:prstGeom prst="roundRect">
            <a:avLst>
              <a:gd name="adj" fmla="val 8681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8" name="矩形 657"/>
          <p:cNvSpPr/>
          <p:nvPr/>
        </p:nvSpPr>
        <p:spPr>
          <a:xfrm>
            <a:off x="1418596" y="1252749"/>
            <a:ext cx="904585" cy="2593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构成图</a:t>
            </a:r>
          </a:p>
        </p:txBody>
      </p:sp>
      <p:sp>
        <p:nvSpPr>
          <p:cNvPr id="659" name="圆角矩形 658"/>
          <p:cNvSpPr/>
          <p:nvPr/>
        </p:nvSpPr>
        <p:spPr>
          <a:xfrm>
            <a:off x="560513" y="3036999"/>
            <a:ext cx="5472608" cy="3703336"/>
          </a:xfrm>
          <a:prstGeom prst="roundRect">
            <a:avLst>
              <a:gd name="adj" fmla="val 3789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0" name="矩形 659"/>
          <p:cNvSpPr/>
          <p:nvPr/>
        </p:nvSpPr>
        <p:spPr>
          <a:xfrm>
            <a:off x="714212" y="2903839"/>
            <a:ext cx="1115914" cy="3043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实物图</a:t>
            </a:r>
          </a:p>
        </p:txBody>
      </p:sp>
      <p:sp>
        <p:nvSpPr>
          <p:cNvPr id="661" name="正方形/長方形 1027"/>
          <p:cNvSpPr/>
          <p:nvPr/>
        </p:nvSpPr>
        <p:spPr>
          <a:xfrm>
            <a:off x="4580967" y="1557028"/>
            <a:ext cx="4420468" cy="84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作业台联网动作，一台工业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控制多台作业台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作业实绩信息，集中保存，可与外部系统通讯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此时的工业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，需要选用性能高的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3" name="正方形/長方形 1027"/>
          <p:cNvSpPr/>
          <p:nvPr/>
        </p:nvSpPr>
        <p:spPr>
          <a:xfrm>
            <a:off x="5974121" y="2999272"/>
            <a:ext cx="3523131" cy="1483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集中管理各作业台的手顺，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可以分别编辑手顺，由工业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实现下发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连接在作业台上的显示终端，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采用安卓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的触屏，只显示内容，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后台处理由网络中的工业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完成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en-US" altLang="ja-JP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在其中起到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与作业台各工具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交互作用，不负责具体的控制作业</a:t>
            </a:r>
            <a:endParaRPr lang="en-US" altLang="ja-JP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4" name="矩形 663"/>
          <p:cNvSpPr/>
          <p:nvPr/>
        </p:nvSpPr>
        <p:spPr>
          <a:xfrm>
            <a:off x="6233182" y="4830035"/>
            <a:ext cx="3000278" cy="16548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 prstMaterial="plastic">
              <a:bevelT w="38100" h="38100"/>
            </a:sp3d>
          </a:bodyPr>
          <a:lstStyle/>
          <a:p>
            <a:r>
              <a:rPr lang="zh-CN" altLang="en-US" sz="1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优点：数据集中管理、维护方便、可以数据分析生成统一报表、实现生产可视化与手顺指示自动化、一台工业</a:t>
            </a:r>
            <a:r>
              <a:rPr lang="en-US" altLang="zh-CN" sz="1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可控制多台作业台，平均成本降低</a:t>
            </a:r>
            <a:endParaRPr lang="en-US" altLang="zh-CN" sz="1400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条件：需要工业网络的支持</a:t>
            </a:r>
          </a:p>
        </p:txBody>
      </p:sp>
      <p:cxnSp>
        <p:nvCxnSpPr>
          <p:cNvPr id="665" name="直接连接符 664"/>
          <p:cNvCxnSpPr/>
          <p:nvPr/>
        </p:nvCxnSpPr>
        <p:spPr>
          <a:xfrm flipV="1">
            <a:off x="6209124" y="4790796"/>
            <a:ext cx="3064356" cy="9707"/>
          </a:xfrm>
          <a:prstGeom prst="line">
            <a:avLst/>
          </a:prstGeom>
          <a:ln w="47625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直接连接符 665"/>
          <p:cNvCxnSpPr/>
          <p:nvPr/>
        </p:nvCxnSpPr>
        <p:spPr>
          <a:xfrm>
            <a:off x="6209124" y="6484871"/>
            <a:ext cx="3064356" cy="0"/>
          </a:xfrm>
          <a:prstGeom prst="line">
            <a:avLst/>
          </a:prstGeom>
          <a:ln w="47625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346802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35283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安卓触屏显示终端</a:t>
            </a:r>
            <a:endParaRPr lang="zh-CN" altLang="ja-JP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8" y="3356993"/>
            <a:ext cx="6192688" cy="32808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21" y="1196752"/>
            <a:ext cx="4257093" cy="18722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08" y="1412776"/>
            <a:ext cx="2038138" cy="1584176"/>
          </a:xfrm>
          <a:prstGeom prst="rect">
            <a:avLst/>
          </a:prstGeom>
        </p:spPr>
      </p:pic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1660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35283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单体版作业台的推荐工业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ja-JP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7" y="1844824"/>
            <a:ext cx="2501139" cy="1512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4" y="1052736"/>
            <a:ext cx="4104456" cy="26484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569" y="4005065"/>
            <a:ext cx="7629525" cy="1952625"/>
          </a:xfrm>
          <a:prstGeom prst="rect">
            <a:avLst/>
          </a:prstGeom>
        </p:spPr>
      </p:pic>
      <p:sp>
        <p:nvSpPr>
          <p:cNvPr id="7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232184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35283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网络版作业台的推荐工业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ja-JP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06" y="2299995"/>
            <a:ext cx="3048000" cy="11715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6577" y="1968628"/>
            <a:ext cx="2150397" cy="25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MELIPC MI5000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029" y="1268760"/>
            <a:ext cx="5472718" cy="3240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781451"/>
            <a:ext cx="8302348" cy="1424989"/>
          </a:xfrm>
          <a:prstGeom prst="rect">
            <a:avLst/>
          </a:prstGeom>
        </p:spPr>
      </p:pic>
      <p:sp>
        <p:nvSpPr>
          <p:cNvPr id="9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8109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35283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■最小构成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3221" y="1423153"/>
            <a:ext cx="823330" cy="27804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487525" y="1045777"/>
            <a:ext cx="2612280" cy="84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・作业手顺设计</a:t>
            </a:r>
            <a:endParaRPr lang="en-US" altLang="ja-JP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・作业台通信</a:t>
            </a:r>
            <a:endParaRPr lang="en-US" altLang="ja-JP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向</a:t>
            </a:r>
            <a:r>
              <a:rPr lang="ja-JP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外部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系统发送数据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064569" y="2702603"/>
            <a:ext cx="2111755" cy="40225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手顺</a:t>
            </a:r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</a:t>
            </a:r>
            <a:endParaRPr lang="ja-JP" altLang="en-US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773397" y="2675541"/>
            <a:ext cx="2043700" cy="40225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实绩收集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6465169" y="2669042"/>
            <a:ext cx="1872208" cy="40225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</a:t>
            </a:r>
          </a:p>
        </p:txBody>
      </p:sp>
      <p:sp>
        <p:nvSpPr>
          <p:cNvPr id="11" name="Rectangle 2800"/>
          <p:cNvSpPr>
            <a:spLocks noChangeArrowheads="1"/>
          </p:cNvSpPr>
          <p:nvPr/>
        </p:nvSpPr>
        <p:spPr bwMode="auto">
          <a:xfrm>
            <a:off x="1508379" y="3983793"/>
            <a:ext cx="421005" cy="1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27" y="3527828"/>
            <a:ext cx="613312" cy="39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728" y="3474727"/>
            <a:ext cx="57573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800"/>
          <p:cNvSpPr>
            <a:spLocks noChangeArrowheads="1"/>
          </p:cNvSpPr>
          <p:nvPr/>
        </p:nvSpPr>
        <p:spPr bwMode="auto">
          <a:xfrm>
            <a:off x="2331884" y="4027144"/>
            <a:ext cx="18755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569" y="3521319"/>
            <a:ext cx="200821" cy="90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2800"/>
          <p:cNvSpPr>
            <a:spLocks noChangeArrowheads="1"/>
          </p:cNvSpPr>
          <p:nvPr/>
        </p:nvSpPr>
        <p:spPr bwMode="auto">
          <a:xfrm>
            <a:off x="6516935" y="4532277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信号灯</a:t>
            </a:r>
          </a:p>
        </p:txBody>
      </p:sp>
      <p:pic>
        <p:nvPicPr>
          <p:cNvPr id="19" name="Picture 27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6323">
            <a:off x="5094553" y="4227776"/>
            <a:ext cx="530225" cy="36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800"/>
          <p:cNvSpPr>
            <a:spLocks noChangeArrowheads="1"/>
          </p:cNvSpPr>
          <p:nvPr/>
        </p:nvSpPr>
        <p:spPr bwMode="auto">
          <a:xfrm>
            <a:off x="5086801" y="4608199"/>
            <a:ext cx="6365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条码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扫描枪</a:t>
            </a:r>
            <a:endParaRPr lang="en-US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416" y="3679362"/>
            <a:ext cx="461877" cy="22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800"/>
          <p:cNvSpPr>
            <a:spLocks noChangeArrowheads="1"/>
          </p:cNvSpPr>
          <p:nvPr/>
        </p:nvSpPr>
        <p:spPr bwMode="auto">
          <a:xfrm>
            <a:off x="3793444" y="3995963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摄像机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39" y="3517590"/>
            <a:ext cx="466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800"/>
          <p:cNvSpPr>
            <a:spLocks noChangeArrowheads="1"/>
          </p:cNvSpPr>
          <p:nvPr/>
        </p:nvSpPr>
        <p:spPr bwMode="auto">
          <a:xfrm>
            <a:off x="7233139" y="4008127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蜂鸣</a:t>
            </a: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器</a:t>
            </a:r>
            <a:endParaRPr lang="en-US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222" y="3378968"/>
            <a:ext cx="197601" cy="5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48" y="4311998"/>
            <a:ext cx="4191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37" y="4311997"/>
            <a:ext cx="3905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94" y="4284144"/>
            <a:ext cx="5905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2800"/>
          <p:cNvSpPr>
            <a:spLocks noChangeArrowheads="1"/>
          </p:cNvSpPr>
          <p:nvPr/>
        </p:nvSpPr>
        <p:spPr bwMode="auto">
          <a:xfrm>
            <a:off x="1606005" y="4959698"/>
            <a:ext cx="9874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传感器　显示器</a:t>
            </a:r>
          </a:p>
        </p:txBody>
      </p:sp>
      <p:sp>
        <p:nvSpPr>
          <p:cNvPr id="32" name="Rectangle 2800"/>
          <p:cNvSpPr>
            <a:spLocks noChangeArrowheads="1"/>
          </p:cNvSpPr>
          <p:nvPr/>
        </p:nvSpPr>
        <p:spPr bwMode="auto">
          <a:xfrm>
            <a:off x="4445517" y="3988234"/>
            <a:ext cx="56425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作业工具</a:t>
            </a:r>
          </a:p>
        </p:txBody>
      </p:sp>
      <p:sp>
        <p:nvSpPr>
          <p:cNvPr id="33" name="Rectangle 2800"/>
          <p:cNvSpPr>
            <a:spLocks noChangeArrowheads="1"/>
          </p:cNvSpPr>
          <p:nvPr/>
        </p:nvSpPr>
        <p:spPr bwMode="auto">
          <a:xfrm>
            <a:off x="5164572" y="3971730"/>
            <a:ext cx="61715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BUTTON</a:t>
            </a:r>
          </a:p>
        </p:txBody>
      </p:sp>
      <p:cxnSp>
        <p:nvCxnSpPr>
          <p:cNvPr id="25" name="直線コネクタ 24"/>
          <p:cNvCxnSpPr/>
          <p:nvPr/>
        </p:nvCxnSpPr>
        <p:spPr>
          <a:xfrm>
            <a:off x="4985011" y="1725610"/>
            <a:ext cx="1" cy="949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2406298" y="2285594"/>
            <a:ext cx="1" cy="437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7400595" y="2287842"/>
            <a:ext cx="678" cy="37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 flipH="1">
            <a:off x="2406299" y="2297864"/>
            <a:ext cx="4994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9" descr="C:\Users\10-0158\Desktop\work\グローバル推進\004_嘉亨水暖\JPG\無題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28543" y="4265148"/>
            <a:ext cx="504340" cy="404826"/>
          </a:xfrm>
          <a:prstGeom prst="rect">
            <a:avLst/>
          </a:prstGeom>
          <a:noFill/>
        </p:spPr>
      </p:pic>
      <p:sp>
        <p:nvSpPr>
          <p:cNvPr id="45" name="Rectangle 2800"/>
          <p:cNvSpPr>
            <a:spLocks noChangeArrowheads="1"/>
          </p:cNvSpPr>
          <p:nvPr/>
        </p:nvSpPr>
        <p:spPr bwMode="auto">
          <a:xfrm>
            <a:off x="3814410" y="4608336"/>
            <a:ext cx="264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PLC</a:t>
            </a:r>
            <a:endParaRPr lang="ja-JP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270377" y="5432910"/>
            <a:ext cx="7632848" cy="84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在实现</a:t>
            </a:r>
            <a:r>
              <a:rPr lang="en-US" altLang="ja-JP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作业台时，需要必要的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手顺提示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”“</a:t>
            </a:r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实绩收集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”“</a:t>
            </a:r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结果显示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构成。但是，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上述构成机器</a:t>
            </a:r>
            <a:r>
              <a:rPr lang="zh-CN" altLang="ja-JP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并不都是需要的</a:t>
            </a:r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，根据工作内容最小限度的构成就可以。</a:t>
            </a:r>
            <a:endParaRPr lang="en-US" altLang="ja-JP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了便于作业的场所移动式作业，建议采用无线网络连接的构成机器。这样，只有无线网络的环境，无论在何处，都可以正常作业。各作业台相对独立，但其核心控制由边缘计算机统筹安排，可以实现多台作业台共用一个设备的情况。</a:t>
            </a:r>
            <a:endParaRPr lang="en-US" altLang="zh-CN" sz="1400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921697" y="2169478"/>
            <a:ext cx="8136904" cy="30851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altLang="ja-JP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ja-JP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作业台构成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069094" y="3083480"/>
            <a:ext cx="2040258" cy="374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</a:t>
            </a:r>
            <a:r>
              <a:rPr lang="ja-JP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</a:t>
            </a:r>
            <a:r>
              <a:rPr lang="zh-CN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</a:t>
            </a:r>
            <a:r>
              <a:rPr lang="ja-JP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。显示器、</a:t>
            </a:r>
            <a:r>
              <a:rPr lang="zh-CN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传感器</a:t>
            </a:r>
            <a:r>
              <a:rPr lang="ja-JP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、音声等。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3725924" y="3074545"/>
            <a:ext cx="2199584" cy="220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收集</a:t>
            </a:r>
            <a:r>
              <a:rPr lang="ja-JP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作业实绩。</a:t>
            </a:r>
            <a:r>
              <a:rPr lang="zh-CN" altLang="ja-JP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比对</a:t>
            </a:r>
            <a:r>
              <a:rPr lang="ja-JP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作业手顺。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194210" y="3049319"/>
            <a:ext cx="2760068" cy="425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</a:t>
            </a:r>
            <a:r>
              <a:rPr lang="ja-JP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作业结果。</a:t>
            </a:r>
            <a:endParaRPr lang="en-US" altLang="ja-JP" sz="11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和手顺不同时，发出警报</a:t>
            </a:r>
            <a:r>
              <a:rPr lang="ja-JP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防止</a:t>
            </a:r>
            <a:r>
              <a:rPr lang="ja-JP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lang="zh-CN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失误</a:t>
            </a:r>
            <a:r>
              <a:rPr lang="ja-JP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49" name="Rectangle 2800"/>
          <p:cNvSpPr>
            <a:spLocks noChangeArrowheads="1"/>
          </p:cNvSpPr>
          <p:nvPr/>
        </p:nvSpPr>
        <p:spPr bwMode="auto">
          <a:xfrm>
            <a:off x="7984652" y="4024382"/>
            <a:ext cx="4231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00" y="3568416"/>
            <a:ext cx="613312" cy="39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7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97" y="3402538"/>
            <a:ext cx="639895" cy="63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605" y="4210648"/>
            <a:ext cx="472825" cy="47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2800"/>
          <p:cNvSpPr>
            <a:spLocks noChangeArrowheads="1"/>
          </p:cNvSpPr>
          <p:nvPr/>
        </p:nvSpPr>
        <p:spPr bwMode="auto">
          <a:xfrm>
            <a:off x="4374375" y="4608200"/>
            <a:ext cx="63656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RFID</a:t>
            </a:r>
            <a:endParaRPr lang="en-US" altLang="ja-JP" sz="11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678637" y="1432495"/>
            <a:ext cx="904585" cy="25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1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44969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テキスト ボックス 125"/>
          <p:cNvSpPr txBox="1"/>
          <p:nvPr/>
        </p:nvSpPr>
        <p:spPr>
          <a:xfrm>
            <a:off x="984870" y="1694514"/>
            <a:ext cx="7416823" cy="3322920"/>
          </a:xfrm>
          <a:prstGeom prst="rect">
            <a:avLst/>
          </a:prstGeom>
          <a:noFill/>
          <a:ln w="12700" cmpd="sng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b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テキスト ボックス 186"/>
          <p:cNvSpPr txBox="1"/>
          <p:nvPr/>
        </p:nvSpPr>
        <p:spPr>
          <a:xfrm>
            <a:off x="3354405" y="3106804"/>
            <a:ext cx="4777890" cy="5452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ja-JP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632520" y="764704"/>
            <a:ext cx="35283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MELIPC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机能对象</a:t>
            </a:r>
          </a:p>
        </p:txBody>
      </p:sp>
      <p:sp>
        <p:nvSpPr>
          <p:cNvPr id="11" name="テキスト ボックス 137"/>
          <p:cNvSpPr txBox="1"/>
          <p:nvPr/>
        </p:nvSpPr>
        <p:spPr>
          <a:xfrm>
            <a:off x="3073101" y="1902059"/>
            <a:ext cx="5059188" cy="416450"/>
          </a:xfrm>
          <a:prstGeom prst="rect">
            <a:avLst/>
          </a:prstGeom>
          <a:solidFill>
            <a:srgbClr val="FCD5B5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《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开发</a:t>
            </a:r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》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外部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系统连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内部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DB</a:t>
            </a:r>
            <a:endParaRPr lang="en-US" altLang="ja-JP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7" charset="-122"/>
            </a:endParaRPr>
          </a:p>
        </p:txBody>
      </p:sp>
      <p:sp>
        <p:nvSpPr>
          <p:cNvPr id="12" name="テキスト ボックス 193"/>
          <p:cNvSpPr txBox="1"/>
          <p:nvPr/>
        </p:nvSpPr>
        <p:spPr>
          <a:xfrm>
            <a:off x="1632942" y="2985634"/>
            <a:ext cx="842165" cy="5704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ja-JP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テキスト ボックス 192"/>
          <p:cNvSpPr txBox="1"/>
          <p:nvPr/>
        </p:nvSpPr>
        <p:spPr>
          <a:xfrm>
            <a:off x="1680567" y="3029449"/>
            <a:ext cx="842165" cy="5704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ja-JP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テキスト ボックス 186"/>
          <p:cNvSpPr txBox="1"/>
          <p:nvPr/>
        </p:nvSpPr>
        <p:spPr>
          <a:xfrm>
            <a:off x="3149037" y="2964153"/>
            <a:ext cx="4777890" cy="5452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ja-JP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テキスト ボックス 80"/>
          <p:cNvSpPr txBox="1"/>
          <p:nvPr/>
        </p:nvSpPr>
        <p:spPr>
          <a:xfrm>
            <a:off x="4305695" y="5326273"/>
            <a:ext cx="774391" cy="428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三菱</a:t>
            </a:r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endParaRPr lang="ja-JP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テキスト ボックス 81"/>
          <p:cNvSpPr txBox="1"/>
          <p:nvPr/>
        </p:nvSpPr>
        <p:spPr>
          <a:xfrm>
            <a:off x="5941039" y="5326273"/>
            <a:ext cx="839662" cy="428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条形码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</a:rPr>
              <a:t>/RFID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endParaRPr lang="ja-JP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テキスト ボックス 82"/>
          <p:cNvSpPr txBox="1"/>
          <p:nvPr/>
        </p:nvSpPr>
        <p:spPr>
          <a:xfrm>
            <a:off x="2832337" y="5326273"/>
            <a:ext cx="1429331" cy="428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</a:p>
        </p:txBody>
      </p:sp>
      <p:sp>
        <p:nvSpPr>
          <p:cNvPr id="22" name="テキスト ボックス 83"/>
          <p:cNvSpPr txBox="1"/>
          <p:nvPr/>
        </p:nvSpPr>
        <p:spPr>
          <a:xfrm>
            <a:off x="4305695" y="4296815"/>
            <a:ext cx="774391" cy="314597"/>
          </a:xfrm>
          <a:prstGeom prst="rect">
            <a:avLst/>
          </a:prstGeom>
          <a:solidFill>
            <a:srgbClr val="B9CDE5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MELSOFT</a:t>
            </a:r>
            <a:endParaRPr lang="en-US" altLang="ja-JP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テキスト ボックス 84"/>
          <p:cNvSpPr txBox="1"/>
          <p:nvPr/>
        </p:nvSpPr>
        <p:spPr>
          <a:xfrm>
            <a:off x="5840258" y="4298511"/>
            <a:ext cx="1041224" cy="309126"/>
          </a:xfrm>
          <a:prstGeom prst="rect">
            <a:avLst/>
          </a:prstGeom>
          <a:solidFill>
            <a:srgbClr val="B9CDE5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RS232/Ethernet</a:t>
            </a:r>
            <a:endParaRPr lang="ja-JP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テキスト ボックス 85"/>
          <p:cNvSpPr txBox="1"/>
          <p:nvPr/>
        </p:nvSpPr>
        <p:spPr>
          <a:xfrm>
            <a:off x="2835227" y="4005360"/>
            <a:ext cx="4046255" cy="291454"/>
          </a:xfrm>
          <a:prstGeom prst="rect">
            <a:avLst/>
          </a:prstGeom>
          <a:solidFill>
            <a:srgbClr val="B9CDE5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Tag</a:t>
            </a:r>
            <a:r>
              <a:rPr lang="ja-JP" alt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物理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Device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连接</a:t>
            </a:r>
            <a:endParaRPr lang="en-US" altLang="ja-JP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7" charset="-122"/>
            </a:endParaRPr>
          </a:p>
        </p:txBody>
      </p:sp>
      <p:sp>
        <p:nvSpPr>
          <p:cNvPr id="25" name="テキスト ボックス 86"/>
          <p:cNvSpPr txBox="1"/>
          <p:nvPr/>
        </p:nvSpPr>
        <p:spPr>
          <a:xfrm>
            <a:off x="2828410" y="4301258"/>
            <a:ext cx="1466250" cy="310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sp>
        <p:nvSpPr>
          <p:cNvPr id="26" name="テキスト ボックス 87"/>
          <p:cNvSpPr txBox="1"/>
          <p:nvPr/>
        </p:nvSpPr>
        <p:spPr>
          <a:xfrm>
            <a:off x="3042504" y="2814123"/>
            <a:ext cx="4740888" cy="515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宏解析执行（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逻辑分析、执行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ja-JP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テキスト ボックス 88"/>
          <p:cNvSpPr txBox="1"/>
          <p:nvPr/>
        </p:nvSpPr>
        <p:spPr>
          <a:xfrm>
            <a:off x="1737717" y="3099934"/>
            <a:ext cx="834545" cy="5704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宏文件</a:t>
            </a:r>
            <a:endParaRPr lang="en-US" altLang="ja-JP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2564084" y="3192952"/>
            <a:ext cx="47842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22" idx="2"/>
            <a:endCxn id="19" idx="0"/>
          </p:cNvCxnSpPr>
          <p:nvPr/>
        </p:nvCxnSpPr>
        <p:spPr>
          <a:xfrm>
            <a:off x="4692890" y="4611412"/>
            <a:ext cx="0" cy="71486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23" idx="2"/>
            <a:endCxn id="20" idx="0"/>
          </p:cNvCxnSpPr>
          <p:nvPr/>
        </p:nvCxnSpPr>
        <p:spPr>
          <a:xfrm>
            <a:off x="6360870" y="4607638"/>
            <a:ext cx="0" cy="7186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>
            <a:stCxn id="25" idx="2"/>
            <a:endCxn id="21" idx="0"/>
          </p:cNvCxnSpPr>
          <p:nvPr/>
        </p:nvCxnSpPr>
        <p:spPr>
          <a:xfrm flipH="1">
            <a:off x="3547003" y="4611412"/>
            <a:ext cx="14533" cy="7148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7528930" y="3314028"/>
            <a:ext cx="1" cy="228153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テキスト ボックス 118"/>
          <p:cNvSpPr txBox="1"/>
          <p:nvPr/>
        </p:nvSpPr>
        <p:spPr>
          <a:xfrm>
            <a:off x="7076365" y="5311033"/>
            <a:ext cx="905129" cy="428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ja-JP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  <a:r>
              <a:rPr lang="ja-JP" altLang="ja-JP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显示器</a:t>
            </a:r>
            <a:endParaRPr lang="ja-JP" altLang="ja-JP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テキスト ボックス 121"/>
          <p:cNvSpPr txBox="1"/>
          <p:nvPr/>
        </p:nvSpPr>
        <p:spPr>
          <a:xfrm>
            <a:off x="3080793" y="1196752"/>
            <a:ext cx="919007" cy="292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endParaRPr lang="ja-JP" altLang="ja-JP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線矢印コネクタ 52"/>
          <p:cNvCxnSpPr/>
          <p:nvPr/>
        </p:nvCxnSpPr>
        <p:spPr>
          <a:xfrm flipH="1">
            <a:off x="4545682" y="1490579"/>
            <a:ext cx="7621" cy="4038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円柱 53"/>
          <p:cNvSpPr/>
          <p:nvPr/>
        </p:nvSpPr>
        <p:spPr>
          <a:xfrm>
            <a:off x="7023737" y="2012962"/>
            <a:ext cx="704577" cy="4038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ja-JP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テキスト ボックス 275"/>
          <p:cNvSpPr txBox="1"/>
          <p:nvPr/>
        </p:nvSpPr>
        <p:spPr>
          <a:xfrm>
            <a:off x="4111670" y="1196752"/>
            <a:ext cx="919007" cy="292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>
                <a:latin typeface="微软雅黑" panose="020B0503020204020204" pitchFamily="34" charset="-122"/>
                <a:ea typeface="微软雅黑" panose="020B0503020204020204" pitchFamily="34" charset="-122"/>
              </a:rPr>
              <a:t>KPI</a:t>
            </a:r>
            <a:endParaRPr lang="ja-JP" altLang="ja-JP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テキスト ボックス 183"/>
          <p:cNvSpPr txBox="1"/>
          <p:nvPr/>
        </p:nvSpPr>
        <p:spPr>
          <a:xfrm>
            <a:off x="5150167" y="1196752"/>
            <a:ext cx="919007" cy="292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</a:p>
        </p:txBody>
      </p:sp>
      <p:cxnSp>
        <p:nvCxnSpPr>
          <p:cNvPr id="58" name="直線矢印コネクタ 57"/>
          <p:cNvCxnSpPr/>
          <p:nvPr/>
        </p:nvCxnSpPr>
        <p:spPr>
          <a:xfrm flipH="1">
            <a:off x="5591799" y="1482959"/>
            <a:ext cx="1" cy="434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3522424" y="1498199"/>
            <a:ext cx="7621" cy="4114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テキスト ボックス 183"/>
          <p:cNvSpPr txBox="1"/>
          <p:nvPr/>
        </p:nvSpPr>
        <p:spPr>
          <a:xfrm>
            <a:off x="6211524" y="1196752"/>
            <a:ext cx="919007" cy="292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CAPP</a:t>
            </a:r>
            <a:endParaRPr lang="en-US" altLang="ja-JP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線矢印コネクタ 60"/>
          <p:cNvCxnSpPr/>
          <p:nvPr/>
        </p:nvCxnSpPr>
        <p:spPr>
          <a:xfrm flipH="1">
            <a:off x="6653156" y="1482959"/>
            <a:ext cx="1" cy="434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グループ化 63"/>
          <p:cNvGrpSpPr/>
          <p:nvPr/>
        </p:nvGrpSpPr>
        <p:grpSpPr>
          <a:xfrm>
            <a:off x="1128198" y="4581129"/>
            <a:ext cx="827450" cy="254709"/>
            <a:chOff x="45720" y="3157368"/>
            <a:chExt cx="1444625" cy="309562"/>
          </a:xfrm>
        </p:grpSpPr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77470" y="3281193"/>
              <a:ext cx="61913" cy="61913"/>
            </a:xfrm>
            <a:custGeom>
              <a:avLst/>
              <a:gdLst>
                <a:gd name="T0" fmla="*/ 39 w 39"/>
                <a:gd name="T1" fmla="*/ 39 h 39"/>
                <a:gd name="T2" fmla="*/ 39 w 39"/>
                <a:gd name="T3" fmla="*/ 0 h 39"/>
                <a:gd name="T4" fmla="*/ 0 w 39"/>
                <a:gd name="T5" fmla="*/ 21 h 39"/>
                <a:gd name="T6" fmla="*/ 39 w 39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9">
                  <a:moveTo>
                    <a:pt x="39" y="39"/>
                  </a:moveTo>
                  <a:lnTo>
                    <a:pt x="39" y="0"/>
                  </a:lnTo>
                  <a:lnTo>
                    <a:pt x="0" y="21"/>
                  </a:lnTo>
                  <a:lnTo>
                    <a:pt x="39" y="39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139382" y="3281193"/>
              <a:ext cx="63500" cy="61913"/>
            </a:xfrm>
            <a:custGeom>
              <a:avLst/>
              <a:gdLst>
                <a:gd name="T0" fmla="*/ 40 w 40"/>
                <a:gd name="T1" fmla="*/ 21 h 39"/>
                <a:gd name="T2" fmla="*/ 0 w 40"/>
                <a:gd name="T3" fmla="*/ 0 h 39"/>
                <a:gd name="T4" fmla="*/ 0 w 40"/>
                <a:gd name="T5" fmla="*/ 39 h 39"/>
                <a:gd name="T6" fmla="*/ 40 w 40"/>
                <a:gd name="T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9">
                  <a:moveTo>
                    <a:pt x="40" y="21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40" y="21"/>
                  </a:lnTo>
                  <a:close/>
                </a:path>
              </a:pathLst>
            </a:custGeom>
            <a:solidFill>
              <a:srgbClr val="004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45720" y="3157368"/>
              <a:ext cx="185738" cy="123825"/>
            </a:xfrm>
            <a:custGeom>
              <a:avLst/>
              <a:gdLst>
                <a:gd name="T0" fmla="*/ 99 w 117"/>
                <a:gd name="T1" fmla="*/ 0 h 78"/>
                <a:gd name="T2" fmla="*/ 59 w 117"/>
                <a:gd name="T3" fmla="*/ 39 h 78"/>
                <a:gd name="T4" fmla="*/ 20 w 117"/>
                <a:gd name="T5" fmla="*/ 0 h 78"/>
                <a:gd name="T6" fmla="*/ 0 w 117"/>
                <a:gd name="T7" fmla="*/ 20 h 78"/>
                <a:gd name="T8" fmla="*/ 59 w 117"/>
                <a:gd name="T9" fmla="*/ 78 h 78"/>
                <a:gd name="T10" fmla="*/ 117 w 117"/>
                <a:gd name="T11" fmla="*/ 20 h 78"/>
                <a:gd name="T12" fmla="*/ 99 w 117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8">
                  <a:moveTo>
                    <a:pt x="99" y="0"/>
                  </a:moveTo>
                  <a:lnTo>
                    <a:pt x="59" y="39"/>
                  </a:lnTo>
                  <a:lnTo>
                    <a:pt x="20" y="0"/>
                  </a:lnTo>
                  <a:lnTo>
                    <a:pt x="0" y="20"/>
                  </a:lnTo>
                  <a:lnTo>
                    <a:pt x="59" y="78"/>
                  </a:lnTo>
                  <a:lnTo>
                    <a:pt x="117" y="2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1"/>
            <p:cNvSpPr>
              <a:spLocks/>
            </p:cNvSpPr>
            <p:nvPr/>
          </p:nvSpPr>
          <p:spPr bwMode="auto">
            <a:xfrm>
              <a:off x="45720" y="3343105"/>
              <a:ext cx="185738" cy="123825"/>
            </a:xfrm>
            <a:custGeom>
              <a:avLst/>
              <a:gdLst>
                <a:gd name="T0" fmla="*/ 20 w 117"/>
                <a:gd name="T1" fmla="*/ 78 h 78"/>
                <a:gd name="T2" fmla="*/ 59 w 117"/>
                <a:gd name="T3" fmla="*/ 39 h 78"/>
                <a:gd name="T4" fmla="*/ 99 w 117"/>
                <a:gd name="T5" fmla="*/ 78 h 78"/>
                <a:gd name="T6" fmla="*/ 117 w 117"/>
                <a:gd name="T7" fmla="*/ 60 h 78"/>
                <a:gd name="T8" fmla="*/ 59 w 117"/>
                <a:gd name="T9" fmla="*/ 0 h 78"/>
                <a:gd name="T10" fmla="*/ 0 w 117"/>
                <a:gd name="T11" fmla="*/ 60 h 78"/>
                <a:gd name="T12" fmla="*/ 20 w 117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8">
                  <a:moveTo>
                    <a:pt x="20" y="78"/>
                  </a:moveTo>
                  <a:lnTo>
                    <a:pt x="59" y="39"/>
                  </a:lnTo>
                  <a:lnTo>
                    <a:pt x="99" y="78"/>
                  </a:lnTo>
                  <a:lnTo>
                    <a:pt x="117" y="60"/>
                  </a:lnTo>
                  <a:lnTo>
                    <a:pt x="59" y="0"/>
                  </a:lnTo>
                  <a:lnTo>
                    <a:pt x="0" y="60"/>
                  </a:lnTo>
                  <a:lnTo>
                    <a:pt x="20" y="78"/>
                  </a:lnTo>
                  <a:close/>
                </a:path>
              </a:pathLst>
            </a:custGeom>
            <a:solidFill>
              <a:srgbClr val="004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326707" y="3251030"/>
              <a:ext cx="80963" cy="125413"/>
            </a:xfrm>
            <a:custGeom>
              <a:avLst/>
              <a:gdLst>
                <a:gd name="T0" fmla="*/ 0 w 51"/>
                <a:gd name="T1" fmla="*/ 79 h 79"/>
                <a:gd name="T2" fmla="*/ 51 w 51"/>
                <a:gd name="T3" fmla="*/ 79 h 79"/>
                <a:gd name="T4" fmla="*/ 51 w 51"/>
                <a:gd name="T5" fmla="*/ 60 h 79"/>
                <a:gd name="T6" fmla="*/ 20 w 51"/>
                <a:gd name="T7" fmla="*/ 60 h 79"/>
                <a:gd name="T8" fmla="*/ 20 w 51"/>
                <a:gd name="T9" fmla="*/ 48 h 79"/>
                <a:gd name="T10" fmla="*/ 49 w 51"/>
                <a:gd name="T11" fmla="*/ 48 h 79"/>
                <a:gd name="T12" fmla="*/ 49 w 51"/>
                <a:gd name="T13" fmla="*/ 29 h 79"/>
                <a:gd name="T14" fmla="*/ 20 w 51"/>
                <a:gd name="T15" fmla="*/ 29 h 79"/>
                <a:gd name="T16" fmla="*/ 20 w 51"/>
                <a:gd name="T17" fmla="*/ 17 h 79"/>
                <a:gd name="T18" fmla="*/ 51 w 51"/>
                <a:gd name="T19" fmla="*/ 17 h 79"/>
                <a:gd name="T20" fmla="*/ 51 w 51"/>
                <a:gd name="T21" fmla="*/ 0 h 79"/>
                <a:gd name="T22" fmla="*/ 0 w 51"/>
                <a:gd name="T23" fmla="*/ 0 h 79"/>
                <a:gd name="T24" fmla="*/ 0 w 51"/>
                <a:gd name="T2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79">
                  <a:moveTo>
                    <a:pt x="0" y="79"/>
                  </a:moveTo>
                  <a:lnTo>
                    <a:pt x="51" y="79"/>
                  </a:lnTo>
                  <a:lnTo>
                    <a:pt x="51" y="60"/>
                  </a:lnTo>
                  <a:lnTo>
                    <a:pt x="20" y="60"/>
                  </a:lnTo>
                  <a:lnTo>
                    <a:pt x="20" y="48"/>
                  </a:lnTo>
                  <a:lnTo>
                    <a:pt x="49" y="48"/>
                  </a:lnTo>
                  <a:lnTo>
                    <a:pt x="49" y="29"/>
                  </a:lnTo>
                  <a:lnTo>
                    <a:pt x="20" y="29"/>
                  </a:lnTo>
                  <a:lnTo>
                    <a:pt x="20" y="17"/>
                  </a:lnTo>
                  <a:lnTo>
                    <a:pt x="51" y="17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23"/>
            <p:cNvSpPr>
              <a:spLocks noEditPoints="1"/>
            </p:cNvSpPr>
            <p:nvPr/>
          </p:nvSpPr>
          <p:spPr bwMode="auto">
            <a:xfrm>
              <a:off x="447357" y="3251030"/>
              <a:ext cx="107950" cy="125413"/>
            </a:xfrm>
            <a:custGeom>
              <a:avLst/>
              <a:gdLst>
                <a:gd name="T0" fmla="*/ 14 w 33"/>
                <a:gd name="T1" fmla="*/ 0 h 38"/>
                <a:gd name="T2" fmla="*/ 0 w 33"/>
                <a:gd name="T3" fmla="*/ 0 h 38"/>
                <a:gd name="T4" fmla="*/ 0 w 33"/>
                <a:gd name="T5" fmla="*/ 38 h 38"/>
                <a:gd name="T6" fmla="*/ 14 w 33"/>
                <a:gd name="T7" fmla="*/ 38 h 38"/>
                <a:gd name="T8" fmla="*/ 33 w 33"/>
                <a:gd name="T9" fmla="*/ 19 h 38"/>
                <a:gd name="T10" fmla="*/ 14 w 33"/>
                <a:gd name="T11" fmla="*/ 0 h 38"/>
                <a:gd name="T12" fmla="*/ 12 w 33"/>
                <a:gd name="T13" fmla="*/ 29 h 38"/>
                <a:gd name="T14" fmla="*/ 10 w 33"/>
                <a:gd name="T15" fmla="*/ 29 h 38"/>
                <a:gd name="T16" fmla="*/ 10 w 33"/>
                <a:gd name="T17" fmla="*/ 8 h 38"/>
                <a:gd name="T18" fmla="*/ 12 w 33"/>
                <a:gd name="T19" fmla="*/ 8 h 38"/>
                <a:gd name="T20" fmla="*/ 24 w 33"/>
                <a:gd name="T21" fmla="*/ 19 h 38"/>
                <a:gd name="T22" fmla="*/ 12 w 33"/>
                <a:gd name="T2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8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5" y="38"/>
                    <a:pt x="33" y="29"/>
                    <a:pt x="33" y="19"/>
                  </a:cubicBezTo>
                  <a:cubicBezTo>
                    <a:pt x="33" y="8"/>
                    <a:pt x="25" y="0"/>
                    <a:pt x="14" y="0"/>
                  </a:cubicBezTo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24" y="12"/>
                    <a:pt x="24" y="19"/>
                  </a:cubicBezTo>
                  <a:cubicBezTo>
                    <a:pt x="24" y="26"/>
                    <a:pt x="18" y="29"/>
                    <a:pt x="12" y="29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580707" y="3244680"/>
              <a:ext cx="131763" cy="134938"/>
            </a:xfrm>
            <a:custGeom>
              <a:avLst/>
              <a:gdLst>
                <a:gd name="T0" fmla="*/ 22 w 40"/>
                <a:gd name="T1" fmla="*/ 26 h 41"/>
                <a:gd name="T2" fmla="*/ 31 w 40"/>
                <a:gd name="T3" fmla="*/ 26 h 41"/>
                <a:gd name="T4" fmla="*/ 21 w 40"/>
                <a:gd name="T5" fmla="*/ 33 h 41"/>
                <a:gd name="T6" fmla="*/ 10 w 40"/>
                <a:gd name="T7" fmla="*/ 21 h 41"/>
                <a:gd name="T8" fmla="*/ 21 w 40"/>
                <a:gd name="T9" fmla="*/ 9 h 41"/>
                <a:gd name="T10" fmla="*/ 30 w 40"/>
                <a:gd name="T11" fmla="*/ 15 h 41"/>
                <a:gd name="T12" fmla="*/ 38 w 40"/>
                <a:gd name="T13" fmla="*/ 11 h 41"/>
                <a:gd name="T14" fmla="*/ 20 w 40"/>
                <a:gd name="T15" fmla="*/ 0 h 41"/>
                <a:gd name="T16" fmla="*/ 0 w 40"/>
                <a:gd name="T17" fmla="*/ 21 h 41"/>
                <a:gd name="T18" fmla="*/ 21 w 40"/>
                <a:gd name="T19" fmla="*/ 41 h 41"/>
                <a:gd name="T20" fmla="*/ 36 w 40"/>
                <a:gd name="T21" fmla="*/ 33 h 41"/>
                <a:gd name="T22" fmla="*/ 40 w 40"/>
                <a:gd name="T23" fmla="*/ 19 h 41"/>
                <a:gd name="T24" fmla="*/ 22 w 40"/>
                <a:gd name="T25" fmla="*/ 19 h 41"/>
                <a:gd name="T26" fmla="*/ 22 w 40"/>
                <a:gd name="T27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22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0" y="29"/>
                    <a:pt x="27" y="33"/>
                    <a:pt x="21" y="33"/>
                  </a:cubicBezTo>
                  <a:cubicBezTo>
                    <a:pt x="13" y="33"/>
                    <a:pt x="10" y="27"/>
                    <a:pt x="10" y="21"/>
                  </a:cubicBezTo>
                  <a:cubicBezTo>
                    <a:pt x="10" y="15"/>
                    <a:pt x="14" y="9"/>
                    <a:pt x="21" y="9"/>
                  </a:cubicBezTo>
                  <a:cubicBezTo>
                    <a:pt x="25" y="9"/>
                    <a:pt x="28" y="11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5"/>
                    <a:pt x="29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3"/>
                    <a:pt x="9" y="41"/>
                    <a:pt x="21" y="41"/>
                  </a:cubicBezTo>
                  <a:cubicBezTo>
                    <a:pt x="27" y="41"/>
                    <a:pt x="32" y="39"/>
                    <a:pt x="36" y="33"/>
                  </a:cubicBezTo>
                  <a:cubicBezTo>
                    <a:pt x="39" y="29"/>
                    <a:pt x="40" y="23"/>
                    <a:pt x="40" y="19"/>
                  </a:cubicBezTo>
                  <a:cubicBezTo>
                    <a:pt x="22" y="19"/>
                    <a:pt x="22" y="19"/>
                    <a:pt x="22" y="19"/>
                  </a:cubicBezTo>
                  <a:lnTo>
                    <a:pt x="22" y="26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744220" y="3251030"/>
              <a:ext cx="82550" cy="125413"/>
            </a:xfrm>
            <a:custGeom>
              <a:avLst/>
              <a:gdLst>
                <a:gd name="T0" fmla="*/ 0 w 52"/>
                <a:gd name="T1" fmla="*/ 79 h 79"/>
                <a:gd name="T2" fmla="*/ 52 w 52"/>
                <a:gd name="T3" fmla="*/ 79 h 79"/>
                <a:gd name="T4" fmla="*/ 52 w 52"/>
                <a:gd name="T5" fmla="*/ 60 h 79"/>
                <a:gd name="T6" fmla="*/ 21 w 52"/>
                <a:gd name="T7" fmla="*/ 60 h 79"/>
                <a:gd name="T8" fmla="*/ 21 w 52"/>
                <a:gd name="T9" fmla="*/ 48 h 79"/>
                <a:gd name="T10" fmla="*/ 50 w 52"/>
                <a:gd name="T11" fmla="*/ 48 h 79"/>
                <a:gd name="T12" fmla="*/ 50 w 52"/>
                <a:gd name="T13" fmla="*/ 29 h 79"/>
                <a:gd name="T14" fmla="*/ 21 w 52"/>
                <a:gd name="T15" fmla="*/ 29 h 79"/>
                <a:gd name="T16" fmla="*/ 21 w 52"/>
                <a:gd name="T17" fmla="*/ 17 h 79"/>
                <a:gd name="T18" fmla="*/ 52 w 52"/>
                <a:gd name="T19" fmla="*/ 17 h 79"/>
                <a:gd name="T20" fmla="*/ 52 w 52"/>
                <a:gd name="T21" fmla="*/ 0 h 79"/>
                <a:gd name="T22" fmla="*/ 0 w 52"/>
                <a:gd name="T23" fmla="*/ 0 h 79"/>
                <a:gd name="T24" fmla="*/ 0 w 52"/>
                <a:gd name="T2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79">
                  <a:moveTo>
                    <a:pt x="0" y="79"/>
                  </a:moveTo>
                  <a:lnTo>
                    <a:pt x="52" y="79"/>
                  </a:lnTo>
                  <a:lnTo>
                    <a:pt x="52" y="60"/>
                  </a:lnTo>
                  <a:lnTo>
                    <a:pt x="21" y="60"/>
                  </a:lnTo>
                  <a:lnTo>
                    <a:pt x="21" y="48"/>
                  </a:lnTo>
                  <a:lnTo>
                    <a:pt x="50" y="48"/>
                  </a:lnTo>
                  <a:lnTo>
                    <a:pt x="50" y="29"/>
                  </a:lnTo>
                  <a:lnTo>
                    <a:pt x="21" y="29"/>
                  </a:lnTo>
                  <a:lnTo>
                    <a:pt x="21" y="17"/>
                  </a:lnTo>
                  <a:lnTo>
                    <a:pt x="52" y="17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6"/>
            <p:cNvSpPr>
              <a:spLocks noEditPoints="1"/>
            </p:cNvSpPr>
            <p:nvPr/>
          </p:nvSpPr>
          <p:spPr bwMode="auto">
            <a:xfrm>
              <a:off x="996632" y="3251030"/>
              <a:ext cx="104775" cy="125413"/>
            </a:xfrm>
            <a:custGeom>
              <a:avLst/>
              <a:gdLst>
                <a:gd name="T0" fmla="*/ 28 w 32"/>
                <a:gd name="T1" fmla="*/ 11 h 38"/>
                <a:gd name="T2" fmla="*/ 16 w 32"/>
                <a:gd name="T3" fmla="*/ 0 h 38"/>
                <a:gd name="T4" fmla="*/ 0 w 32"/>
                <a:gd name="T5" fmla="*/ 0 h 38"/>
                <a:gd name="T6" fmla="*/ 0 w 32"/>
                <a:gd name="T7" fmla="*/ 38 h 38"/>
                <a:gd name="T8" fmla="*/ 10 w 32"/>
                <a:gd name="T9" fmla="*/ 38 h 38"/>
                <a:gd name="T10" fmla="*/ 10 w 32"/>
                <a:gd name="T11" fmla="*/ 23 h 38"/>
                <a:gd name="T12" fmla="*/ 10 w 32"/>
                <a:gd name="T13" fmla="*/ 23 h 38"/>
                <a:gd name="T14" fmla="*/ 20 w 32"/>
                <a:gd name="T15" fmla="*/ 38 h 38"/>
                <a:gd name="T16" fmla="*/ 32 w 32"/>
                <a:gd name="T17" fmla="*/ 38 h 38"/>
                <a:gd name="T18" fmla="*/ 20 w 32"/>
                <a:gd name="T19" fmla="*/ 22 h 38"/>
                <a:gd name="T20" fmla="*/ 28 w 32"/>
                <a:gd name="T21" fmla="*/ 11 h 38"/>
                <a:gd name="T22" fmla="*/ 11 w 32"/>
                <a:gd name="T23" fmla="*/ 17 h 38"/>
                <a:gd name="T24" fmla="*/ 10 w 32"/>
                <a:gd name="T25" fmla="*/ 17 h 38"/>
                <a:gd name="T26" fmla="*/ 10 w 32"/>
                <a:gd name="T27" fmla="*/ 7 h 38"/>
                <a:gd name="T28" fmla="*/ 11 w 32"/>
                <a:gd name="T29" fmla="*/ 7 h 38"/>
                <a:gd name="T30" fmla="*/ 19 w 32"/>
                <a:gd name="T31" fmla="*/ 12 h 38"/>
                <a:gd name="T32" fmla="*/ 11 w 32"/>
                <a:gd name="T33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38">
                  <a:moveTo>
                    <a:pt x="28" y="11"/>
                  </a:moveTo>
                  <a:cubicBezTo>
                    <a:pt x="28" y="3"/>
                    <a:pt x="22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5" y="21"/>
                    <a:pt x="28" y="17"/>
                    <a:pt x="28" y="11"/>
                  </a:cubicBezTo>
                  <a:moveTo>
                    <a:pt x="11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5" y="7"/>
                    <a:pt x="19" y="7"/>
                    <a:pt x="19" y="12"/>
                  </a:cubicBezTo>
                  <a:cubicBezTo>
                    <a:pt x="19" y="16"/>
                    <a:pt x="16" y="17"/>
                    <a:pt x="11" y="17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27"/>
            <p:cNvSpPr>
              <a:spLocks/>
            </p:cNvSpPr>
            <p:nvPr/>
          </p:nvSpPr>
          <p:spPr bwMode="auto">
            <a:xfrm>
              <a:off x="1274445" y="3247855"/>
              <a:ext cx="98425" cy="131763"/>
            </a:xfrm>
            <a:custGeom>
              <a:avLst/>
              <a:gdLst>
                <a:gd name="T0" fmla="*/ 22 w 30"/>
                <a:gd name="T1" fmla="*/ 18 h 40"/>
                <a:gd name="T2" fmla="*/ 15 w 30"/>
                <a:gd name="T3" fmla="*/ 14 h 40"/>
                <a:gd name="T4" fmla="*/ 12 w 30"/>
                <a:gd name="T5" fmla="*/ 11 h 40"/>
                <a:gd name="T6" fmla="*/ 17 w 30"/>
                <a:gd name="T7" fmla="*/ 8 h 40"/>
                <a:gd name="T8" fmla="*/ 24 w 30"/>
                <a:gd name="T9" fmla="*/ 12 h 40"/>
                <a:gd name="T10" fmla="*/ 28 w 30"/>
                <a:gd name="T11" fmla="*/ 4 h 40"/>
                <a:gd name="T12" fmla="*/ 15 w 30"/>
                <a:gd name="T13" fmla="*/ 0 h 40"/>
                <a:gd name="T14" fmla="*/ 2 w 30"/>
                <a:gd name="T15" fmla="*/ 11 h 40"/>
                <a:gd name="T16" fmla="*/ 12 w 30"/>
                <a:gd name="T17" fmla="*/ 23 h 40"/>
                <a:gd name="T18" fmla="*/ 19 w 30"/>
                <a:gd name="T19" fmla="*/ 28 h 40"/>
                <a:gd name="T20" fmla="*/ 13 w 30"/>
                <a:gd name="T21" fmla="*/ 32 h 40"/>
                <a:gd name="T22" fmla="*/ 4 w 30"/>
                <a:gd name="T23" fmla="*/ 27 h 40"/>
                <a:gd name="T24" fmla="*/ 0 w 30"/>
                <a:gd name="T25" fmla="*/ 34 h 40"/>
                <a:gd name="T26" fmla="*/ 14 w 30"/>
                <a:gd name="T27" fmla="*/ 40 h 40"/>
                <a:gd name="T28" fmla="*/ 25 w 30"/>
                <a:gd name="T29" fmla="*/ 37 h 40"/>
                <a:gd name="T30" fmla="*/ 30 w 30"/>
                <a:gd name="T31" fmla="*/ 27 h 40"/>
                <a:gd name="T32" fmla="*/ 22 w 30"/>
                <a:gd name="T3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40">
                  <a:moveTo>
                    <a:pt x="22" y="18"/>
                  </a:moveTo>
                  <a:cubicBezTo>
                    <a:pt x="21" y="17"/>
                    <a:pt x="18" y="16"/>
                    <a:pt x="15" y="14"/>
                  </a:cubicBezTo>
                  <a:cubicBezTo>
                    <a:pt x="12" y="13"/>
                    <a:pt x="12" y="12"/>
                    <a:pt x="12" y="11"/>
                  </a:cubicBezTo>
                  <a:cubicBezTo>
                    <a:pt x="12" y="9"/>
                    <a:pt x="14" y="8"/>
                    <a:pt x="17" y="8"/>
                  </a:cubicBezTo>
                  <a:cubicBezTo>
                    <a:pt x="20" y="9"/>
                    <a:pt x="23" y="10"/>
                    <a:pt x="24" y="12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2"/>
                    <a:pt x="20" y="0"/>
                    <a:pt x="15" y="0"/>
                  </a:cubicBezTo>
                  <a:cubicBezTo>
                    <a:pt x="8" y="0"/>
                    <a:pt x="2" y="4"/>
                    <a:pt x="2" y="11"/>
                  </a:cubicBezTo>
                  <a:cubicBezTo>
                    <a:pt x="2" y="16"/>
                    <a:pt x="4" y="19"/>
                    <a:pt x="12" y="23"/>
                  </a:cubicBezTo>
                  <a:cubicBezTo>
                    <a:pt x="16" y="24"/>
                    <a:pt x="19" y="26"/>
                    <a:pt x="19" y="28"/>
                  </a:cubicBezTo>
                  <a:cubicBezTo>
                    <a:pt x="19" y="31"/>
                    <a:pt x="16" y="32"/>
                    <a:pt x="13" y="32"/>
                  </a:cubicBezTo>
                  <a:cubicBezTo>
                    <a:pt x="10" y="32"/>
                    <a:pt x="6" y="29"/>
                    <a:pt x="4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7"/>
                    <a:pt x="8" y="40"/>
                    <a:pt x="14" y="40"/>
                  </a:cubicBezTo>
                  <a:cubicBezTo>
                    <a:pt x="18" y="40"/>
                    <a:pt x="22" y="40"/>
                    <a:pt x="25" y="37"/>
                  </a:cubicBezTo>
                  <a:cubicBezTo>
                    <a:pt x="28" y="35"/>
                    <a:pt x="30" y="31"/>
                    <a:pt x="30" y="27"/>
                  </a:cubicBezTo>
                  <a:cubicBezTo>
                    <a:pt x="29" y="22"/>
                    <a:pt x="25" y="19"/>
                    <a:pt x="22" y="18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"/>
            <p:cNvSpPr>
              <a:spLocks/>
            </p:cNvSpPr>
            <p:nvPr/>
          </p:nvSpPr>
          <p:spPr bwMode="auto">
            <a:xfrm>
              <a:off x="1391920" y="3247855"/>
              <a:ext cx="98425" cy="131763"/>
            </a:xfrm>
            <a:custGeom>
              <a:avLst/>
              <a:gdLst>
                <a:gd name="T0" fmla="*/ 22 w 30"/>
                <a:gd name="T1" fmla="*/ 18 h 40"/>
                <a:gd name="T2" fmla="*/ 15 w 30"/>
                <a:gd name="T3" fmla="*/ 14 h 40"/>
                <a:gd name="T4" fmla="*/ 12 w 30"/>
                <a:gd name="T5" fmla="*/ 11 h 40"/>
                <a:gd name="T6" fmla="*/ 17 w 30"/>
                <a:gd name="T7" fmla="*/ 8 h 40"/>
                <a:gd name="T8" fmla="*/ 25 w 30"/>
                <a:gd name="T9" fmla="*/ 12 h 40"/>
                <a:gd name="T10" fmla="*/ 28 w 30"/>
                <a:gd name="T11" fmla="*/ 4 h 40"/>
                <a:gd name="T12" fmla="*/ 16 w 30"/>
                <a:gd name="T13" fmla="*/ 0 h 40"/>
                <a:gd name="T14" fmla="*/ 2 w 30"/>
                <a:gd name="T15" fmla="*/ 11 h 40"/>
                <a:gd name="T16" fmla="*/ 12 w 30"/>
                <a:gd name="T17" fmla="*/ 23 h 40"/>
                <a:gd name="T18" fmla="*/ 20 w 30"/>
                <a:gd name="T19" fmla="*/ 28 h 40"/>
                <a:gd name="T20" fmla="*/ 13 w 30"/>
                <a:gd name="T21" fmla="*/ 32 h 40"/>
                <a:gd name="T22" fmla="*/ 4 w 30"/>
                <a:gd name="T23" fmla="*/ 27 h 40"/>
                <a:gd name="T24" fmla="*/ 0 w 30"/>
                <a:gd name="T25" fmla="*/ 34 h 40"/>
                <a:gd name="T26" fmla="*/ 14 w 30"/>
                <a:gd name="T27" fmla="*/ 40 h 40"/>
                <a:gd name="T28" fmla="*/ 25 w 30"/>
                <a:gd name="T29" fmla="*/ 37 h 40"/>
                <a:gd name="T30" fmla="*/ 30 w 30"/>
                <a:gd name="T31" fmla="*/ 27 h 40"/>
                <a:gd name="T32" fmla="*/ 22 w 30"/>
                <a:gd name="T3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40">
                  <a:moveTo>
                    <a:pt x="22" y="18"/>
                  </a:moveTo>
                  <a:cubicBezTo>
                    <a:pt x="21" y="17"/>
                    <a:pt x="18" y="16"/>
                    <a:pt x="15" y="14"/>
                  </a:cubicBezTo>
                  <a:cubicBezTo>
                    <a:pt x="13" y="13"/>
                    <a:pt x="12" y="12"/>
                    <a:pt x="12" y="11"/>
                  </a:cubicBezTo>
                  <a:cubicBezTo>
                    <a:pt x="12" y="9"/>
                    <a:pt x="15" y="8"/>
                    <a:pt x="17" y="8"/>
                  </a:cubicBezTo>
                  <a:cubicBezTo>
                    <a:pt x="20" y="9"/>
                    <a:pt x="23" y="10"/>
                    <a:pt x="25" y="12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2"/>
                    <a:pt x="20" y="0"/>
                    <a:pt x="16" y="0"/>
                  </a:cubicBezTo>
                  <a:cubicBezTo>
                    <a:pt x="9" y="0"/>
                    <a:pt x="2" y="4"/>
                    <a:pt x="2" y="11"/>
                  </a:cubicBezTo>
                  <a:cubicBezTo>
                    <a:pt x="2" y="16"/>
                    <a:pt x="4" y="19"/>
                    <a:pt x="12" y="23"/>
                  </a:cubicBezTo>
                  <a:cubicBezTo>
                    <a:pt x="16" y="24"/>
                    <a:pt x="20" y="26"/>
                    <a:pt x="20" y="28"/>
                  </a:cubicBezTo>
                  <a:cubicBezTo>
                    <a:pt x="20" y="31"/>
                    <a:pt x="17" y="32"/>
                    <a:pt x="13" y="32"/>
                  </a:cubicBezTo>
                  <a:cubicBezTo>
                    <a:pt x="10" y="32"/>
                    <a:pt x="6" y="29"/>
                    <a:pt x="4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7"/>
                    <a:pt x="9" y="40"/>
                    <a:pt x="14" y="40"/>
                  </a:cubicBezTo>
                  <a:cubicBezTo>
                    <a:pt x="18" y="40"/>
                    <a:pt x="22" y="40"/>
                    <a:pt x="25" y="37"/>
                  </a:cubicBezTo>
                  <a:cubicBezTo>
                    <a:pt x="28" y="35"/>
                    <a:pt x="30" y="31"/>
                    <a:pt x="30" y="27"/>
                  </a:cubicBezTo>
                  <a:cubicBezTo>
                    <a:pt x="30" y="22"/>
                    <a:pt x="25" y="19"/>
                    <a:pt x="22" y="18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858520" y="3247855"/>
              <a:ext cx="101600" cy="131763"/>
            </a:xfrm>
            <a:custGeom>
              <a:avLst/>
              <a:gdLst>
                <a:gd name="T0" fmla="*/ 5 w 31"/>
                <a:gd name="T1" fmla="*/ 6 h 40"/>
                <a:gd name="T2" fmla="*/ 0 w 31"/>
                <a:gd name="T3" fmla="*/ 20 h 40"/>
                <a:gd name="T4" fmla="*/ 5 w 31"/>
                <a:gd name="T5" fmla="*/ 34 h 40"/>
                <a:gd name="T6" fmla="*/ 21 w 31"/>
                <a:gd name="T7" fmla="*/ 40 h 40"/>
                <a:gd name="T8" fmla="*/ 31 w 31"/>
                <a:gd name="T9" fmla="*/ 37 h 40"/>
                <a:gd name="T10" fmla="*/ 31 w 31"/>
                <a:gd name="T11" fmla="*/ 27 h 40"/>
                <a:gd name="T12" fmla="*/ 21 w 31"/>
                <a:gd name="T13" fmla="*/ 31 h 40"/>
                <a:gd name="T14" fmla="*/ 9 w 31"/>
                <a:gd name="T15" fmla="*/ 20 h 40"/>
                <a:gd name="T16" fmla="*/ 21 w 31"/>
                <a:gd name="T17" fmla="*/ 9 h 40"/>
                <a:gd name="T18" fmla="*/ 31 w 31"/>
                <a:gd name="T19" fmla="*/ 12 h 40"/>
                <a:gd name="T20" fmla="*/ 31 w 31"/>
                <a:gd name="T21" fmla="*/ 3 h 40"/>
                <a:gd name="T22" fmla="*/ 20 w 31"/>
                <a:gd name="T23" fmla="*/ 0 h 40"/>
                <a:gd name="T24" fmla="*/ 5 w 31"/>
                <a:gd name="T25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40">
                  <a:moveTo>
                    <a:pt x="5" y="6"/>
                  </a:moveTo>
                  <a:cubicBezTo>
                    <a:pt x="2" y="9"/>
                    <a:pt x="0" y="15"/>
                    <a:pt x="0" y="20"/>
                  </a:cubicBezTo>
                  <a:cubicBezTo>
                    <a:pt x="0" y="25"/>
                    <a:pt x="1" y="30"/>
                    <a:pt x="5" y="34"/>
                  </a:cubicBezTo>
                  <a:cubicBezTo>
                    <a:pt x="9" y="38"/>
                    <a:pt x="14" y="40"/>
                    <a:pt x="21" y="40"/>
                  </a:cubicBezTo>
                  <a:cubicBezTo>
                    <a:pt x="25" y="40"/>
                    <a:pt x="29" y="38"/>
                    <a:pt x="31" y="3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9"/>
                    <a:pt x="25" y="31"/>
                    <a:pt x="21" y="31"/>
                  </a:cubicBezTo>
                  <a:cubicBezTo>
                    <a:pt x="15" y="31"/>
                    <a:pt x="9" y="27"/>
                    <a:pt x="9" y="20"/>
                  </a:cubicBezTo>
                  <a:cubicBezTo>
                    <a:pt x="9" y="12"/>
                    <a:pt x="15" y="9"/>
                    <a:pt x="21" y="9"/>
                  </a:cubicBezTo>
                  <a:cubicBezTo>
                    <a:pt x="25" y="9"/>
                    <a:pt x="29" y="10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1"/>
                    <a:pt x="25" y="0"/>
                    <a:pt x="20" y="0"/>
                  </a:cubicBezTo>
                  <a:cubicBezTo>
                    <a:pt x="15" y="0"/>
                    <a:pt x="9" y="2"/>
                    <a:pt x="5" y="6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30"/>
            <p:cNvSpPr>
              <a:spLocks noEditPoints="1"/>
            </p:cNvSpPr>
            <p:nvPr/>
          </p:nvSpPr>
          <p:spPr bwMode="auto">
            <a:xfrm>
              <a:off x="1117282" y="3244680"/>
              <a:ext cx="133350" cy="134938"/>
            </a:xfrm>
            <a:custGeom>
              <a:avLst/>
              <a:gdLst>
                <a:gd name="T0" fmla="*/ 21 w 41"/>
                <a:gd name="T1" fmla="*/ 0 h 41"/>
                <a:gd name="T2" fmla="*/ 0 w 41"/>
                <a:gd name="T3" fmla="*/ 20 h 41"/>
                <a:gd name="T4" fmla="*/ 21 w 41"/>
                <a:gd name="T5" fmla="*/ 41 h 41"/>
                <a:gd name="T6" fmla="*/ 41 w 41"/>
                <a:gd name="T7" fmla="*/ 20 h 41"/>
                <a:gd name="T8" fmla="*/ 21 w 41"/>
                <a:gd name="T9" fmla="*/ 0 h 41"/>
                <a:gd name="T10" fmla="*/ 21 w 41"/>
                <a:gd name="T11" fmla="*/ 32 h 41"/>
                <a:gd name="T12" fmla="*/ 10 w 41"/>
                <a:gd name="T13" fmla="*/ 21 h 41"/>
                <a:gd name="T14" fmla="*/ 21 w 41"/>
                <a:gd name="T15" fmla="*/ 10 h 41"/>
                <a:gd name="T16" fmla="*/ 32 w 41"/>
                <a:gd name="T17" fmla="*/ 21 h 41"/>
                <a:gd name="T18" fmla="*/ 21 w 41"/>
                <a:gd name="T19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9" y="0"/>
                    <a:pt x="0" y="10"/>
                    <a:pt x="0" y="20"/>
                  </a:cubicBezTo>
                  <a:cubicBezTo>
                    <a:pt x="0" y="34"/>
                    <a:pt x="9" y="41"/>
                    <a:pt x="21" y="41"/>
                  </a:cubicBezTo>
                  <a:cubicBezTo>
                    <a:pt x="34" y="41"/>
                    <a:pt x="41" y="33"/>
                    <a:pt x="41" y="20"/>
                  </a:cubicBezTo>
                  <a:cubicBezTo>
                    <a:pt x="41" y="10"/>
                    <a:pt x="33" y="0"/>
                    <a:pt x="21" y="0"/>
                  </a:cubicBezTo>
                  <a:moveTo>
                    <a:pt x="21" y="32"/>
                  </a:moveTo>
                  <a:cubicBezTo>
                    <a:pt x="15" y="32"/>
                    <a:pt x="10" y="27"/>
                    <a:pt x="10" y="21"/>
                  </a:cubicBezTo>
                  <a:cubicBezTo>
                    <a:pt x="10" y="15"/>
                    <a:pt x="15" y="10"/>
                    <a:pt x="21" y="10"/>
                  </a:cubicBezTo>
                  <a:cubicBezTo>
                    <a:pt x="27" y="10"/>
                    <a:pt x="32" y="15"/>
                    <a:pt x="32" y="21"/>
                  </a:cubicBezTo>
                  <a:cubicBezTo>
                    <a:pt x="32" y="27"/>
                    <a:pt x="27" y="32"/>
                    <a:pt x="21" y="32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5" name="テキスト ボックス 183"/>
          <p:cNvSpPr txBox="1"/>
          <p:nvPr/>
        </p:nvSpPr>
        <p:spPr>
          <a:xfrm>
            <a:off x="7227160" y="1204372"/>
            <a:ext cx="905128" cy="292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</a:t>
            </a:r>
            <a:endParaRPr lang="en-US" altLang="ja-JP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線矢印コネクタ 65"/>
          <p:cNvCxnSpPr/>
          <p:nvPr/>
        </p:nvCxnSpPr>
        <p:spPr>
          <a:xfrm flipH="1">
            <a:off x="7706893" y="1498199"/>
            <a:ext cx="1" cy="434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テキスト ボックス 83"/>
          <p:cNvSpPr txBox="1"/>
          <p:nvPr/>
        </p:nvSpPr>
        <p:spPr>
          <a:xfrm>
            <a:off x="5077377" y="4296815"/>
            <a:ext cx="766224" cy="314597"/>
          </a:xfrm>
          <a:prstGeom prst="rect">
            <a:avLst/>
          </a:prstGeom>
          <a:solidFill>
            <a:srgbClr val="B9CDE5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OPC</a:t>
            </a:r>
            <a:r>
              <a:rPr lang="en-US" altLang="ja-JP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/Modbus</a:t>
            </a:r>
          </a:p>
        </p:txBody>
      </p:sp>
      <p:sp>
        <p:nvSpPr>
          <p:cNvPr id="85" name="テキスト ボックス 80"/>
          <p:cNvSpPr txBox="1"/>
          <p:nvPr/>
        </p:nvSpPr>
        <p:spPr>
          <a:xfrm>
            <a:off x="5072484" y="5326273"/>
            <a:ext cx="774391" cy="428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endParaRPr lang="ja-JP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6" name="直線矢印コネクタ 85"/>
          <p:cNvCxnSpPr>
            <a:stCxn id="82" idx="2"/>
            <a:endCxn id="85" idx="0"/>
          </p:cNvCxnSpPr>
          <p:nvPr/>
        </p:nvCxnSpPr>
        <p:spPr>
          <a:xfrm flipH="1">
            <a:off x="5459679" y="4611412"/>
            <a:ext cx="810" cy="71486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線矢印コネクタ 132"/>
          <p:cNvCxnSpPr/>
          <p:nvPr/>
        </p:nvCxnSpPr>
        <p:spPr>
          <a:xfrm>
            <a:off x="5527659" y="2310977"/>
            <a:ext cx="0" cy="4879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/>
          <p:nvPr/>
        </p:nvCxnSpPr>
        <p:spPr>
          <a:xfrm>
            <a:off x="4858353" y="3331442"/>
            <a:ext cx="1" cy="66333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070" y="5301209"/>
            <a:ext cx="587513" cy="38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テキスト ボックス 87"/>
          <p:cNvSpPr txBox="1"/>
          <p:nvPr/>
        </p:nvSpPr>
        <p:spPr>
          <a:xfrm>
            <a:off x="1177738" y="2123573"/>
            <a:ext cx="1605805" cy="513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宏文件设计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  <a:endParaRPr lang="en-US" altLang="ja-JP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8" name="直線矢印コネクタ 157"/>
          <p:cNvCxnSpPr/>
          <p:nvPr/>
        </p:nvCxnSpPr>
        <p:spPr>
          <a:xfrm>
            <a:off x="2064989" y="2625937"/>
            <a:ext cx="0" cy="38081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線矢印コネクタ 162"/>
          <p:cNvCxnSpPr>
            <a:stCxn id="11" idx="1"/>
          </p:cNvCxnSpPr>
          <p:nvPr/>
        </p:nvCxnSpPr>
        <p:spPr>
          <a:xfrm flipH="1" flipV="1">
            <a:off x="2783543" y="2105840"/>
            <a:ext cx="289559" cy="444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テキスト ボックス 137"/>
          <p:cNvSpPr txBox="1"/>
          <p:nvPr/>
        </p:nvSpPr>
        <p:spPr>
          <a:xfrm>
            <a:off x="8553400" y="836712"/>
            <a:ext cx="801494" cy="288032"/>
          </a:xfrm>
          <a:prstGeom prst="rect">
            <a:avLst/>
          </a:prstGeom>
          <a:solidFill>
            <a:srgbClr val="FCD5B5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《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开发</a:t>
            </a:r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》</a:t>
            </a:r>
          </a:p>
        </p:txBody>
      </p:sp>
      <p:sp>
        <p:nvSpPr>
          <p:cNvPr id="167" name="テキスト ボックス 137"/>
          <p:cNvSpPr txBox="1"/>
          <p:nvPr/>
        </p:nvSpPr>
        <p:spPr>
          <a:xfrm>
            <a:off x="1177738" y="1836153"/>
            <a:ext cx="1605805" cy="277001"/>
          </a:xfrm>
          <a:prstGeom prst="rect">
            <a:avLst/>
          </a:prstGeom>
          <a:solidFill>
            <a:srgbClr val="FCD5B5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《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开发</a:t>
            </a:r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》Tag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追加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7" charset="-122"/>
            </a:endParaRPr>
          </a:p>
        </p:txBody>
      </p:sp>
      <p:sp>
        <p:nvSpPr>
          <p:cNvPr id="168" name="テキスト ボックス 137"/>
          <p:cNvSpPr txBox="1"/>
          <p:nvPr/>
        </p:nvSpPr>
        <p:spPr>
          <a:xfrm>
            <a:off x="7682117" y="836712"/>
            <a:ext cx="801494" cy="288032"/>
          </a:xfrm>
          <a:prstGeom prst="rect">
            <a:avLst/>
          </a:prstGeom>
          <a:solidFill>
            <a:srgbClr val="B9CDE5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三菱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7" charset="-122"/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1158428" y="2698776"/>
            <a:ext cx="9200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Write/Read</a:t>
            </a:r>
            <a:endParaRPr lang="ja-JP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2745746" y="1677087"/>
            <a:ext cx="649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endParaRPr lang="ja-JP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2573866" y="3250855"/>
            <a:ext cx="649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endParaRPr lang="ja-JP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フリーフォーム 120"/>
          <p:cNvSpPr/>
          <p:nvPr/>
        </p:nvSpPr>
        <p:spPr>
          <a:xfrm>
            <a:off x="1122672" y="2109343"/>
            <a:ext cx="7138679" cy="2650875"/>
          </a:xfrm>
          <a:custGeom>
            <a:avLst/>
            <a:gdLst>
              <a:gd name="connsiteX0" fmla="*/ 0 w 7258050"/>
              <a:gd name="connsiteY0" fmla="*/ 0 h 2647950"/>
              <a:gd name="connsiteX1" fmla="*/ 1816100 w 7258050"/>
              <a:gd name="connsiteY1" fmla="*/ 12700 h 2647950"/>
              <a:gd name="connsiteX2" fmla="*/ 2120900 w 7258050"/>
              <a:gd name="connsiteY2" fmla="*/ 501650 h 2647950"/>
              <a:gd name="connsiteX3" fmla="*/ 7258050 w 7258050"/>
              <a:gd name="connsiteY3" fmla="*/ 482600 h 2647950"/>
              <a:gd name="connsiteX4" fmla="*/ 7258050 w 7258050"/>
              <a:gd name="connsiteY4" fmla="*/ 2622550 h 2647950"/>
              <a:gd name="connsiteX5" fmla="*/ 3270250 w 7258050"/>
              <a:gd name="connsiteY5" fmla="*/ 2647950 h 2647950"/>
              <a:gd name="connsiteX6" fmla="*/ 3263900 w 7258050"/>
              <a:gd name="connsiteY6" fmla="*/ 2171700 h 2647950"/>
              <a:gd name="connsiteX7" fmla="*/ 25400 w 7258050"/>
              <a:gd name="connsiteY7" fmla="*/ 2184400 h 2647950"/>
              <a:gd name="connsiteX8" fmla="*/ 0 w 7258050"/>
              <a:gd name="connsiteY8" fmla="*/ 0 h 2647950"/>
              <a:gd name="connsiteX0" fmla="*/ 24552 w 7232650"/>
              <a:gd name="connsiteY0" fmla="*/ 13979 h 2635250"/>
              <a:gd name="connsiteX1" fmla="*/ 1790700 w 7232650"/>
              <a:gd name="connsiteY1" fmla="*/ 0 h 2635250"/>
              <a:gd name="connsiteX2" fmla="*/ 2095500 w 7232650"/>
              <a:gd name="connsiteY2" fmla="*/ 488950 h 2635250"/>
              <a:gd name="connsiteX3" fmla="*/ 7232650 w 7232650"/>
              <a:gd name="connsiteY3" fmla="*/ 469900 h 2635250"/>
              <a:gd name="connsiteX4" fmla="*/ 7232650 w 7232650"/>
              <a:gd name="connsiteY4" fmla="*/ 2609850 h 2635250"/>
              <a:gd name="connsiteX5" fmla="*/ 3244850 w 7232650"/>
              <a:gd name="connsiteY5" fmla="*/ 2635250 h 2635250"/>
              <a:gd name="connsiteX6" fmla="*/ 3238500 w 7232650"/>
              <a:gd name="connsiteY6" fmla="*/ 2159000 h 2635250"/>
              <a:gd name="connsiteX7" fmla="*/ 0 w 7232650"/>
              <a:gd name="connsiteY7" fmla="*/ 2171700 h 2635250"/>
              <a:gd name="connsiteX8" fmla="*/ 24552 w 7232650"/>
              <a:gd name="connsiteY8" fmla="*/ 13979 h 2635250"/>
              <a:gd name="connsiteX0" fmla="*/ 0 w 7234995"/>
              <a:gd name="connsiteY0" fmla="*/ 0 h 2640328"/>
              <a:gd name="connsiteX1" fmla="*/ 1793045 w 7234995"/>
              <a:gd name="connsiteY1" fmla="*/ 5078 h 2640328"/>
              <a:gd name="connsiteX2" fmla="*/ 2097845 w 7234995"/>
              <a:gd name="connsiteY2" fmla="*/ 494028 h 2640328"/>
              <a:gd name="connsiteX3" fmla="*/ 7234995 w 7234995"/>
              <a:gd name="connsiteY3" fmla="*/ 474978 h 2640328"/>
              <a:gd name="connsiteX4" fmla="*/ 7234995 w 7234995"/>
              <a:gd name="connsiteY4" fmla="*/ 2614928 h 2640328"/>
              <a:gd name="connsiteX5" fmla="*/ 3247195 w 7234995"/>
              <a:gd name="connsiteY5" fmla="*/ 2640328 h 2640328"/>
              <a:gd name="connsiteX6" fmla="*/ 3240845 w 7234995"/>
              <a:gd name="connsiteY6" fmla="*/ 2164078 h 2640328"/>
              <a:gd name="connsiteX7" fmla="*/ 2345 w 7234995"/>
              <a:gd name="connsiteY7" fmla="*/ 2176778 h 2640328"/>
              <a:gd name="connsiteX8" fmla="*/ 0 w 7234995"/>
              <a:gd name="connsiteY8" fmla="*/ 0 h 2640328"/>
              <a:gd name="connsiteX0" fmla="*/ 0 w 7234995"/>
              <a:gd name="connsiteY0" fmla="*/ 0 h 2640328"/>
              <a:gd name="connsiteX1" fmla="*/ 1793045 w 7234995"/>
              <a:gd name="connsiteY1" fmla="*/ 5078 h 2640328"/>
              <a:gd name="connsiteX2" fmla="*/ 2097845 w 7234995"/>
              <a:gd name="connsiteY2" fmla="*/ 494028 h 2640328"/>
              <a:gd name="connsiteX3" fmla="*/ 7234995 w 7234995"/>
              <a:gd name="connsiteY3" fmla="*/ 474978 h 2640328"/>
              <a:gd name="connsiteX4" fmla="*/ 7234995 w 7234995"/>
              <a:gd name="connsiteY4" fmla="*/ 2614928 h 2640328"/>
              <a:gd name="connsiteX5" fmla="*/ 3247195 w 7234995"/>
              <a:gd name="connsiteY5" fmla="*/ 2640328 h 2640328"/>
              <a:gd name="connsiteX6" fmla="*/ 3240845 w 7234995"/>
              <a:gd name="connsiteY6" fmla="*/ 2164078 h 2640328"/>
              <a:gd name="connsiteX7" fmla="*/ 2345 w 7234995"/>
              <a:gd name="connsiteY7" fmla="*/ 2176778 h 2640328"/>
              <a:gd name="connsiteX8" fmla="*/ 0 w 7234995"/>
              <a:gd name="connsiteY8" fmla="*/ 0 h 2640328"/>
              <a:gd name="connsiteX0" fmla="*/ 0 w 7234995"/>
              <a:gd name="connsiteY0" fmla="*/ 0 h 2640328"/>
              <a:gd name="connsiteX1" fmla="*/ 1793045 w 7234995"/>
              <a:gd name="connsiteY1" fmla="*/ 5078 h 2640328"/>
              <a:gd name="connsiteX2" fmla="*/ 2097845 w 7234995"/>
              <a:gd name="connsiteY2" fmla="*/ 494028 h 2640328"/>
              <a:gd name="connsiteX3" fmla="*/ 7234995 w 7234995"/>
              <a:gd name="connsiteY3" fmla="*/ 474978 h 2640328"/>
              <a:gd name="connsiteX4" fmla="*/ 7234995 w 7234995"/>
              <a:gd name="connsiteY4" fmla="*/ 2614928 h 2640328"/>
              <a:gd name="connsiteX5" fmla="*/ 3247195 w 7234995"/>
              <a:gd name="connsiteY5" fmla="*/ 2640328 h 2640328"/>
              <a:gd name="connsiteX6" fmla="*/ 3240845 w 7234995"/>
              <a:gd name="connsiteY6" fmla="*/ 2164078 h 2640328"/>
              <a:gd name="connsiteX7" fmla="*/ 90721 w 7234995"/>
              <a:gd name="connsiteY7" fmla="*/ 2184401 h 2640328"/>
              <a:gd name="connsiteX8" fmla="*/ 0 w 7234995"/>
              <a:gd name="connsiteY8" fmla="*/ 0 h 2640328"/>
              <a:gd name="connsiteX0" fmla="*/ 5340 w 7144274"/>
              <a:gd name="connsiteY0" fmla="*/ 0 h 2651762"/>
              <a:gd name="connsiteX1" fmla="*/ 1702324 w 7144274"/>
              <a:gd name="connsiteY1" fmla="*/ 16512 h 2651762"/>
              <a:gd name="connsiteX2" fmla="*/ 2007124 w 7144274"/>
              <a:gd name="connsiteY2" fmla="*/ 505462 h 2651762"/>
              <a:gd name="connsiteX3" fmla="*/ 7144274 w 7144274"/>
              <a:gd name="connsiteY3" fmla="*/ 486412 h 2651762"/>
              <a:gd name="connsiteX4" fmla="*/ 7144274 w 7144274"/>
              <a:gd name="connsiteY4" fmla="*/ 2626362 h 2651762"/>
              <a:gd name="connsiteX5" fmla="*/ 3156474 w 7144274"/>
              <a:gd name="connsiteY5" fmla="*/ 2651762 h 2651762"/>
              <a:gd name="connsiteX6" fmla="*/ 3150124 w 7144274"/>
              <a:gd name="connsiteY6" fmla="*/ 2175512 h 2651762"/>
              <a:gd name="connsiteX7" fmla="*/ 0 w 7144274"/>
              <a:gd name="connsiteY7" fmla="*/ 2195835 h 2651762"/>
              <a:gd name="connsiteX8" fmla="*/ 5340 w 7144274"/>
              <a:gd name="connsiteY8" fmla="*/ 0 h 265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44274" h="2651762">
                <a:moveTo>
                  <a:pt x="5340" y="0"/>
                </a:moveTo>
                <a:lnTo>
                  <a:pt x="1702324" y="16512"/>
                </a:lnTo>
                <a:lnTo>
                  <a:pt x="2007124" y="505462"/>
                </a:lnTo>
                <a:lnTo>
                  <a:pt x="7144274" y="486412"/>
                </a:lnTo>
                <a:lnTo>
                  <a:pt x="7144274" y="2626362"/>
                </a:lnTo>
                <a:lnTo>
                  <a:pt x="3156474" y="2651762"/>
                </a:lnTo>
                <a:cubicBezTo>
                  <a:pt x="3154357" y="2493012"/>
                  <a:pt x="3152241" y="2334262"/>
                  <a:pt x="3150124" y="2175512"/>
                </a:cubicBezTo>
                <a:lnTo>
                  <a:pt x="0" y="2195835"/>
                </a:lnTo>
                <a:cubicBezTo>
                  <a:pt x="2117" y="1463468"/>
                  <a:pt x="11919" y="723478"/>
                  <a:pt x="5340" y="0"/>
                </a:cubicBezTo>
                <a:close/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1129957" y="2113153"/>
            <a:ext cx="447069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正方形/長方形 175"/>
          <p:cNvSpPr/>
          <p:nvPr/>
        </p:nvSpPr>
        <p:spPr>
          <a:xfrm>
            <a:off x="3664601" y="2842589"/>
            <a:ext cx="447069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正方形/長方形 176"/>
          <p:cNvSpPr/>
          <p:nvPr/>
        </p:nvSpPr>
        <p:spPr>
          <a:xfrm>
            <a:off x="3813918" y="1874126"/>
            <a:ext cx="447069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534745" y="6453150"/>
            <a:ext cx="2218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目前正在申请专利</a:t>
            </a:r>
            <a:endParaRPr lang="ja-JP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6831" y="6086143"/>
            <a:ext cx="5596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三菱电机担当部分为本系统的基本功能部分。开发的部分，可以由合作伙伴完成开发，也可以由客户自身的</a:t>
            </a:r>
            <a:r>
              <a:rPr lang="en-US" altLang="zh-CN" sz="1400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</a:t>
            </a:r>
            <a:r>
              <a:rPr lang="zh-CN" altLang="en-US" sz="1400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团队来完成。</a:t>
            </a:r>
            <a:endParaRPr lang="en-US" altLang="zh-CN" sz="1400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122672" y="4770465"/>
            <a:ext cx="904585" cy="25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1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83475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81304621-FC20-4518-9296-4BBB27DC7E19}" type="datetime1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9" name="Freeform 42"/>
          <p:cNvSpPr>
            <a:spLocks/>
          </p:cNvSpPr>
          <p:nvPr/>
        </p:nvSpPr>
        <p:spPr bwMode="auto">
          <a:xfrm>
            <a:off x="4648079" y="2560697"/>
            <a:ext cx="2211726" cy="1986155"/>
          </a:xfrm>
          <a:custGeom>
            <a:avLst/>
            <a:gdLst>
              <a:gd name="T0" fmla="*/ 1149 w 1149"/>
              <a:gd name="T1" fmla="*/ 515 h 1030"/>
              <a:gd name="T2" fmla="*/ 1019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19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19" y="412"/>
                  <a:pt x="1019" y="412"/>
                  <a:pt x="1019" y="412"/>
                </a:cubicBezTo>
                <a:cubicBezTo>
                  <a:pt x="971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1" y="853"/>
                  <a:pt x="1019" y="618"/>
                </a:cubicBezTo>
                <a:lnTo>
                  <a:pt x="1149" y="515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/>
        </p:spPr>
        <p:txBody>
          <a:bodyPr lIns="74295" tIns="37148" rIns="74295" bIns="37148" rtlCol="0" anchor="ctr"/>
          <a:lstStyle/>
          <a:p>
            <a:pPr algn="ctr" defTabSz="99057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192" b="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648079" y="2560697"/>
            <a:ext cx="2211726" cy="1986155"/>
            <a:chOff x="4290534" y="1650156"/>
            <a:chExt cx="2041593" cy="1833374"/>
          </a:xfrm>
        </p:grpSpPr>
        <p:sp>
          <p:nvSpPr>
            <p:cNvPr id="11" name="Freeform 43"/>
            <p:cNvSpPr>
              <a:spLocks noEditPoints="1"/>
            </p:cNvSpPr>
            <p:nvPr/>
          </p:nvSpPr>
          <p:spPr bwMode="auto">
            <a:xfrm>
              <a:off x="4290534" y="1650156"/>
              <a:ext cx="2041593" cy="1833374"/>
            </a:xfrm>
            <a:custGeom>
              <a:avLst/>
              <a:gdLst>
                <a:gd name="T0" fmla="*/ 1019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19 w 1149"/>
                <a:gd name="T9" fmla="*/ 618 h 1030"/>
                <a:gd name="T10" fmla="*/ 1149 w 1149"/>
                <a:gd name="T11" fmla="*/ 515 h 1030"/>
                <a:gd name="T12" fmla="*/ 1019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19" y="412"/>
                  </a:move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E74C2E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9905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192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49"/>
            <p:cNvSpPr>
              <a:spLocks noEditPoints="1"/>
            </p:cNvSpPr>
            <p:nvPr/>
          </p:nvSpPr>
          <p:spPr bwMode="auto">
            <a:xfrm>
              <a:off x="5013859" y="2058285"/>
              <a:ext cx="447204" cy="395835"/>
            </a:xfrm>
            <a:custGeom>
              <a:avLst/>
              <a:gdLst>
                <a:gd name="T0" fmla="*/ 29 w 144"/>
                <a:gd name="T1" fmla="*/ 53 h 127"/>
                <a:gd name="T2" fmla="*/ 45 w 144"/>
                <a:gd name="T3" fmla="*/ 72 h 127"/>
                <a:gd name="T4" fmla="*/ 65 w 144"/>
                <a:gd name="T5" fmla="*/ 58 h 127"/>
                <a:gd name="T6" fmla="*/ 50 w 144"/>
                <a:gd name="T7" fmla="*/ 39 h 127"/>
                <a:gd name="T8" fmla="*/ 65 w 144"/>
                <a:gd name="T9" fmla="*/ 29 h 127"/>
                <a:gd name="T10" fmla="*/ 8 w 144"/>
                <a:gd name="T11" fmla="*/ 0 h 127"/>
                <a:gd name="T12" fmla="*/ 13 w 144"/>
                <a:gd name="T13" fmla="*/ 63 h 127"/>
                <a:gd name="T14" fmla="*/ 29 w 144"/>
                <a:gd name="T15" fmla="*/ 53 h 127"/>
                <a:gd name="T16" fmla="*/ 115 w 144"/>
                <a:gd name="T17" fmla="*/ 53 h 127"/>
                <a:gd name="T18" fmla="*/ 131 w 144"/>
                <a:gd name="T19" fmla="*/ 63 h 127"/>
                <a:gd name="T20" fmla="*/ 136 w 144"/>
                <a:gd name="T21" fmla="*/ 0 h 127"/>
                <a:gd name="T22" fmla="*/ 80 w 144"/>
                <a:gd name="T23" fmla="*/ 29 h 127"/>
                <a:gd name="T24" fmla="*/ 95 w 144"/>
                <a:gd name="T25" fmla="*/ 39 h 127"/>
                <a:gd name="T26" fmla="*/ 0 w 144"/>
                <a:gd name="T27" fmla="*/ 103 h 127"/>
                <a:gd name="T28" fmla="*/ 5 w 144"/>
                <a:gd name="T29" fmla="*/ 127 h 127"/>
                <a:gd name="T30" fmla="*/ 115 w 144"/>
                <a:gd name="T31" fmla="*/ 53 h 127"/>
                <a:gd name="T32" fmla="*/ 101 w 144"/>
                <a:gd name="T33" fmla="*/ 86 h 127"/>
                <a:gd name="T34" fmla="*/ 81 w 144"/>
                <a:gd name="T35" fmla="*/ 103 h 127"/>
                <a:gd name="T36" fmla="*/ 139 w 144"/>
                <a:gd name="T37" fmla="*/ 127 h 127"/>
                <a:gd name="T38" fmla="*/ 144 w 144"/>
                <a:gd name="T39" fmla="*/ 103 h 127"/>
                <a:gd name="T40" fmla="*/ 101 w 144"/>
                <a:gd name="T41" fmla="*/ 8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127">
                  <a:moveTo>
                    <a:pt x="29" y="53"/>
                  </a:moveTo>
                  <a:cubicBezTo>
                    <a:pt x="34" y="60"/>
                    <a:pt x="39" y="66"/>
                    <a:pt x="45" y="72"/>
                  </a:cubicBezTo>
                  <a:cubicBezTo>
                    <a:pt x="51" y="68"/>
                    <a:pt x="58" y="63"/>
                    <a:pt x="65" y="58"/>
                  </a:cubicBezTo>
                  <a:cubicBezTo>
                    <a:pt x="59" y="52"/>
                    <a:pt x="54" y="46"/>
                    <a:pt x="50" y="3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3" y="63"/>
                    <a:pt x="13" y="63"/>
                    <a:pt x="13" y="63"/>
                  </a:cubicBezTo>
                  <a:lnTo>
                    <a:pt x="29" y="53"/>
                  </a:lnTo>
                  <a:close/>
                  <a:moveTo>
                    <a:pt x="115" y="53"/>
                  </a:moveTo>
                  <a:cubicBezTo>
                    <a:pt x="131" y="63"/>
                    <a:pt x="131" y="63"/>
                    <a:pt x="131" y="6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61" y="90"/>
                    <a:pt x="1" y="103"/>
                    <a:pt x="0" y="103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8" y="127"/>
                    <a:pt x="75" y="112"/>
                    <a:pt x="115" y="53"/>
                  </a:cubicBezTo>
                  <a:close/>
                  <a:moveTo>
                    <a:pt x="101" y="86"/>
                  </a:moveTo>
                  <a:cubicBezTo>
                    <a:pt x="95" y="92"/>
                    <a:pt x="88" y="98"/>
                    <a:pt x="81" y="103"/>
                  </a:cubicBezTo>
                  <a:cubicBezTo>
                    <a:pt x="111" y="121"/>
                    <a:pt x="137" y="127"/>
                    <a:pt x="139" y="127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4" y="103"/>
                    <a:pt x="124" y="99"/>
                    <a:pt x="101" y="86"/>
                  </a:cubicBezTo>
                  <a:close/>
                </a:path>
              </a:pathLst>
            </a:custGeom>
            <a:solidFill>
              <a:srgbClr val="E74C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9905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192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文本框 112"/>
            <p:cNvSpPr txBox="1"/>
            <p:nvPr/>
          </p:nvSpPr>
          <p:spPr>
            <a:xfrm>
              <a:off x="4748229" y="2515328"/>
              <a:ext cx="925697" cy="438582"/>
            </a:xfrm>
            <a:prstGeom prst="rect">
              <a:avLst/>
            </a:prstGeom>
            <a:noFill/>
          </p:spPr>
          <p:txBody>
            <a:bodyPr wrap="none" lIns="74295" tIns="37148" rIns="74295" bIns="37148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pPr defTabSz="9905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600" b="0" kern="0" dirty="0"/>
                <a:t>Step 3</a:t>
              </a:r>
              <a:endParaRPr kumimoji="0" lang="zh-CN" altLang="en-US" sz="2600" b="0" kern="0" dirty="0"/>
            </a:p>
          </p:txBody>
        </p:sp>
      </p:grpSp>
      <p:sp>
        <p:nvSpPr>
          <p:cNvPr id="14" name="文本框 8"/>
          <p:cNvSpPr txBox="1"/>
          <p:nvPr/>
        </p:nvSpPr>
        <p:spPr>
          <a:xfrm>
            <a:off x="1208584" y="4769797"/>
            <a:ext cx="2258981" cy="999955"/>
          </a:xfrm>
          <a:prstGeom prst="rect">
            <a:avLst/>
          </a:prstGeom>
          <a:noFill/>
        </p:spPr>
        <p:txBody>
          <a:bodyPr wrap="square" lIns="74295" tIns="37148" rIns="74295" bIns="3714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7" dirty="0" smtClean="0">
                <a:solidFill>
                  <a:srgbClr val="E74C2E"/>
                </a:solidFill>
                <a:latin typeface="微软雅黑" pitchFamily="34" charset="-122"/>
                <a:ea typeface="微软雅黑" pitchFamily="34" charset="-122"/>
              </a:rPr>
              <a:t>smart</a:t>
            </a:r>
            <a:r>
              <a:rPr lang="zh-CN" altLang="en-US" sz="1137" dirty="0" smtClean="0">
                <a:solidFill>
                  <a:srgbClr val="E74C2E"/>
                </a:solidFill>
                <a:latin typeface="微软雅黑" pitchFamily="34" charset="-122"/>
                <a:ea typeface="微软雅黑" pitchFamily="34" charset="-122"/>
              </a:rPr>
              <a:t>平台基础功能构建</a:t>
            </a:r>
            <a:endParaRPr lang="en-US" altLang="zh-CN" sz="1137" dirty="0">
              <a:solidFill>
                <a:srgbClr val="E74C2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新软件开发正式启动于</a:t>
            </a:r>
            <a:r>
              <a:rPr lang="en-US" altLang="zh-CN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日，规划年底实现工作台运行部分功能开发，包括覆盖老版本</a:t>
            </a:r>
            <a:r>
              <a:rPr lang="en-US" altLang="zh-CN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SAK</a:t>
            </a:r>
            <a:r>
              <a:rPr lang="zh-CN" altLang="en-US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原有功能，并追加部分新功能</a:t>
            </a:r>
            <a:endParaRPr lang="en-US" altLang="zh-CN" sz="1083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2988582" y="1474118"/>
            <a:ext cx="2258981" cy="999955"/>
          </a:xfrm>
          <a:prstGeom prst="rect">
            <a:avLst/>
          </a:prstGeom>
          <a:noFill/>
        </p:spPr>
        <p:txBody>
          <a:bodyPr wrap="square" lIns="74295" tIns="37148" rIns="74295" bIns="3714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7" dirty="0" smtClean="0">
                <a:solidFill>
                  <a:srgbClr val="E74C2E"/>
                </a:solidFill>
                <a:latin typeface="微软雅黑" pitchFamily="34" charset="-122"/>
                <a:ea typeface="微软雅黑" pitchFamily="34" charset="-122"/>
              </a:rPr>
              <a:t>Smart</a:t>
            </a:r>
            <a:r>
              <a:rPr lang="zh-CN" altLang="en-US" sz="1137" dirty="0" smtClean="0">
                <a:solidFill>
                  <a:srgbClr val="E74C2E"/>
                </a:solidFill>
                <a:latin typeface="微软雅黑" pitchFamily="34" charset="-122"/>
                <a:ea typeface="微软雅黑" pitchFamily="34" charset="-122"/>
              </a:rPr>
              <a:t>平台网络化功能构建</a:t>
            </a:r>
            <a:endParaRPr lang="en-US" altLang="zh-CN" sz="1137" dirty="0">
              <a:solidFill>
                <a:srgbClr val="E74C2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年初实现分布式下发设定参数，</a:t>
            </a:r>
            <a:r>
              <a:rPr lang="en-US" altLang="zh-CN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MES</a:t>
            </a:r>
            <a:r>
              <a:rPr lang="zh-CN" altLang="en-US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物料信息采集。开发平台对外部系统的标准接口，强化软件基础功能及业务逻辑</a:t>
            </a:r>
            <a:endParaRPr lang="en-US" altLang="zh-CN" sz="1083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4576411" y="4762619"/>
            <a:ext cx="2778546" cy="666658"/>
          </a:xfrm>
          <a:prstGeom prst="rect">
            <a:avLst/>
          </a:prstGeom>
          <a:noFill/>
        </p:spPr>
        <p:txBody>
          <a:bodyPr wrap="square" lIns="74295" tIns="37148" rIns="74295" bIns="3714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7" dirty="0" smtClean="0">
                <a:solidFill>
                  <a:srgbClr val="E74C2E"/>
                </a:solidFill>
                <a:latin typeface="微软雅黑" pitchFamily="34" charset="-122"/>
                <a:ea typeface="微软雅黑" pitchFamily="34" charset="-122"/>
              </a:rPr>
              <a:t>Smart</a:t>
            </a:r>
            <a:r>
              <a:rPr lang="zh-CN" altLang="en-US" sz="1137" dirty="0" smtClean="0">
                <a:solidFill>
                  <a:srgbClr val="E74C2E"/>
                </a:solidFill>
                <a:latin typeface="微软雅黑" pitchFamily="34" charset="-122"/>
                <a:ea typeface="微软雅黑" pitchFamily="34" charset="-122"/>
              </a:rPr>
              <a:t>平台同步上位系统</a:t>
            </a:r>
            <a:endParaRPr lang="en-US" altLang="zh-CN" sz="1137" dirty="0">
              <a:solidFill>
                <a:srgbClr val="E74C2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2021</a:t>
            </a:r>
            <a:r>
              <a:rPr lang="zh-CN" altLang="en-US" sz="108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年实现产品相关的部分设定参数可自动同步上位系统</a:t>
            </a:r>
            <a:endParaRPr lang="en-US" altLang="zh-CN" sz="1083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988582" y="2560697"/>
            <a:ext cx="2209855" cy="1986155"/>
            <a:chOff x="2758691" y="1650156"/>
            <a:chExt cx="2039866" cy="1833374"/>
          </a:xfrm>
        </p:grpSpPr>
        <p:sp>
          <p:nvSpPr>
            <p:cNvPr id="19" name="Freeform 44"/>
            <p:cNvSpPr>
              <a:spLocks/>
            </p:cNvSpPr>
            <p:nvPr/>
          </p:nvSpPr>
          <p:spPr bwMode="auto">
            <a:xfrm>
              <a:off x="2758691" y="1650156"/>
              <a:ext cx="2039866" cy="1833374"/>
            </a:xfrm>
            <a:custGeom>
              <a:avLst/>
              <a:gdLst>
                <a:gd name="T0" fmla="*/ 1148 w 1148"/>
                <a:gd name="T1" fmla="*/ 515 h 1030"/>
                <a:gd name="T2" fmla="*/ 1019 w 1148"/>
                <a:gd name="T3" fmla="*/ 412 h 1030"/>
                <a:gd name="T4" fmla="*/ 515 w 1148"/>
                <a:gd name="T5" fmla="*/ 0 h 1030"/>
                <a:gd name="T6" fmla="*/ 0 w 1148"/>
                <a:gd name="T7" fmla="*/ 515 h 1030"/>
                <a:gd name="T8" fmla="*/ 515 w 1148"/>
                <a:gd name="T9" fmla="*/ 1030 h 1030"/>
                <a:gd name="T10" fmla="*/ 1019 w 1148"/>
                <a:gd name="T11" fmla="*/ 618 h 1030"/>
                <a:gd name="T12" fmla="*/ 1148 w 1148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8" h="1030">
                  <a:moveTo>
                    <a:pt x="1148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lnTo>
                    <a:pt x="1148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/>
          </p:spPr>
          <p:txBody>
            <a:bodyPr lIns="74295" tIns="37148" rIns="74295" bIns="37148" rtlCol="0" anchor="ctr"/>
            <a:lstStyle/>
            <a:p>
              <a:pPr algn="ctr" defTabSz="9905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192" b="0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Freeform 45"/>
            <p:cNvSpPr>
              <a:spLocks noEditPoints="1"/>
            </p:cNvSpPr>
            <p:nvPr/>
          </p:nvSpPr>
          <p:spPr bwMode="auto">
            <a:xfrm>
              <a:off x="2758691" y="1650156"/>
              <a:ext cx="2039866" cy="1833374"/>
            </a:xfrm>
            <a:custGeom>
              <a:avLst/>
              <a:gdLst>
                <a:gd name="T0" fmla="*/ 1019 w 1148"/>
                <a:gd name="T1" fmla="*/ 412 h 1030"/>
                <a:gd name="T2" fmla="*/ 515 w 1148"/>
                <a:gd name="T3" fmla="*/ 0 h 1030"/>
                <a:gd name="T4" fmla="*/ 0 w 1148"/>
                <a:gd name="T5" fmla="*/ 515 h 1030"/>
                <a:gd name="T6" fmla="*/ 515 w 1148"/>
                <a:gd name="T7" fmla="*/ 1030 h 1030"/>
                <a:gd name="T8" fmla="*/ 1019 w 1148"/>
                <a:gd name="T9" fmla="*/ 618 h 1030"/>
                <a:gd name="T10" fmla="*/ 1148 w 1148"/>
                <a:gd name="T11" fmla="*/ 515 h 1030"/>
                <a:gd name="T12" fmla="*/ 1019 w 1148"/>
                <a:gd name="T13" fmla="*/ 412 h 1030"/>
                <a:gd name="T14" fmla="*/ 515 w 1148"/>
                <a:gd name="T15" fmla="*/ 979 h 1030"/>
                <a:gd name="T16" fmla="*/ 51 w 1148"/>
                <a:gd name="T17" fmla="*/ 515 h 1030"/>
                <a:gd name="T18" fmla="*/ 515 w 1148"/>
                <a:gd name="T19" fmla="*/ 51 h 1030"/>
                <a:gd name="T20" fmla="*/ 979 w 1148"/>
                <a:gd name="T21" fmla="*/ 515 h 1030"/>
                <a:gd name="T22" fmla="*/ 515 w 1148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8" h="1030">
                  <a:moveTo>
                    <a:pt x="1019" y="412"/>
                  </a:move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cubicBezTo>
                    <a:pt x="1148" y="515"/>
                    <a:pt x="1148" y="515"/>
                    <a:pt x="1148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8" y="979"/>
                    <a:pt x="51" y="771"/>
                    <a:pt x="51" y="515"/>
                  </a:cubicBezTo>
                  <a:cubicBezTo>
                    <a:pt x="51" y="259"/>
                    <a:pt x="258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E74C2E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9905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192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3479973" y="2033151"/>
              <a:ext cx="472889" cy="472889"/>
            </a:xfrm>
            <a:custGeom>
              <a:avLst/>
              <a:gdLst>
                <a:gd name="T0" fmla="*/ 152 w 152"/>
                <a:gd name="T1" fmla="*/ 88 h 152"/>
                <a:gd name="T2" fmla="*/ 152 w 152"/>
                <a:gd name="T3" fmla="*/ 64 h 152"/>
                <a:gd name="T4" fmla="*/ 138 w 152"/>
                <a:gd name="T5" fmla="*/ 64 h 152"/>
                <a:gd name="T6" fmla="*/ 128 w 152"/>
                <a:gd name="T7" fmla="*/ 40 h 152"/>
                <a:gd name="T8" fmla="*/ 138 w 152"/>
                <a:gd name="T9" fmla="*/ 31 h 152"/>
                <a:gd name="T10" fmla="*/ 121 w 152"/>
                <a:gd name="T11" fmla="*/ 14 h 152"/>
                <a:gd name="T12" fmla="*/ 111 w 152"/>
                <a:gd name="T13" fmla="*/ 24 h 152"/>
                <a:gd name="T14" fmla="*/ 88 w 152"/>
                <a:gd name="T15" fmla="*/ 14 h 152"/>
                <a:gd name="T16" fmla="*/ 88 w 152"/>
                <a:gd name="T17" fmla="*/ 0 h 152"/>
                <a:gd name="T18" fmla="*/ 64 w 152"/>
                <a:gd name="T19" fmla="*/ 0 h 152"/>
                <a:gd name="T20" fmla="*/ 64 w 152"/>
                <a:gd name="T21" fmla="*/ 14 h 152"/>
                <a:gd name="T22" fmla="*/ 41 w 152"/>
                <a:gd name="T23" fmla="*/ 24 h 152"/>
                <a:gd name="T24" fmla="*/ 31 w 152"/>
                <a:gd name="T25" fmla="*/ 14 h 152"/>
                <a:gd name="T26" fmla="*/ 14 w 152"/>
                <a:gd name="T27" fmla="*/ 31 h 152"/>
                <a:gd name="T28" fmla="*/ 24 w 152"/>
                <a:gd name="T29" fmla="*/ 40 h 152"/>
                <a:gd name="T30" fmla="*/ 14 w 152"/>
                <a:gd name="T31" fmla="*/ 64 h 152"/>
                <a:gd name="T32" fmla="*/ 0 w 152"/>
                <a:gd name="T33" fmla="*/ 64 h 152"/>
                <a:gd name="T34" fmla="*/ 0 w 152"/>
                <a:gd name="T35" fmla="*/ 88 h 152"/>
                <a:gd name="T36" fmla="*/ 14 w 152"/>
                <a:gd name="T37" fmla="*/ 88 h 152"/>
                <a:gd name="T38" fmla="*/ 24 w 152"/>
                <a:gd name="T39" fmla="*/ 111 h 152"/>
                <a:gd name="T40" fmla="*/ 14 w 152"/>
                <a:gd name="T41" fmla="*/ 121 h 152"/>
                <a:gd name="T42" fmla="*/ 31 w 152"/>
                <a:gd name="T43" fmla="*/ 138 h 152"/>
                <a:gd name="T44" fmla="*/ 41 w 152"/>
                <a:gd name="T45" fmla="*/ 128 h 152"/>
                <a:gd name="T46" fmla="*/ 64 w 152"/>
                <a:gd name="T47" fmla="*/ 138 h 152"/>
                <a:gd name="T48" fmla="*/ 64 w 152"/>
                <a:gd name="T49" fmla="*/ 152 h 152"/>
                <a:gd name="T50" fmla="*/ 88 w 152"/>
                <a:gd name="T51" fmla="*/ 152 h 152"/>
                <a:gd name="T52" fmla="*/ 88 w 152"/>
                <a:gd name="T53" fmla="*/ 138 h 152"/>
                <a:gd name="T54" fmla="*/ 111 w 152"/>
                <a:gd name="T55" fmla="*/ 128 h 152"/>
                <a:gd name="T56" fmla="*/ 121 w 152"/>
                <a:gd name="T57" fmla="*/ 138 h 152"/>
                <a:gd name="T58" fmla="*/ 138 w 152"/>
                <a:gd name="T59" fmla="*/ 121 h 152"/>
                <a:gd name="T60" fmla="*/ 128 w 152"/>
                <a:gd name="T61" fmla="*/ 111 h 152"/>
                <a:gd name="T62" fmla="*/ 138 w 152"/>
                <a:gd name="T63" fmla="*/ 88 h 152"/>
                <a:gd name="T64" fmla="*/ 152 w 152"/>
                <a:gd name="T65" fmla="*/ 88 h 152"/>
                <a:gd name="T66" fmla="*/ 76 w 152"/>
                <a:gd name="T67" fmla="*/ 115 h 152"/>
                <a:gd name="T68" fmla="*/ 37 w 152"/>
                <a:gd name="T69" fmla="*/ 76 h 152"/>
                <a:gd name="T70" fmla="*/ 76 w 152"/>
                <a:gd name="T71" fmla="*/ 37 h 152"/>
                <a:gd name="T72" fmla="*/ 115 w 152"/>
                <a:gd name="T73" fmla="*/ 76 h 152"/>
                <a:gd name="T74" fmla="*/ 76 w 152"/>
                <a:gd name="T75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2">
                  <a:moveTo>
                    <a:pt x="152" y="88"/>
                  </a:moveTo>
                  <a:cubicBezTo>
                    <a:pt x="152" y="64"/>
                    <a:pt x="152" y="64"/>
                    <a:pt x="152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6" y="55"/>
                    <a:pt x="133" y="47"/>
                    <a:pt x="128" y="40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4" y="19"/>
                    <a:pt x="96" y="16"/>
                    <a:pt x="88" y="14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56" y="16"/>
                    <a:pt x="48" y="19"/>
                    <a:pt x="41" y="2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19" y="47"/>
                    <a:pt x="16" y="55"/>
                    <a:pt x="14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6" y="96"/>
                    <a:pt x="19" y="104"/>
                    <a:pt x="24" y="111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8" y="133"/>
                    <a:pt x="56" y="136"/>
                    <a:pt x="64" y="138"/>
                  </a:cubicBezTo>
                  <a:cubicBezTo>
                    <a:pt x="64" y="152"/>
                    <a:pt x="64" y="152"/>
                    <a:pt x="64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6" y="136"/>
                    <a:pt x="104" y="133"/>
                    <a:pt x="111" y="12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33" y="104"/>
                    <a:pt x="136" y="96"/>
                    <a:pt x="138" y="88"/>
                  </a:cubicBezTo>
                  <a:lnTo>
                    <a:pt x="152" y="88"/>
                  </a:lnTo>
                  <a:close/>
                  <a:moveTo>
                    <a:pt x="76" y="115"/>
                  </a:moveTo>
                  <a:cubicBezTo>
                    <a:pt x="54" y="115"/>
                    <a:pt x="37" y="98"/>
                    <a:pt x="37" y="76"/>
                  </a:cubicBezTo>
                  <a:cubicBezTo>
                    <a:pt x="37" y="54"/>
                    <a:pt x="54" y="37"/>
                    <a:pt x="76" y="37"/>
                  </a:cubicBezTo>
                  <a:cubicBezTo>
                    <a:pt x="98" y="37"/>
                    <a:pt x="115" y="54"/>
                    <a:pt x="115" y="76"/>
                  </a:cubicBezTo>
                  <a:cubicBezTo>
                    <a:pt x="115" y="98"/>
                    <a:pt x="98" y="115"/>
                    <a:pt x="76" y="115"/>
                  </a:cubicBezTo>
                  <a:close/>
                </a:path>
              </a:pathLst>
            </a:custGeom>
            <a:solidFill>
              <a:srgbClr val="E74C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9905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192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文本框 111"/>
            <p:cNvSpPr txBox="1"/>
            <p:nvPr/>
          </p:nvSpPr>
          <p:spPr>
            <a:xfrm>
              <a:off x="3186867" y="2515328"/>
              <a:ext cx="916819" cy="438582"/>
            </a:xfrm>
            <a:prstGeom prst="rect">
              <a:avLst/>
            </a:prstGeom>
            <a:noFill/>
          </p:spPr>
          <p:txBody>
            <a:bodyPr wrap="none" lIns="74295" tIns="37148" rIns="74295" bIns="37148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pPr defTabSz="9905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600" b="0" kern="0" dirty="0"/>
                <a:t>Step 2</a:t>
              </a:r>
              <a:endParaRPr kumimoji="0" lang="zh-CN" altLang="en-US" sz="2600" b="0" kern="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328150" y="2560697"/>
            <a:ext cx="2211726" cy="1986155"/>
            <a:chOff x="1225984" y="1650156"/>
            <a:chExt cx="2041593" cy="1833374"/>
          </a:xfrm>
        </p:grpSpPr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1225984" y="1650156"/>
              <a:ext cx="2041593" cy="1833374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/>
          </p:spPr>
          <p:txBody>
            <a:bodyPr lIns="74295" tIns="37148" rIns="74295" bIns="37148" rtlCol="0" anchor="ctr"/>
            <a:lstStyle/>
            <a:p>
              <a:pPr algn="ctr" defTabSz="9905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192" b="0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Freeform 47"/>
            <p:cNvSpPr>
              <a:spLocks noEditPoints="1"/>
            </p:cNvSpPr>
            <p:nvPr/>
          </p:nvSpPr>
          <p:spPr bwMode="auto">
            <a:xfrm>
              <a:off x="1225984" y="1650156"/>
              <a:ext cx="2041593" cy="1833374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E74C2E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9905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192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1"/>
            <p:cNvSpPr>
              <a:spLocks/>
            </p:cNvSpPr>
            <p:nvPr/>
          </p:nvSpPr>
          <p:spPr bwMode="auto">
            <a:xfrm>
              <a:off x="1717062" y="2061750"/>
              <a:ext cx="882323" cy="420009"/>
            </a:xfrm>
            <a:custGeom>
              <a:avLst/>
              <a:gdLst>
                <a:gd name="T0" fmla="*/ 584 w 584"/>
                <a:gd name="T1" fmla="*/ 0 h 278"/>
                <a:gd name="T2" fmla="*/ 449 w 584"/>
                <a:gd name="T3" fmla="*/ 31 h 278"/>
                <a:gd name="T4" fmla="*/ 469 w 584"/>
                <a:gd name="T5" fmla="*/ 62 h 278"/>
                <a:gd name="T6" fmla="*/ 278 w 584"/>
                <a:gd name="T7" fmla="*/ 200 h 278"/>
                <a:gd name="T8" fmla="*/ 214 w 584"/>
                <a:gd name="T9" fmla="*/ 116 h 278"/>
                <a:gd name="T10" fmla="*/ 204 w 584"/>
                <a:gd name="T11" fmla="*/ 101 h 278"/>
                <a:gd name="T12" fmla="*/ 190 w 584"/>
                <a:gd name="T13" fmla="*/ 112 h 278"/>
                <a:gd name="T14" fmla="*/ 0 w 584"/>
                <a:gd name="T15" fmla="*/ 250 h 278"/>
                <a:gd name="T16" fmla="*/ 21 w 584"/>
                <a:gd name="T17" fmla="*/ 278 h 278"/>
                <a:gd name="T18" fmla="*/ 196 w 584"/>
                <a:gd name="T19" fmla="*/ 151 h 278"/>
                <a:gd name="T20" fmla="*/ 260 w 584"/>
                <a:gd name="T21" fmla="*/ 237 h 278"/>
                <a:gd name="T22" fmla="*/ 270 w 584"/>
                <a:gd name="T23" fmla="*/ 252 h 278"/>
                <a:gd name="T24" fmla="*/ 284 w 584"/>
                <a:gd name="T25" fmla="*/ 241 h 278"/>
                <a:gd name="T26" fmla="*/ 490 w 584"/>
                <a:gd name="T27" fmla="*/ 91 h 278"/>
                <a:gd name="T28" fmla="*/ 490 w 584"/>
                <a:gd name="T29" fmla="*/ 91 h 278"/>
                <a:gd name="T30" fmla="*/ 512 w 584"/>
                <a:gd name="T31" fmla="*/ 120 h 278"/>
                <a:gd name="T32" fmla="*/ 584 w 584"/>
                <a:gd name="T3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4" h="278">
                  <a:moveTo>
                    <a:pt x="584" y="0"/>
                  </a:moveTo>
                  <a:lnTo>
                    <a:pt x="449" y="31"/>
                  </a:lnTo>
                  <a:lnTo>
                    <a:pt x="469" y="62"/>
                  </a:lnTo>
                  <a:lnTo>
                    <a:pt x="278" y="200"/>
                  </a:lnTo>
                  <a:lnTo>
                    <a:pt x="214" y="116"/>
                  </a:lnTo>
                  <a:lnTo>
                    <a:pt x="204" y="101"/>
                  </a:lnTo>
                  <a:lnTo>
                    <a:pt x="190" y="112"/>
                  </a:lnTo>
                  <a:lnTo>
                    <a:pt x="0" y="250"/>
                  </a:lnTo>
                  <a:lnTo>
                    <a:pt x="21" y="278"/>
                  </a:lnTo>
                  <a:lnTo>
                    <a:pt x="196" y="151"/>
                  </a:lnTo>
                  <a:lnTo>
                    <a:pt x="260" y="237"/>
                  </a:lnTo>
                  <a:lnTo>
                    <a:pt x="270" y="252"/>
                  </a:lnTo>
                  <a:lnTo>
                    <a:pt x="284" y="241"/>
                  </a:lnTo>
                  <a:lnTo>
                    <a:pt x="490" y="91"/>
                  </a:lnTo>
                  <a:lnTo>
                    <a:pt x="490" y="91"/>
                  </a:lnTo>
                  <a:lnTo>
                    <a:pt x="512" y="12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74C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9905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192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文本框 34"/>
            <p:cNvSpPr txBox="1"/>
            <p:nvPr/>
          </p:nvSpPr>
          <p:spPr>
            <a:xfrm>
              <a:off x="1625505" y="2515328"/>
              <a:ext cx="879827" cy="438582"/>
            </a:xfrm>
            <a:prstGeom prst="rect">
              <a:avLst/>
            </a:prstGeom>
            <a:noFill/>
          </p:spPr>
          <p:txBody>
            <a:bodyPr wrap="none" lIns="74295" tIns="37148" rIns="74295" bIns="37148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pPr defTabSz="9905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600" b="0" kern="0" dirty="0"/>
                <a:t>Step 1</a:t>
              </a:r>
              <a:endParaRPr kumimoji="0" lang="zh-CN" altLang="en-US" sz="2600" b="0" kern="0" dirty="0"/>
            </a:p>
          </p:txBody>
        </p:sp>
      </p:grpSp>
      <p:sp>
        <p:nvSpPr>
          <p:cNvPr id="34" name="Text Box 136"/>
          <p:cNvSpPr txBox="1">
            <a:spLocks noChangeArrowheads="1"/>
          </p:cNvSpPr>
          <p:nvPr/>
        </p:nvSpPr>
        <p:spPr bwMode="auto">
          <a:xfrm>
            <a:off x="2311130" y="211502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新</a:t>
            </a:r>
            <a:r>
              <a:rPr lang="en-US" altLang="zh-CN" sz="2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平台</a:t>
            </a:r>
            <a:r>
              <a:rPr lang="en-US" altLang="zh-CN" sz="2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ROAD MAP</a:t>
            </a:r>
            <a:endParaRPr lang="en-US" altLang="ja-JP" sz="2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002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561662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MELIPC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机能：①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宏文件设计开发工具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867426" y="789881"/>
            <a:ext cx="2181969" cy="432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TAG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  <a:endParaRPr lang="ja-JP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9" y="1287770"/>
            <a:ext cx="7678439" cy="518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534745" y="6453150"/>
            <a:ext cx="2218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目前正在申请专利</a:t>
            </a:r>
            <a:endParaRPr lang="ja-JP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232917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6867426" y="789881"/>
            <a:ext cx="2181969" cy="432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TAG</a:t>
            </a:r>
            <a:r>
              <a:rPr lang="ja-JP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命名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规则</a:t>
            </a:r>
            <a:endParaRPr lang="ja-JP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32520" y="789881"/>
            <a:ext cx="561662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MELIPC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机能：①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宏文件设计开发工具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1268760"/>
            <a:ext cx="7344816" cy="5166482"/>
          </a:xfrm>
          <a:prstGeom prst="rect">
            <a:avLst/>
          </a:prstGeom>
        </p:spPr>
      </p:pic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158963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66" y="1398290"/>
            <a:ext cx="8102091" cy="4993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1208584" y="1988841"/>
            <a:ext cx="1512168" cy="3165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－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工厂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</a:p>
          <a:p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－建屋    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</a:p>
          <a:p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－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LINE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－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CELL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ja-JP" altLang="en-US" sz="3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－作业台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   </a:t>
            </a:r>
          </a:p>
          <a:p>
            <a:endParaRPr lang="en-US" altLang="ja-JP" sz="3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－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  </a:t>
            </a:r>
          </a:p>
          <a:p>
            <a:endParaRPr lang="en-US" altLang="ja-JP" sz="3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endParaRPr lang="ja-JP" altLang="en-US" sz="1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取出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endParaRPr lang="ja-JP" altLang="en-US" sz="1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电动螺丝刀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旋紧</a:t>
            </a:r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 </a:t>
            </a:r>
          </a:p>
          <a:p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电动螺丝刀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旋紧</a:t>
            </a:r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 </a:t>
            </a:r>
            <a:endParaRPr lang="en-US" altLang="ja-JP" sz="1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ja-JP" altLang="en-US" sz="3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－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  </a:t>
            </a:r>
          </a:p>
          <a:p>
            <a:endParaRPr lang="en-US" altLang="ja-JP" sz="3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灯 </a:t>
            </a:r>
          </a:p>
          <a:p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取出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灯 </a:t>
            </a:r>
          </a:p>
          <a:p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电动螺丝刀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ja-JP" altLang="en-US" sz="1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电动螺丝刀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ja-JP" altLang="en-US" sz="1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信号灯</a:t>
            </a:r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緑 </a:t>
            </a:r>
          </a:p>
          <a:p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信号灯红</a:t>
            </a:r>
            <a:endParaRPr lang="ja-JP" altLang="en-US" sz="1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断路器</a:t>
            </a:r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断 </a:t>
            </a:r>
            <a:endParaRPr lang="en-US" altLang="ja-JP" sz="1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ja-JP" altLang="en-US" sz="3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+AI  </a:t>
            </a:r>
          </a:p>
          <a:p>
            <a:endParaRPr lang="en-US" altLang="ja-JP" sz="3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+AO  </a:t>
            </a:r>
          </a:p>
          <a:p>
            <a:endParaRPr lang="en-US" altLang="ja-JP" sz="3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  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ja-JP" altLang="en-US" sz="3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   </a:t>
            </a:r>
          </a:p>
          <a:p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34" y="1988840"/>
            <a:ext cx="1333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953108" y="2996952"/>
            <a:ext cx="21276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953108" y="3862801"/>
            <a:ext cx="21276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953108" y="5154823"/>
            <a:ext cx="21276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5" y="3032002"/>
            <a:ext cx="1428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883563"/>
            <a:ext cx="1428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46" y="5192242"/>
            <a:ext cx="1428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正方形/長方形 19"/>
          <p:cNvSpPr/>
          <p:nvPr/>
        </p:nvSpPr>
        <p:spPr>
          <a:xfrm>
            <a:off x="961728" y="1404789"/>
            <a:ext cx="2127684" cy="446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lang="en-US" altLang="ja-JP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TAG</a:t>
            </a:r>
            <a:endParaRPr lang="ja-JP" altLang="en-US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3122874" y="1404789"/>
            <a:ext cx="5934583" cy="446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作业手顺设计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953108" y="1398290"/>
            <a:ext cx="2127684" cy="499301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089412" y="1404790"/>
            <a:ext cx="5968044" cy="49865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61728" y="1851323"/>
            <a:ext cx="8095728" cy="0"/>
          </a:xfrm>
          <a:prstGeom prst="line">
            <a:avLst/>
          </a:prstGeom>
          <a:ln w="57150" cmpd="tri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3944888" y="2996952"/>
            <a:ext cx="1152128" cy="2880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[1:1]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取出＋组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装</a:t>
            </a:r>
            <a:endParaRPr lang="ja-JP" altLang="en-US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3944888" y="3284984"/>
            <a:ext cx="1152128" cy="4446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取出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通过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、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组立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？</a:t>
            </a:r>
            <a:endParaRPr lang="ja-JP" altLang="en-US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122874" y="1844825"/>
            <a:ext cx="5934583" cy="8575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3656856" y="2194564"/>
            <a:ext cx="663036" cy="424433"/>
            <a:chOff x="5133100" y="2932559"/>
            <a:chExt cx="1152128" cy="864096"/>
          </a:xfrm>
        </p:grpSpPr>
        <p:sp>
          <p:nvSpPr>
            <p:cNvPr id="40" name="正方形/長方形 39"/>
            <p:cNvSpPr/>
            <p:nvPr/>
          </p:nvSpPr>
          <p:spPr>
            <a:xfrm>
              <a:off x="5133100" y="2932559"/>
              <a:ext cx="1152128" cy="288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133100" y="3220591"/>
              <a:ext cx="1152128" cy="5760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33" name="直線矢印コネクタ 32"/>
          <p:cNvCxnSpPr/>
          <p:nvPr/>
        </p:nvCxnSpPr>
        <p:spPr>
          <a:xfrm>
            <a:off x="5349552" y="2142374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>
            <a:off x="6645696" y="2288109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4353136" y="2229933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endParaRPr lang="en-US" altLang="ja-JP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顺序</a:t>
            </a:r>
            <a:endParaRPr lang="ja-JP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436524" y="2204864"/>
            <a:ext cx="1475475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altLang="ja-JP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7149752" y="2132856"/>
            <a:ext cx="1835696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同一手顺中的不同动作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ja-JP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122873" y="1876239"/>
            <a:ext cx="1347536" cy="31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要素选择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3935363" y="4087937"/>
            <a:ext cx="1152128" cy="2880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[2:1] BCR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读取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　　＋</a:t>
            </a:r>
            <a:r>
              <a:rPr lang="ja-JP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电动螺丝刀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3935363" y="4375969"/>
            <a:ext cx="1152128" cy="5040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扫描</a:t>
            </a:r>
            <a:r>
              <a:rPr lang="zh-CN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枪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　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IN,OUT</a:t>
            </a:r>
          </a:p>
          <a:p>
            <a:pPr algn="ctr"/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电动螺丝刀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？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53" name="直線矢印コネクタ 52"/>
          <p:cNvCxnSpPr>
            <a:endCxn id="51" idx="0"/>
          </p:cNvCxnSpPr>
          <p:nvPr/>
        </p:nvCxnSpPr>
        <p:spPr>
          <a:xfrm>
            <a:off x="4511427" y="3727897"/>
            <a:ext cx="0" cy="360040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5087491" y="4725556"/>
            <a:ext cx="419844" cy="0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/>
          <p:cNvSpPr/>
          <p:nvPr/>
        </p:nvSpPr>
        <p:spPr>
          <a:xfrm>
            <a:off x="5507335" y="4087937"/>
            <a:ext cx="1152128" cy="2880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[2:2] BCR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读取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5507335" y="4375969"/>
            <a:ext cx="1152128" cy="5040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扫描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枪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　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IN,OUT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？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5507335" y="5289351"/>
            <a:ext cx="1152128" cy="2880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[3:1] 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取出</a:t>
            </a:r>
          </a:p>
        </p:txBody>
      </p:sp>
      <p:sp>
        <p:nvSpPr>
          <p:cNvPr id="61" name="正方形/長方形 60"/>
          <p:cNvSpPr/>
          <p:nvPr/>
        </p:nvSpPr>
        <p:spPr>
          <a:xfrm>
            <a:off x="5507335" y="5577383"/>
            <a:ext cx="1152128" cy="5040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取出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通过？</a:t>
            </a:r>
            <a:endParaRPr lang="ja-JP" altLang="en-US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62" name="直線矢印コネクタ 61"/>
          <p:cNvCxnSpPr>
            <a:stCxn id="59" idx="2"/>
          </p:cNvCxnSpPr>
          <p:nvPr/>
        </p:nvCxnSpPr>
        <p:spPr>
          <a:xfrm>
            <a:off x="6083399" y="4880026"/>
            <a:ext cx="0" cy="402703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/>
          <p:cNvSpPr/>
          <p:nvPr/>
        </p:nvSpPr>
        <p:spPr>
          <a:xfrm>
            <a:off x="6976616" y="836501"/>
            <a:ext cx="2181969" cy="432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工具</a:t>
            </a:r>
            <a:r>
              <a:rPr lang="ja-JP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画面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概念图</a:t>
            </a:r>
            <a:endParaRPr lang="ja-JP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7401273" y="2745751"/>
            <a:ext cx="1554715" cy="3970318"/>
          </a:xfrm>
          <a:prstGeom prst="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(1)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在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  <a:sym typeface="+mn-ea"/>
              </a:rPr>
              <a:t>设计视窗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  <a:sym typeface="+mn-ea"/>
              </a:rPr>
              <a:t>中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插入</a:t>
            </a:r>
            <a:r>
              <a:rPr lang="zh-CN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顺序</a:t>
            </a: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Cell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Step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Process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用线关联起来。</a:t>
            </a:r>
            <a:endParaRPr lang="en-US" altLang="ja-JP" sz="140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	</a:t>
            </a:r>
          </a:p>
          <a:p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(2)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从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入出力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内部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存储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、作业台显示器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各</a:t>
            </a: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TAG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开始，作成和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zh-CN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顺序</a:t>
            </a: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Cell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的关联</a:t>
            </a:r>
            <a:endParaRPr lang="en-US" altLang="ja-JP" sz="140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endParaRPr lang="ja-JP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(3)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插入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条件</a:t>
            </a: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FB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，和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外部入出力条件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关联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3188804" y="3171596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[1]</a:t>
            </a:r>
            <a:endParaRPr lang="ja-JP" altLang="en-US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3188804" y="3435346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组装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[1]</a:t>
            </a:r>
            <a:endParaRPr lang="ja-JP" altLang="en-US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652626" y="3356992"/>
            <a:ext cx="2922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3661593" y="3624885"/>
            <a:ext cx="2922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/>
          <p:cNvSpPr/>
          <p:nvPr/>
        </p:nvSpPr>
        <p:spPr>
          <a:xfrm>
            <a:off x="3611327" y="3081652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endParaRPr lang="ja-JP" altLang="en-US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3610191" y="3363338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endParaRPr lang="ja-JP" altLang="en-US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5" name="直線矢印コネクタ 64"/>
          <p:cNvCxnSpPr/>
          <p:nvPr/>
        </p:nvCxnSpPr>
        <p:spPr>
          <a:xfrm>
            <a:off x="5097017" y="3350646"/>
            <a:ext cx="4103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5087491" y="3075306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</a:t>
            </a:r>
            <a:endParaRPr lang="ja-JP" altLang="en-US" sz="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4469507" y="3685954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rgbClr val="00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  <a:endParaRPr lang="ja-JP" altLang="en-US" sz="800" dirty="0">
              <a:solidFill>
                <a:srgbClr val="00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5087491" y="4443458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rgbClr val="00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  <a:endParaRPr lang="ja-JP" altLang="en-US" sz="800" dirty="0">
              <a:solidFill>
                <a:srgbClr val="00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6083399" y="4884748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rgbClr val="00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  <a:endParaRPr lang="ja-JP" altLang="en-US" sz="800" dirty="0">
              <a:solidFill>
                <a:srgbClr val="00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5507335" y="3344416"/>
            <a:ext cx="1152128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信号灯，显示器显示出错信息</a:t>
            </a:r>
            <a:endParaRPr lang="ja-JP" altLang="en-US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507335" y="3000125"/>
            <a:ext cx="1152128" cy="2880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[1:2] 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报警显示</a:t>
            </a:r>
            <a:endParaRPr lang="ja-JP" altLang="en-US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507335" y="3288157"/>
            <a:ext cx="1152128" cy="5040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5087491" y="4199122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</a:t>
            </a:r>
            <a:endParaRPr lang="ja-JP" altLang="en-US" sz="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フリーフォーム 8"/>
          <p:cNvSpPr/>
          <p:nvPr/>
        </p:nvSpPr>
        <p:spPr>
          <a:xfrm>
            <a:off x="5094735" y="3473019"/>
            <a:ext cx="412601" cy="1037536"/>
          </a:xfrm>
          <a:custGeom>
            <a:avLst/>
            <a:gdLst>
              <a:gd name="connsiteX0" fmla="*/ 0 w 371475"/>
              <a:gd name="connsiteY0" fmla="*/ 975156 h 1037536"/>
              <a:gd name="connsiteX1" fmla="*/ 190500 w 371475"/>
              <a:gd name="connsiteY1" fmla="*/ 1003731 h 1037536"/>
              <a:gd name="connsiteX2" fmla="*/ 114300 w 371475"/>
              <a:gd name="connsiteY2" fmla="*/ 565581 h 1037536"/>
              <a:gd name="connsiteX3" fmla="*/ 85725 w 371475"/>
              <a:gd name="connsiteY3" fmla="*/ 70281 h 1037536"/>
              <a:gd name="connsiteX4" fmla="*/ 371475 w 371475"/>
              <a:gd name="connsiteY4" fmla="*/ 3606 h 1037536"/>
              <a:gd name="connsiteX5" fmla="*/ 371475 w 371475"/>
              <a:gd name="connsiteY5" fmla="*/ 3606 h 1037536"/>
              <a:gd name="connsiteX6" fmla="*/ 371475 w 371475"/>
              <a:gd name="connsiteY6" fmla="*/ 3606 h 10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475" h="1037536">
                <a:moveTo>
                  <a:pt x="0" y="975156"/>
                </a:moveTo>
                <a:cubicBezTo>
                  <a:pt x="85725" y="1023574"/>
                  <a:pt x="171450" y="1071993"/>
                  <a:pt x="190500" y="1003731"/>
                </a:cubicBezTo>
                <a:cubicBezTo>
                  <a:pt x="209550" y="935469"/>
                  <a:pt x="131762" y="721156"/>
                  <a:pt x="114300" y="565581"/>
                </a:cubicBezTo>
                <a:cubicBezTo>
                  <a:pt x="96838" y="410006"/>
                  <a:pt x="42863" y="163943"/>
                  <a:pt x="85725" y="70281"/>
                </a:cubicBezTo>
                <a:cubicBezTo>
                  <a:pt x="128587" y="-23381"/>
                  <a:pt x="371475" y="3606"/>
                  <a:pt x="371475" y="3606"/>
                </a:cubicBezTo>
                <a:lnTo>
                  <a:pt x="371475" y="3606"/>
                </a:lnTo>
                <a:lnTo>
                  <a:pt x="371475" y="3606"/>
                </a:lnTo>
              </a:path>
            </a:pathLst>
          </a:custGeom>
          <a:noFill/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604979" y="4156861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</a:t>
            </a:r>
            <a:endParaRPr lang="ja-JP" altLang="en-US" sz="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6604979" y="5359396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</a:t>
            </a:r>
            <a:endParaRPr lang="ja-JP" altLang="en-US" sz="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フリーフォーム 9"/>
          <p:cNvSpPr/>
          <p:nvPr/>
        </p:nvSpPr>
        <p:spPr>
          <a:xfrm>
            <a:off x="5241913" y="3567956"/>
            <a:ext cx="1724303" cy="884264"/>
          </a:xfrm>
          <a:custGeom>
            <a:avLst/>
            <a:gdLst>
              <a:gd name="connsiteX0" fmla="*/ 1424447 w 1724303"/>
              <a:gd name="connsiteY0" fmla="*/ 861169 h 884264"/>
              <a:gd name="connsiteX1" fmla="*/ 1719722 w 1724303"/>
              <a:gd name="connsiteY1" fmla="*/ 851644 h 884264"/>
              <a:gd name="connsiteX2" fmla="*/ 1586372 w 1724303"/>
              <a:gd name="connsiteY2" fmla="*/ 546844 h 884264"/>
              <a:gd name="connsiteX3" fmla="*/ 1348247 w 1724303"/>
              <a:gd name="connsiteY3" fmla="*/ 413494 h 884264"/>
              <a:gd name="connsiteX4" fmla="*/ 167147 w 1724303"/>
              <a:gd name="connsiteY4" fmla="*/ 470644 h 884264"/>
              <a:gd name="connsiteX5" fmla="*/ 43322 w 1724303"/>
              <a:gd name="connsiteY5" fmla="*/ 365869 h 884264"/>
              <a:gd name="connsiteX6" fmla="*/ 14747 w 1724303"/>
              <a:gd name="connsiteY6" fmla="*/ 51544 h 884264"/>
              <a:gd name="connsiteX7" fmla="*/ 262397 w 1724303"/>
              <a:gd name="connsiteY7" fmla="*/ 3919 h 88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4303" h="884264">
                <a:moveTo>
                  <a:pt x="1424447" y="861169"/>
                </a:moveTo>
                <a:cubicBezTo>
                  <a:pt x="1558591" y="882600"/>
                  <a:pt x="1692735" y="904032"/>
                  <a:pt x="1719722" y="851644"/>
                </a:cubicBezTo>
                <a:cubicBezTo>
                  <a:pt x="1746710" y="799256"/>
                  <a:pt x="1648285" y="619869"/>
                  <a:pt x="1586372" y="546844"/>
                </a:cubicBezTo>
                <a:cubicBezTo>
                  <a:pt x="1524460" y="473819"/>
                  <a:pt x="1584784" y="426194"/>
                  <a:pt x="1348247" y="413494"/>
                </a:cubicBezTo>
                <a:cubicBezTo>
                  <a:pt x="1111710" y="400794"/>
                  <a:pt x="384634" y="478581"/>
                  <a:pt x="167147" y="470644"/>
                </a:cubicBezTo>
                <a:cubicBezTo>
                  <a:pt x="-50340" y="462707"/>
                  <a:pt x="68722" y="435719"/>
                  <a:pt x="43322" y="365869"/>
                </a:cubicBezTo>
                <a:cubicBezTo>
                  <a:pt x="17922" y="296019"/>
                  <a:pt x="-21765" y="111869"/>
                  <a:pt x="14747" y="51544"/>
                </a:cubicBezTo>
                <a:cubicBezTo>
                  <a:pt x="51259" y="-8781"/>
                  <a:pt x="156828" y="-2431"/>
                  <a:pt x="262397" y="3919"/>
                </a:cubicBezTo>
              </a:path>
            </a:pathLst>
          </a:custGeom>
          <a:noFill/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5311618" y="3675957"/>
            <a:ext cx="1731555" cy="1967798"/>
          </a:xfrm>
          <a:custGeom>
            <a:avLst/>
            <a:gdLst>
              <a:gd name="connsiteX0" fmla="*/ 1345217 w 1731555"/>
              <a:gd name="connsiteY0" fmla="*/ 1943793 h 1967798"/>
              <a:gd name="connsiteX1" fmla="*/ 1640492 w 1731555"/>
              <a:gd name="connsiteY1" fmla="*/ 1934268 h 1967798"/>
              <a:gd name="connsiteX2" fmla="*/ 1650017 w 1731555"/>
              <a:gd name="connsiteY2" fmla="*/ 1619943 h 1967798"/>
              <a:gd name="connsiteX3" fmla="*/ 1726217 w 1731555"/>
              <a:gd name="connsiteY3" fmla="*/ 934143 h 1967798"/>
              <a:gd name="connsiteX4" fmla="*/ 1697642 w 1731555"/>
              <a:gd name="connsiteY4" fmla="*/ 515043 h 1967798"/>
              <a:gd name="connsiteX5" fmla="*/ 1478567 w 1731555"/>
              <a:gd name="connsiteY5" fmla="*/ 257868 h 1967798"/>
              <a:gd name="connsiteX6" fmla="*/ 164117 w 1731555"/>
              <a:gd name="connsiteY6" fmla="*/ 295968 h 1967798"/>
              <a:gd name="connsiteX7" fmla="*/ 87917 w 1731555"/>
              <a:gd name="connsiteY7" fmla="*/ 191193 h 1967798"/>
              <a:gd name="connsiteX8" fmla="*/ 2192 w 1731555"/>
              <a:gd name="connsiteY8" fmla="*/ 29268 h 1967798"/>
              <a:gd name="connsiteX9" fmla="*/ 183167 w 1731555"/>
              <a:gd name="connsiteY9" fmla="*/ 693 h 196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1555" h="1967798">
                <a:moveTo>
                  <a:pt x="1345217" y="1943793"/>
                </a:moveTo>
                <a:cubicBezTo>
                  <a:pt x="1467454" y="1966018"/>
                  <a:pt x="1589692" y="1988243"/>
                  <a:pt x="1640492" y="1934268"/>
                </a:cubicBezTo>
                <a:cubicBezTo>
                  <a:pt x="1691292" y="1880293"/>
                  <a:pt x="1635730" y="1786630"/>
                  <a:pt x="1650017" y="1619943"/>
                </a:cubicBezTo>
                <a:cubicBezTo>
                  <a:pt x="1664304" y="1453256"/>
                  <a:pt x="1718280" y="1118293"/>
                  <a:pt x="1726217" y="934143"/>
                </a:cubicBezTo>
                <a:cubicBezTo>
                  <a:pt x="1734154" y="749993"/>
                  <a:pt x="1738917" y="627755"/>
                  <a:pt x="1697642" y="515043"/>
                </a:cubicBezTo>
                <a:cubicBezTo>
                  <a:pt x="1656367" y="402331"/>
                  <a:pt x="1734155" y="294380"/>
                  <a:pt x="1478567" y="257868"/>
                </a:cubicBezTo>
                <a:cubicBezTo>
                  <a:pt x="1222979" y="221355"/>
                  <a:pt x="395892" y="307080"/>
                  <a:pt x="164117" y="295968"/>
                </a:cubicBezTo>
                <a:cubicBezTo>
                  <a:pt x="-67658" y="284856"/>
                  <a:pt x="114905" y="235643"/>
                  <a:pt x="87917" y="191193"/>
                </a:cubicBezTo>
                <a:cubicBezTo>
                  <a:pt x="60929" y="146743"/>
                  <a:pt x="-13683" y="61018"/>
                  <a:pt x="2192" y="29268"/>
                </a:cubicBezTo>
                <a:cubicBezTo>
                  <a:pt x="18067" y="-2482"/>
                  <a:pt x="100617" y="-895"/>
                  <a:pt x="183167" y="693"/>
                </a:cubicBezTo>
              </a:path>
            </a:pathLst>
          </a:custGeom>
          <a:noFill/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3150684" y="4251716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BCR</a:t>
            </a:r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[1]</a:t>
            </a:r>
            <a:endParaRPr lang="ja-JP" altLang="en-US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3080792" y="4515466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螺丝刀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[1]</a:t>
            </a:r>
            <a:endParaRPr lang="ja-JP" altLang="en-US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7" name="直線矢印コネクタ 86"/>
          <p:cNvCxnSpPr/>
          <p:nvPr/>
        </p:nvCxnSpPr>
        <p:spPr>
          <a:xfrm>
            <a:off x="3652626" y="4437112"/>
            <a:ext cx="2922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>
            <a:off x="3652626" y="4705005"/>
            <a:ext cx="2922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正方形/長方形 88"/>
          <p:cNvSpPr/>
          <p:nvPr/>
        </p:nvSpPr>
        <p:spPr>
          <a:xfrm>
            <a:off x="3584848" y="4161772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endParaRPr lang="ja-JP" altLang="en-US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3584848" y="4443458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endParaRPr lang="ja-JP" altLang="en-US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4759474" y="5595586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</a:t>
            </a:r>
            <a:r>
              <a:rPr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[2]</a:t>
            </a:r>
            <a:endParaRPr lang="ja-JP" altLang="en-US" sz="9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3" name="直線矢印コネクタ 92"/>
          <p:cNvCxnSpPr/>
          <p:nvPr/>
        </p:nvCxnSpPr>
        <p:spPr>
          <a:xfrm>
            <a:off x="5223296" y="5780982"/>
            <a:ext cx="2922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5169024" y="5484320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endParaRPr lang="ja-JP" altLang="en-US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6" name="直線矢印コネクタ 95"/>
          <p:cNvCxnSpPr/>
          <p:nvPr/>
        </p:nvCxnSpPr>
        <p:spPr>
          <a:xfrm>
            <a:off x="6659342" y="5995188"/>
            <a:ext cx="295544" cy="0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正方形/長方形 96"/>
          <p:cNvSpPr/>
          <p:nvPr/>
        </p:nvSpPr>
        <p:spPr>
          <a:xfrm>
            <a:off x="6633471" y="5713090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rgbClr val="00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  <a:endParaRPr lang="ja-JP" altLang="en-US" sz="800" dirty="0">
              <a:solidFill>
                <a:srgbClr val="00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6825208" y="5818341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【END】</a:t>
            </a:r>
            <a:endParaRPr lang="ja-JP" altLang="en-US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3" name="直線矢印コネクタ 102"/>
          <p:cNvCxnSpPr/>
          <p:nvPr/>
        </p:nvCxnSpPr>
        <p:spPr>
          <a:xfrm>
            <a:off x="6659342" y="3578346"/>
            <a:ext cx="309882" cy="0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/>
          <p:cNvSpPr/>
          <p:nvPr/>
        </p:nvSpPr>
        <p:spPr>
          <a:xfrm>
            <a:off x="6659342" y="3296248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rgbClr val="00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  <a:endParaRPr lang="ja-JP" altLang="en-US" sz="800" dirty="0">
              <a:solidFill>
                <a:srgbClr val="00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" name="正方形/長方形 104"/>
          <p:cNvSpPr/>
          <p:nvPr/>
        </p:nvSpPr>
        <p:spPr>
          <a:xfrm>
            <a:off x="6825208" y="3401499"/>
            <a:ext cx="648072" cy="353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【END】</a:t>
            </a:r>
            <a:endParaRPr lang="ja-JP" altLang="en-US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632520" y="789881"/>
            <a:ext cx="561662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MELIPC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机能：①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宏文件设计开发工具</a:t>
            </a:r>
          </a:p>
        </p:txBody>
      </p:sp>
      <p:sp>
        <p:nvSpPr>
          <p:cNvPr id="78" name="テキスト ボックス 137"/>
          <p:cNvSpPr txBox="1"/>
          <p:nvPr/>
        </p:nvSpPr>
        <p:spPr>
          <a:xfrm>
            <a:off x="961728" y="6120807"/>
            <a:ext cx="2119064" cy="277001"/>
          </a:xfrm>
          <a:prstGeom prst="rect">
            <a:avLst/>
          </a:prstGeom>
          <a:solidFill>
            <a:srgbClr val="FCD5B5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《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开发</a:t>
            </a:r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》Tag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7" charset="-122"/>
              </a:rPr>
              <a:t>追加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7" charset="-122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34745" y="6453150"/>
            <a:ext cx="2218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目前正在申请专利</a:t>
            </a:r>
            <a:endParaRPr lang="ja-JP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41629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7920881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MELIPC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机能：①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宏文件设计开发工具（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模拟）</a:t>
            </a:r>
            <a:endParaRPr lang="ja-JP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064569" y="1703462"/>
            <a:ext cx="7992888" cy="446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endParaRPr lang="ja-JP" altLang="en-US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64568" y="2149996"/>
            <a:ext cx="3744416" cy="42515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1064570" y="2149996"/>
            <a:ext cx="7992887" cy="0"/>
          </a:xfrm>
          <a:prstGeom prst="line">
            <a:avLst/>
          </a:prstGeom>
          <a:ln w="57150" cmpd="tri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352600" y="2658032"/>
            <a:ext cx="1152128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[1:1] 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取出＋组立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1352600" y="2924944"/>
            <a:ext cx="1152128" cy="44466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组立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1352600" y="3645024"/>
            <a:ext cx="115212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[2:1] BCR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读取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＋</a:t>
            </a:r>
            <a:r>
              <a:rPr lang="ja-JP" altLang="en-US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电动螺丝刀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1352600" y="4077072"/>
            <a:ext cx="1152128" cy="46828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条形码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IN,OUT</a:t>
            </a:r>
          </a:p>
          <a:p>
            <a:pPr algn="ctr"/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电动螺丝刀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灯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3" name="直線矢印コネクタ 52"/>
          <p:cNvCxnSpPr>
            <a:endCxn id="51" idx="0"/>
          </p:cNvCxnSpPr>
          <p:nvPr/>
        </p:nvCxnSpPr>
        <p:spPr>
          <a:xfrm>
            <a:off x="1928664" y="335699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/>
          <p:cNvSpPr/>
          <p:nvPr/>
        </p:nvSpPr>
        <p:spPr>
          <a:xfrm>
            <a:off x="1352600" y="4916600"/>
            <a:ext cx="1152128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[2:2] BCR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读取</a:t>
            </a:r>
            <a:endParaRPr lang="en-US" altLang="ja-JP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1352600" y="5204632"/>
            <a:ext cx="1152128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条形码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</a:t>
            </a:r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IN,OUT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1358330" y="6089328"/>
            <a:ext cx="1152128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[3:1] </a:t>
            </a:r>
            <a:r>
              <a:rPr lang="ja-JP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</a:t>
            </a:r>
          </a:p>
        </p:txBody>
      </p:sp>
      <p:sp>
        <p:nvSpPr>
          <p:cNvPr id="42" name="正方形/長方形 41"/>
          <p:cNvSpPr/>
          <p:nvPr/>
        </p:nvSpPr>
        <p:spPr>
          <a:xfrm>
            <a:off x="4807843" y="2149997"/>
            <a:ext cx="4249614" cy="42515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070670" y="1700808"/>
            <a:ext cx="7986787" cy="4491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070669" y="2146920"/>
            <a:ext cx="3737174" cy="39178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endParaRPr lang="ja-JP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4807844" y="2149997"/>
            <a:ext cx="4249613" cy="39178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7242" y="2953880"/>
            <a:ext cx="328968" cy="31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64" y="2658032"/>
            <a:ext cx="315346" cy="28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直線矢印コネクタ 55"/>
          <p:cNvCxnSpPr/>
          <p:nvPr/>
        </p:nvCxnSpPr>
        <p:spPr>
          <a:xfrm>
            <a:off x="1919138" y="455656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>
            <a:off x="1919138" y="570868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218" y="2549474"/>
            <a:ext cx="239767" cy="385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3079025" y="2676882"/>
            <a:ext cx="118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：动作完了</a:t>
            </a:r>
          </a:p>
        </p:txBody>
      </p:sp>
      <p:sp>
        <p:nvSpPr>
          <p:cNvPr id="65" name="正方形/長方形 64"/>
          <p:cNvSpPr/>
          <p:nvPr/>
        </p:nvSpPr>
        <p:spPr>
          <a:xfrm>
            <a:off x="3079025" y="2978038"/>
            <a:ext cx="1200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NG</a:t>
            </a:r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：动作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</a:t>
            </a:r>
            <a:endParaRPr lang="ja-JP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04728" y="2658031"/>
            <a:ext cx="1848204" cy="732699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/>
          </p:nvPr>
        </p:nvGraphicFramePr>
        <p:xfrm>
          <a:off x="4993066" y="2906200"/>
          <a:ext cx="3648567" cy="18189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543">
                <a:tc>
                  <a:txBody>
                    <a:bodyPr/>
                    <a:lstStyle/>
                    <a:p>
                      <a:r>
                        <a:rPr kumimoji="1" lang="ja-JP" altLang="en-US" sz="1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手顺</a:t>
                      </a:r>
                      <a:endParaRPr kumimoji="1" lang="ja-JP" altLang="en-US" sz="10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ja-JP" altLang="en-US" sz="1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作业名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结果</a:t>
                      </a:r>
                      <a:endParaRPr kumimoji="1" lang="ja-JP" altLang="en-US" sz="10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[1:1] </a:t>
                      </a:r>
                      <a:r>
                        <a:rPr kumimoji="1" lang="ja-JP" altLang="en-US" sz="9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取出  ＋  组立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取出</a:t>
                      </a:r>
                      <a:r>
                        <a:rPr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＋组立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OK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[2:1] BCR</a:t>
                      </a:r>
                      <a:r>
                        <a:rPr kumimoji="1"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读取　＋　电动螺丝刀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条形码</a:t>
                      </a:r>
                      <a:r>
                        <a:rPr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1239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[2:1] BCR</a:t>
                      </a:r>
                      <a:r>
                        <a:rPr kumimoji="1"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读取　＋　电动螺丝刀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电动螺丝刀</a:t>
                      </a:r>
                      <a:r>
                        <a:rPr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OK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[2:2] BCR</a:t>
                      </a:r>
                      <a:r>
                        <a:rPr kumimoji="1"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读取</a:t>
                      </a:r>
                      <a:endParaRPr kumimoji="1" lang="en-US" altLang="ja-JP" sz="1000" b="0" dirty="0" smtClean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条形码</a:t>
                      </a:r>
                      <a:r>
                        <a:rPr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OK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[3:1] </a:t>
                      </a:r>
                      <a:r>
                        <a:rPr kumimoji="1"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取出</a:t>
                      </a:r>
                      <a:r>
                        <a:rPr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7242" y="3993491"/>
            <a:ext cx="328968" cy="31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64" y="3745451"/>
            <a:ext cx="315346" cy="28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正方形/長方形 84"/>
          <p:cNvSpPr/>
          <p:nvPr/>
        </p:nvSpPr>
        <p:spPr>
          <a:xfrm>
            <a:off x="3079025" y="3764301"/>
            <a:ext cx="118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：动作完了</a:t>
            </a:r>
          </a:p>
        </p:txBody>
      </p:sp>
      <p:sp>
        <p:nvSpPr>
          <p:cNvPr id="86" name="正方形/長方形 85"/>
          <p:cNvSpPr/>
          <p:nvPr/>
        </p:nvSpPr>
        <p:spPr>
          <a:xfrm>
            <a:off x="3079025" y="4017649"/>
            <a:ext cx="1200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NG</a:t>
            </a:r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：动作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</a:t>
            </a:r>
            <a:endParaRPr lang="ja-JP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2504728" y="3645025"/>
            <a:ext cx="1848204" cy="905407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7242" y="5167833"/>
            <a:ext cx="328968" cy="31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64" y="4916814"/>
            <a:ext cx="315346" cy="28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正方形/長方形 89"/>
          <p:cNvSpPr/>
          <p:nvPr/>
        </p:nvSpPr>
        <p:spPr>
          <a:xfrm>
            <a:off x="3079025" y="4935664"/>
            <a:ext cx="118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：动作完了</a:t>
            </a:r>
          </a:p>
        </p:txBody>
      </p:sp>
      <p:sp>
        <p:nvSpPr>
          <p:cNvPr id="91" name="正方形/長方形 90"/>
          <p:cNvSpPr/>
          <p:nvPr/>
        </p:nvSpPr>
        <p:spPr>
          <a:xfrm>
            <a:off x="3079025" y="5178867"/>
            <a:ext cx="1200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NG</a:t>
            </a:r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：动作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</a:t>
            </a:r>
            <a:endParaRPr lang="ja-JP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2504728" y="4916813"/>
            <a:ext cx="1848204" cy="79187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594" y="6081512"/>
            <a:ext cx="315346" cy="28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正方形/長方形 94"/>
          <p:cNvSpPr/>
          <p:nvPr/>
        </p:nvSpPr>
        <p:spPr>
          <a:xfrm>
            <a:off x="3084755" y="6100362"/>
            <a:ext cx="118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</a:t>
            </a:r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：动作完了</a:t>
            </a:r>
          </a:p>
        </p:txBody>
      </p:sp>
      <p:sp>
        <p:nvSpPr>
          <p:cNvPr id="97" name="正方形/長方形 96"/>
          <p:cNvSpPr/>
          <p:nvPr/>
        </p:nvSpPr>
        <p:spPr>
          <a:xfrm>
            <a:off x="2510458" y="6088224"/>
            <a:ext cx="1848204" cy="31329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57778" y="4314234"/>
            <a:ext cx="1043056" cy="202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1239 </a:t>
            </a:r>
          </a:p>
        </p:txBody>
      </p:sp>
      <p:sp>
        <p:nvSpPr>
          <p:cNvPr id="98" name="正方形/長方形 97"/>
          <p:cNvSpPr/>
          <p:nvPr/>
        </p:nvSpPr>
        <p:spPr>
          <a:xfrm>
            <a:off x="2565597" y="4293328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BCR</a:t>
            </a:r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入力</a:t>
            </a:r>
          </a:p>
        </p:txBody>
      </p:sp>
      <p:sp>
        <p:nvSpPr>
          <p:cNvPr id="99" name="正方形/長方形 98"/>
          <p:cNvSpPr/>
          <p:nvPr/>
        </p:nvSpPr>
        <p:spPr>
          <a:xfrm>
            <a:off x="3257778" y="5473578"/>
            <a:ext cx="1043056" cy="202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正方形/長方形 99"/>
          <p:cNvSpPr/>
          <p:nvPr/>
        </p:nvSpPr>
        <p:spPr>
          <a:xfrm>
            <a:off x="2565597" y="5452672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BCR</a:t>
            </a:r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入力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619450" y="2536868"/>
            <a:ext cx="2565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ja-JP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结果（入出力）</a:t>
            </a:r>
          </a:p>
        </p:txBody>
      </p:sp>
      <p:sp>
        <p:nvSpPr>
          <p:cNvPr id="101" name="正方形/長方形 100"/>
          <p:cNvSpPr/>
          <p:nvPr/>
        </p:nvSpPr>
        <p:spPr>
          <a:xfrm>
            <a:off x="4985499" y="5013176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</a:t>
            </a:r>
            <a:r>
              <a:rPr lang="ja-JP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（信号灯・</a:t>
            </a:r>
            <a:r>
              <a:rPr lang="zh-CN" altLang="ja-JP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蜂鸣器</a:t>
            </a:r>
            <a:r>
              <a:rPr lang="ja-JP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等）</a:t>
            </a:r>
          </a:p>
        </p:txBody>
      </p:sp>
      <p:graphicFrame>
        <p:nvGraphicFramePr>
          <p:cNvPr id="103" name="表 102"/>
          <p:cNvGraphicFramePr>
            <a:graphicFrameLocks noGrp="1"/>
          </p:cNvGraphicFramePr>
          <p:nvPr>
            <p:extLst/>
          </p:nvPr>
        </p:nvGraphicFramePr>
        <p:xfrm>
          <a:off x="5037012" y="5383111"/>
          <a:ext cx="3617469" cy="791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3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048"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手顺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ja-JP" altLang="en-US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作业名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结果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[3:1] </a:t>
                      </a:r>
                      <a:r>
                        <a:rPr kumimoji="1"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取出</a:t>
                      </a:r>
                      <a:r>
                        <a:rPr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ON</a:t>
                      </a:r>
                      <a:endParaRPr kumimoji="1" lang="ja-JP" altLang="en-US" sz="1000" b="0" dirty="0" smtClean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690" y="2549475"/>
            <a:ext cx="239767" cy="385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正方形/長方形 111"/>
          <p:cNvSpPr/>
          <p:nvPr/>
        </p:nvSpPr>
        <p:spPr>
          <a:xfrm>
            <a:off x="928879" y="1163341"/>
            <a:ext cx="775792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在模拟视窗进行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lang="zh-CN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的模拟。</a:t>
            </a:r>
          </a:p>
          <a:p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工作台的</a:t>
            </a:r>
            <a:r>
              <a:rPr lang="en-US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画面也准备</a:t>
            </a:r>
            <a:r>
              <a:rPr lang="zh-CN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好，各种操作可以直观的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看到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	</a:t>
            </a:r>
          </a:p>
        </p:txBody>
      </p:sp>
      <p:sp>
        <p:nvSpPr>
          <p:cNvPr id="50" name="正方形/長方形 49"/>
          <p:cNvSpPr/>
          <p:nvPr/>
        </p:nvSpPr>
        <p:spPr>
          <a:xfrm>
            <a:off x="7199656" y="836501"/>
            <a:ext cx="2181969" cy="432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工具</a:t>
            </a:r>
            <a:r>
              <a:rPr lang="ja-JP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画面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概念图</a:t>
            </a:r>
            <a:endParaRPr lang="ja-JP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343147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711790" y="1357273"/>
            <a:ext cx="8349064" cy="306705"/>
          </a:xfrm>
          <a:prstGeom prst="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</p:spPr>
        <p:txBody>
          <a:bodyPr wrap="square" anchor="ctr" anchorCtr="0">
            <a:spAutoFit/>
          </a:bodyPr>
          <a:lstStyle/>
          <a:p>
            <a:r>
              <a:rPr lang="zh-CN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检查了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lang="zh-CN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好的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</a:t>
            </a:r>
            <a:r>
              <a:rPr lang="zh-CN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后，可以生成宏文件。同时，数据库也保存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手顺</a:t>
            </a:r>
            <a:r>
              <a:rPr lang="zh-CN" altLang="ja-JP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</a:t>
            </a:r>
            <a:r>
              <a:rPr lang="ja-JP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ja-JP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128857" y="2636583"/>
            <a:ext cx="4335166" cy="14031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[1:1]  </a:t>
            </a:r>
          </a:p>
          <a:p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DISP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:</a:t>
            </a:r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Both.Data.LED1.Screen1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,</a:t>
            </a:r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MES.PartsGroup1</a:t>
            </a:r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IN:[</a:t>
            </a:r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Send.Bit.Get1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＝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Send.Bit.Get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２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＝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 </a:t>
            </a:r>
          </a:p>
          <a:p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OK-OUT: [2:1] </a:t>
            </a:r>
          </a:p>
          <a:p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NG-OUT: </a:t>
            </a:r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Both.Data.LED1.Screen10</a:t>
            </a:r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214730" y="2173446"/>
            <a:ext cx="1202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：电装品组立</a:t>
            </a:r>
          </a:p>
        </p:txBody>
      </p:sp>
      <p:cxnSp>
        <p:nvCxnSpPr>
          <p:cNvPr id="5" name="直線矢印コネクタ 4"/>
          <p:cNvCxnSpPr>
            <a:endCxn id="11" idx="3"/>
          </p:cNvCxnSpPr>
          <p:nvPr/>
        </p:nvCxnSpPr>
        <p:spPr>
          <a:xfrm flipH="1">
            <a:off x="2417303" y="1928413"/>
            <a:ext cx="1318675" cy="3835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3756799" y="1786909"/>
            <a:ext cx="18437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作业台</a:t>
            </a:r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No.</a:t>
            </a:r>
            <a:r>
              <a:rPr lang="ja-JP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：作业台名称</a:t>
            </a:r>
          </a:p>
        </p:txBody>
      </p:sp>
      <p:cxnSp>
        <p:nvCxnSpPr>
          <p:cNvPr id="28" name="直線矢印コネクタ 27"/>
          <p:cNvCxnSpPr/>
          <p:nvPr/>
        </p:nvCxnSpPr>
        <p:spPr>
          <a:xfrm flipH="1">
            <a:off x="1712640" y="2450444"/>
            <a:ext cx="1944216" cy="258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1128857" y="1776075"/>
            <a:ext cx="140970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宏文件的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lang="zh-CN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128857" y="2113260"/>
            <a:ext cx="4400208" cy="4268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646945" y="3368293"/>
            <a:ext cx="355452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为了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移行</a:t>
            </a:r>
            <a:r>
              <a:rPr lang="zh-CN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方便，带有宏文件输出机能，把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设定</a:t>
            </a:r>
            <a:r>
              <a:rPr lang="zh-CN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信息保存到文件中。</a:t>
            </a:r>
            <a:endParaRPr lang="ja-JP" altLang="en-US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5673080" y="4197070"/>
            <a:ext cx="3670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宏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解析执行Module</a:t>
            </a:r>
            <a:r>
              <a:rPr lang="zh-CN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读取宏文件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解析、执行</a:t>
            </a:r>
            <a:r>
              <a:rPr lang="ja-JP" altLang="en-US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</a:p>
          <a:p>
            <a:r>
              <a:rPr lang="zh-CN" altLang="ja-JP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只要不超过同时作业的允许数量，可以启动多个执行。</a:t>
            </a:r>
            <a:endParaRPr lang="ja-JP" altLang="en-US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632520" y="815471"/>
            <a:ext cx="7920881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MELIPC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机能：①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宏文件设计开发工具（宏文件生成）</a:t>
            </a:r>
            <a:endParaRPr lang="ja-JP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128857" y="5937686"/>
            <a:ext cx="360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・・・・・・・・・・・・・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1128857" y="4436684"/>
            <a:ext cx="4335166" cy="14031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[2:1]  </a:t>
            </a:r>
          </a:p>
          <a:p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DISP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:</a:t>
            </a:r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Both.Data.LED1.Screen2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IN:[Send. </a:t>
            </a:r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Bit.ScrewUp1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lang="ja-JP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＝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 ,</a:t>
            </a:r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TimeOut</a:t>
            </a:r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3sec</a:t>
            </a:r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OK-OUT: [3:1] </a:t>
            </a:r>
          </a:p>
          <a:p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NG-OUT: </a:t>
            </a:r>
            <a:r>
              <a:rPr lang="en-US" altLang="ja-JP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Both.Data.LED1.Screen11</a:t>
            </a:r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1128857" y="2550794"/>
            <a:ext cx="4335166" cy="14031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756800" y="2334725"/>
            <a:ext cx="14842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en-US" altLang="ja-JP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Step:Process</a:t>
            </a:r>
            <a:r>
              <a:rPr lang="en-US" altLang="ja-JP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4498916" y="2811077"/>
            <a:ext cx="14842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屏幕上显示的内容</a:t>
            </a:r>
          </a:p>
        </p:txBody>
      </p:sp>
      <p:sp>
        <p:nvSpPr>
          <p:cNvPr id="41" name="正方形/長方形 40"/>
          <p:cNvSpPr/>
          <p:nvPr/>
        </p:nvSpPr>
        <p:spPr>
          <a:xfrm>
            <a:off x="4498916" y="3124069"/>
            <a:ext cx="14842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输入条件</a:t>
            </a:r>
          </a:p>
        </p:txBody>
      </p:sp>
      <p:sp>
        <p:nvSpPr>
          <p:cNvPr id="42" name="正方形/長方形 41"/>
          <p:cNvSpPr/>
          <p:nvPr/>
        </p:nvSpPr>
        <p:spPr>
          <a:xfrm>
            <a:off x="4520953" y="3478638"/>
            <a:ext cx="14842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4520953" y="3796546"/>
            <a:ext cx="14842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NG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</a:p>
        </p:txBody>
      </p:sp>
      <p:sp>
        <p:nvSpPr>
          <p:cNvPr id="22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23471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/>
        </p:nvSpPr>
        <p:spPr>
          <a:xfrm>
            <a:off x="632520" y="815471"/>
            <a:ext cx="7920881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MELIPC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机能：①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宏文件设计开发工具（宏文件读取，设定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Device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ja-JP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正方形/長方形 41"/>
          <p:cNvSpPr/>
          <p:nvPr/>
        </p:nvSpPr>
        <p:spPr>
          <a:xfrm>
            <a:off x="1064568" y="1700809"/>
            <a:ext cx="4352422" cy="36724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正方形/長方形 53"/>
          <p:cNvSpPr/>
          <p:nvPr/>
        </p:nvSpPr>
        <p:spPr>
          <a:xfrm>
            <a:off x="1095369" y="1728846"/>
            <a:ext cx="4321620" cy="39178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Device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设定</a:t>
            </a:r>
            <a:endParaRPr lang="ja-JP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9" name="表 9"/>
          <p:cNvGraphicFramePr>
            <a:graphicFrameLocks noGrp="1"/>
          </p:cNvGraphicFramePr>
          <p:nvPr>
            <p:extLst/>
          </p:nvPr>
        </p:nvGraphicFramePr>
        <p:xfrm>
          <a:off x="1280592" y="2485050"/>
          <a:ext cx="3888432" cy="25829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4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543">
                <a:tc>
                  <a:txBody>
                    <a:bodyPr/>
                    <a:lstStyle/>
                    <a:p>
                      <a:r>
                        <a:rPr kumimoji="1" lang="zh-CN" altLang="en-US" sz="1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动作</a:t>
                      </a:r>
                      <a:endParaRPr kumimoji="1" lang="ja-JP" altLang="en-US" sz="10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信息</a:t>
                      </a:r>
                      <a:endParaRPr kumimoji="1" lang="ja-JP" altLang="en-US" sz="1000" dirty="0" smtClean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Device</a:t>
                      </a:r>
                      <a:endParaRPr kumimoji="1" lang="ja-JP" altLang="en-US" sz="10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[1:1] </a:t>
                      </a:r>
                      <a:r>
                        <a:rPr kumimoji="1" lang="ja-JP" altLang="en-US" sz="9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取出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结果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0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M100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[2:1] BCR</a:t>
                      </a:r>
                      <a:r>
                        <a:rPr kumimoji="1"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读取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条形码</a:t>
                      </a:r>
                      <a:r>
                        <a:rPr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000" b="0" dirty="0" smtClean="0">
                          <a:latin typeface="宋体" panose="02010600030101010101" pitchFamily="2" charset="-122"/>
                          <a:ea typeface="+mn-ea"/>
                        </a:rPr>
                        <a:t>D1000-D1001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9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[2:1] </a:t>
                      </a:r>
                      <a:r>
                        <a:rPr kumimoji="1"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电动螺丝刀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扭矩</a:t>
                      </a:r>
                      <a:endParaRPr lang="en-US" altLang="ja-JP" sz="1000" b="0" dirty="0" smtClean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000" b="0" dirty="0" smtClean="0">
                          <a:latin typeface="宋体" panose="02010600030101010101" pitchFamily="2" charset="-122"/>
                          <a:ea typeface="+mn-ea"/>
                        </a:rPr>
                        <a:t>D1100-D1101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en-US" altLang="ja-JP" sz="1000" b="0" dirty="0" smtClean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转速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000" b="0" dirty="0" smtClean="0">
                          <a:latin typeface="宋体" panose="02010600030101010101" pitchFamily="2" charset="-122"/>
                          <a:ea typeface="+mn-ea"/>
                        </a:rPr>
                        <a:t>D1200-D1201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[2:1] </a:t>
                      </a:r>
                      <a:r>
                        <a:rPr kumimoji="1" lang="zh-CN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信号灯</a:t>
                      </a:r>
                      <a:endParaRPr kumimoji="1" lang="ja-JP" altLang="en-US" sz="1000" b="0" dirty="0" smtClean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结果</a:t>
                      </a:r>
                      <a:r>
                        <a:rPr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000" b="0" dirty="0" smtClean="0">
                          <a:latin typeface="宋体" panose="02010600030101010101" pitchFamily="2" charset="-122"/>
                          <a:ea typeface="+mn-ea"/>
                        </a:rPr>
                        <a:t>M105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[2:2] </a:t>
                      </a:r>
                      <a:r>
                        <a:rPr kumimoji="1" lang="zh-CN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峰鸣器</a:t>
                      </a:r>
                      <a:endParaRPr kumimoji="1" lang="ja-JP" altLang="en-US" sz="1000" b="0" dirty="0" smtClean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电动螺丝刀</a:t>
                      </a:r>
                      <a:r>
                        <a:rPr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000" b="0" dirty="0" smtClean="0">
                          <a:latin typeface="宋体" panose="02010600030101010101" pitchFamily="2" charset="-122"/>
                          <a:ea typeface="+mn-ea"/>
                        </a:rPr>
                        <a:t>D1300-D1301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[2:2] </a:t>
                      </a:r>
                      <a:r>
                        <a:rPr kumimoji="1" lang="zh-CN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按钮</a:t>
                      </a:r>
                      <a:endParaRPr kumimoji="1" lang="en-US" altLang="ja-JP" sz="1000" b="0" dirty="0" smtClean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状态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000" b="0" dirty="0" smtClean="0">
                          <a:latin typeface="宋体" panose="02010600030101010101" pitchFamily="2" charset="-122"/>
                          <a:ea typeface="+mn-ea"/>
                        </a:rPr>
                        <a:t>M110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[3:1] </a:t>
                      </a:r>
                      <a:r>
                        <a:rPr kumimoji="1"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取出</a:t>
                      </a:r>
                      <a:r>
                        <a:rPr lang="en-US" altLang="ja-JP" sz="1000" b="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000" b="0" dirty="0" smtClean="0">
                          <a:latin typeface="宋体" panose="02010600030101010101" pitchFamily="2" charset="-122"/>
                          <a:ea typeface="+mn-ea"/>
                        </a:rPr>
                        <a:t>M115</a:t>
                      </a:r>
                      <a:endParaRPr kumimoji="1" lang="ja-JP" altLang="en-US" sz="10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7" name="正方形/長方形 11"/>
          <p:cNvSpPr/>
          <p:nvPr/>
        </p:nvSpPr>
        <p:spPr>
          <a:xfrm>
            <a:off x="906976" y="2115717"/>
            <a:ext cx="2565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ja-JP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结果（入出力）</a:t>
            </a:r>
          </a:p>
        </p:txBody>
      </p: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23" y="2128323"/>
            <a:ext cx="201976" cy="324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等腰三角形 1"/>
          <p:cNvSpPr/>
          <p:nvPr/>
        </p:nvSpPr>
        <p:spPr>
          <a:xfrm rot="10800000">
            <a:off x="3364762" y="2869241"/>
            <a:ext cx="216024" cy="201831"/>
          </a:xfrm>
          <a:prstGeom prst="triangle">
            <a:avLst>
              <a:gd name="adj" fmla="val 479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10800000">
            <a:off x="3364762" y="3145666"/>
            <a:ext cx="216024" cy="201831"/>
          </a:xfrm>
          <a:prstGeom prst="triangle">
            <a:avLst>
              <a:gd name="adj" fmla="val 479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10800000">
            <a:off x="3363562" y="3431113"/>
            <a:ext cx="216024" cy="201831"/>
          </a:xfrm>
          <a:prstGeom prst="triangle">
            <a:avLst>
              <a:gd name="adj" fmla="val 479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等腰三角形 82"/>
          <p:cNvSpPr/>
          <p:nvPr/>
        </p:nvSpPr>
        <p:spPr>
          <a:xfrm rot="10800000">
            <a:off x="3363561" y="3704866"/>
            <a:ext cx="216024" cy="201831"/>
          </a:xfrm>
          <a:prstGeom prst="triangle">
            <a:avLst>
              <a:gd name="adj" fmla="val 479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10800000">
            <a:off x="3363561" y="3981291"/>
            <a:ext cx="216024" cy="201831"/>
          </a:xfrm>
          <a:prstGeom prst="triangle">
            <a:avLst>
              <a:gd name="adj" fmla="val 479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rot="10800000">
            <a:off x="3363561" y="4257716"/>
            <a:ext cx="216024" cy="201831"/>
          </a:xfrm>
          <a:prstGeom prst="triangle">
            <a:avLst>
              <a:gd name="adj" fmla="val 479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10800000">
            <a:off x="3363561" y="4539679"/>
            <a:ext cx="216024" cy="201831"/>
          </a:xfrm>
          <a:prstGeom prst="triangle">
            <a:avLst>
              <a:gd name="adj" fmla="val 479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10800000">
            <a:off x="3363561" y="4813458"/>
            <a:ext cx="216024" cy="201831"/>
          </a:xfrm>
          <a:prstGeom prst="triangle">
            <a:avLst>
              <a:gd name="adj" fmla="val 479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正方形/長方形 36"/>
          <p:cNvSpPr/>
          <p:nvPr/>
        </p:nvSpPr>
        <p:spPr>
          <a:xfrm>
            <a:off x="5664945" y="2720686"/>
            <a:ext cx="367002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ja-JP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宏文件</a:t>
            </a:r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解析、验证执行后</a:t>
            </a:r>
            <a:r>
              <a:rPr lang="ja-JP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ja-JP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将从画面上对作业工具对应的</a:t>
            </a:r>
            <a:r>
              <a:rPr lang="en-US" altLang="zh-CN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Device</a:t>
            </a:r>
          </a:p>
          <a:p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进行设定。</a:t>
            </a:r>
            <a:endParaRPr lang="en-US" altLang="zh-CN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endParaRPr lang="en-US" altLang="ja-JP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至些作业工具与</a:t>
            </a:r>
            <a:r>
              <a:rPr lang="en-US" altLang="zh-CN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PLC</a:t>
            </a:r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或是</a:t>
            </a:r>
            <a:r>
              <a:rPr lang="en-US" altLang="zh-CN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IO</a:t>
            </a:r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的物理</a:t>
            </a:r>
            <a:endParaRPr lang="en-US" altLang="zh-CN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en-US" altLang="zh-CN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Device</a:t>
            </a:r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相连接。在操作工具的时候，</a:t>
            </a:r>
            <a:endParaRPr lang="en-US" altLang="zh-CN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会将信息反应到设定到</a:t>
            </a:r>
            <a:r>
              <a:rPr lang="en-US" altLang="zh-CN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Device</a:t>
            </a:r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中。</a:t>
            </a:r>
            <a:endParaRPr lang="en-US" altLang="zh-CN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完成上位</a:t>
            </a:r>
            <a:r>
              <a:rPr lang="en-US" altLang="zh-CN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PC</a:t>
            </a:r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与设备</a:t>
            </a:r>
            <a:r>
              <a:rPr lang="en-US" altLang="zh-CN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PLC</a:t>
            </a:r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的信息交互。</a:t>
            </a:r>
            <a:endParaRPr lang="ja-JP" altLang="en-US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7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9903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6768753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MELIPC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机能：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①宏文件设计开发工具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（作业手顺</a:t>
            </a:r>
            <a:r>
              <a:rPr lang="zh-CN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提示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ja-JP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113241" y="866129"/>
            <a:ext cx="2181969" cy="432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画面</a:t>
            </a:r>
            <a:r>
              <a:rPr lang="zh-CN" altLang="ja-JP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概念图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877702" y="1402595"/>
            <a:ext cx="7385334" cy="4491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77702" y="1405250"/>
            <a:ext cx="7385334" cy="49865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70" y="2564905"/>
            <a:ext cx="239767" cy="380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正方形/長方形 57"/>
          <p:cNvSpPr/>
          <p:nvPr/>
        </p:nvSpPr>
        <p:spPr>
          <a:xfrm>
            <a:off x="908534" y="1425081"/>
            <a:ext cx="7385332" cy="426702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1476956" y="1493171"/>
            <a:ext cx="17066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作业台：</a:t>
            </a:r>
            <a:r>
              <a:rPr lang="en-US" altLang="zh-CN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  <a:endParaRPr lang="en-US" altLang="ja-JP" sz="12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2941860" y="1486856"/>
            <a:ext cx="18979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作业员：</a:t>
            </a:r>
            <a:r>
              <a:rPr lang="en-US" altLang="zh-CN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577" y="1534933"/>
            <a:ext cx="281031" cy="15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正方形/長方形 66"/>
          <p:cNvSpPr/>
          <p:nvPr/>
        </p:nvSpPr>
        <p:spPr>
          <a:xfrm>
            <a:off x="908534" y="1851783"/>
            <a:ext cx="7385332" cy="617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2" name="图片 66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0955" y="1534208"/>
            <a:ext cx="264340" cy="15920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704" y="1470133"/>
            <a:ext cx="159067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正方形/長方形 83"/>
          <p:cNvSpPr/>
          <p:nvPr/>
        </p:nvSpPr>
        <p:spPr>
          <a:xfrm>
            <a:off x="4511612" y="1469027"/>
            <a:ext cx="1480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lang="zh-CN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</a:t>
            </a:r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36" y="1486855"/>
            <a:ext cx="204949" cy="2109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" name="図 22"/>
          <p:cNvPicPr/>
          <p:nvPr/>
        </p:nvPicPr>
        <p:blipFill>
          <a:blip r:embed="rId7"/>
          <a:stretch>
            <a:fillRect/>
          </a:stretch>
        </p:blipFill>
        <p:spPr>
          <a:xfrm>
            <a:off x="908534" y="1923022"/>
            <a:ext cx="7114735" cy="4468746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4232920" y="5301209"/>
            <a:ext cx="489654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有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显示器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显示的情况下，通过像左边这样的画面显示。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没有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显示器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的情况下，通过传感器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・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灯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・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声音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等手段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也可以指示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作业手顺。</a:t>
            </a:r>
          </a:p>
        </p:txBody>
      </p:sp>
      <p:sp>
        <p:nvSpPr>
          <p:cNvPr id="18" name="正方形/長方形 68"/>
          <p:cNvSpPr/>
          <p:nvPr/>
        </p:nvSpPr>
        <p:spPr>
          <a:xfrm>
            <a:off x="5725518" y="2642909"/>
            <a:ext cx="355689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此操作可以设定作业的实际步骤。</a:t>
            </a:r>
            <a:endParaRPr lang="en-US" altLang="zh-CN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显示的图片及材料等信息。</a:t>
            </a:r>
            <a:endParaRPr lang="ja-JP" altLang="en-US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9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206398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583264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MELIPC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机能：②作业</a:t>
            </a:r>
            <a:r>
              <a:rPr lang="zh-CN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显示器动作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指示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496616" y="1334064"/>
            <a:ext cx="73354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显示器动作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指示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Module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经由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Ethernet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，向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显示器发出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指示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该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Module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可以启动多个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可以同时向多个显示器发出指令。</a:t>
            </a:r>
            <a:endParaRPr lang="en-US" altLang="zh-CN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无论单机版作业台，还是网络版作业台，工业</a:t>
            </a:r>
            <a:r>
              <a:rPr lang="en-US" altLang="zh-CN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PC</a:t>
            </a:r>
            <a:r>
              <a:rPr lang="zh-CN" altLang="en-US" u="sng" dirty="0">
                <a:solidFill>
                  <a:schemeClr val="accent3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的程序是标准化的，无需修改程序，只要通过配置即可实现。</a:t>
            </a:r>
            <a:endParaRPr lang="en-US" altLang="zh-CN" u="sng" dirty="0">
              <a:solidFill>
                <a:schemeClr val="accent3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7892" y="3075335"/>
            <a:ext cx="970726" cy="32781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19" y="4539439"/>
            <a:ext cx="931565" cy="60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3101131" y="4234803"/>
            <a:ext cx="792899" cy="28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ja-JP" sz="1100" dirty="0">
                <a:solidFill>
                  <a:srgbClr val="B85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  <a:endParaRPr lang="en-US" altLang="zh-CN" sz="1100" dirty="0">
              <a:solidFill>
                <a:srgbClr val="B8580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ja-JP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画面</a:t>
            </a:r>
            <a:r>
              <a:rPr lang="ja-JP" altLang="en-US" sz="11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指示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224787" y="3926977"/>
            <a:ext cx="7617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Ethernet</a:t>
            </a:r>
            <a:endParaRPr lang="ja-JP" altLang="en-US" sz="105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615961" y="5190732"/>
            <a:ext cx="1201459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Andorid</a:t>
            </a:r>
            <a:r>
              <a:rPr lang="en-US" altLang="ja-JP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APP</a:t>
            </a:r>
            <a:endParaRPr lang="en-US" altLang="ja-JP" sz="12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画面表示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10728" y="6093296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以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MELIPC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为中心进行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信息控制，向显示器显示需要的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指示画面。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配合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Smart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台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实绩，显示下一个画面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</a:p>
        </p:txBody>
      </p:sp>
      <p:pic>
        <p:nvPicPr>
          <p:cNvPr id="16" name="图片 66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1376" y="4679404"/>
            <a:ext cx="1429890" cy="1029560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926053" y="4609993"/>
            <a:ext cx="8002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lang="zh-CN" altLang="ja-JP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实绩</a:t>
            </a:r>
            <a:endParaRPr lang="en-US" altLang="zh-CN" sz="12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lang="zh-CN" altLang="ja-JP" sz="12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收集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852340" y="2636912"/>
            <a:ext cx="8205116" cy="3096344"/>
          </a:xfrm>
          <a:prstGeom prst="roundRect">
            <a:avLst>
              <a:gd name="adj" fmla="val 46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75" y="3977224"/>
            <a:ext cx="816986" cy="5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/>
        </p:nvSpPr>
        <p:spPr>
          <a:xfrm>
            <a:off x="1705838" y="2783755"/>
            <a:ext cx="904585" cy="25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1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1" y="4587956"/>
            <a:ext cx="823281" cy="507495"/>
          </a:xfrm>
          <a:prstGeom prst="rect">
            <a:avLst/>
          </a:prstGeom>
        </p:spPr>
      </p:pic>
      <p:cxnSp>
        <p:nvCxnSpPr>
          <p:cNvPr id="10" name="直接连接符 9"/>
          <p:cNvCxnSpPr>
            <a:stCxn id="7" idx="2"/>
          </p:cNvCxnSpPr>
          <p:nvPr/>
        </p:nvCxnSpPr>
        <p:spPr>
          <a:xfrm>
            <a:off x="2253255" y="3403154"/>
            <a:ext cx="0" cy="134591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129906" y="4139209"/>
            <a:ext cx="0" cy="4276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253256" y="4159932"/>
            <a:ext cx="873567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1027"/>
          <p:cNvSpPr/>
          <p:nvPr/>
        </p:nvSpPr>
        <p:spPr>
          <a:xfrm>
            <a:off x="4011336" y="2814308"/>
            <a:ext cx="4820728" cy="84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上保存有订单与产品的生产流程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生产所需的材料及库存信息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正在生产产品的步骤实绩</a:t>
            </a:r>
          </a:p>
        </p:txBody>
      </p:sp>
      <p:sp>
        <p:nvSpPr>
          <p:cNvPr id="33" name="正方形/長方形 1027"/>
          <p:cNvSpPr/>
          <p:nvPr/>
        </p:nvSpPr>
        <p:spPr>
          <a:xfrm>
            <a:off x="4028686" y="4415889"/>
            <a:ext cx="4956763" cy="84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显示端采用安卓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开发，与服务端的工业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进行通讯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显示作业步骤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收集正在生产的相关实绩，传送给工业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保存</a:t>
            </a:r>
          </a:p>
        </p:txBody>
      </p:sp>
      <p:sp>
        <p:nvSpPr>
          <p:cNvPr id="21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67243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388843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作业台机能对象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556792"/>
            <a:ext cx="82759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89" y="3789041"/>
            <a:ext cx="931565" cy="60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139792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583264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MELIPC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机能：②作业手顺</a:t>
            </a:r>
            <a:r>
              <a:rPr lang="zh-CN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的版本更新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402656" y="1516379"/>
            <a:ext cx="7335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作业手顺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在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MELIPC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中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集中管理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，有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更新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的时候，会自动向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作业台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发布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显示器的显示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内容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在每次启动的时候，从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MELIPC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下载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最新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手顺。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0636" y="3104252"/>
            <a:ext cx="790657" cy="31525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077" y="3565720"/>
            <a:ext cx="931565" cy="60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18211" y="3182189"/>
            <a:ext cx="108012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ja-JP" sz="1400" dirty="0">
                <a:solidFill>
                  <a:srgbClr val="B85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352399" y="3555557"/>
            <a:ext cx="951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Ethernet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16040" y="4271649"/>
            <a:ext cx="174822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Andorid</a:t>
            </a:r>
            <a:r>
              <a:rPr lang="en-US" altLang="ja-JP" sz="1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APP</a:t>
            </a:r>
            <a:endParaRPr lang="en-US" altLang="ja-JP" sz="14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ja-JP" altLang="en-US" sz="1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画面</a:t>
            </a:r>
            <a:r>
              <a:rPr lang="zh-CN" altLang="ja-JP" sz="1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显示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06932" y="5661249"/>
            <a:ext cx="856895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版本更新的时候，不需要人工操作，能方便地向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各作业台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发布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pic>
        <p:nvPicPr>
          <p:cNvPr id="16" name="图片 66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1747" y="4271650"/>
            <a:ext cx="758705" cy="853383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4515194" y="3569253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最新手顺</a:t>
            </a:r>
            <a:r>
              <a:rPr lang="en-US" altLang="ja-JP" sz="1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Get</a:t>
            </a:r>
            <a:endParaRPr lang="ja-JP" altLang="en-US" sz="14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>
            <a:off x="2350488" y="3398213"/>
            <a:ext cx="0" cy="14709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9" idx="1"/>
          </p:cNvCxnSpPr>
          <p:nvPr/>
        </p:nvCxnSpPr>
        <p:spPr>
          <a:xfrm>
            <a:off x="2365954" y="3867108"/>
            <a:ext cx="4274123" cy="1"/>
          </a:xfrm>
          <a:prstGeom prst="line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2350488" y="4869161"/>
            <a:ext cx="2907316" cy="0"/>
          </a:xfrm>
          <a:prstGeom prst="line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フローチャート : 磁気ディスク 27"/>
          <p:cNvSpPr/>
          <p:nvPr/>
        </p:nvSpPr>
        <p:spPr>
          <a:xfrm>
            <a:off x="2911560" y="2849025"/>
            <a:ext cx="856736" cy="578603"/>
          </a:xfrm>
          <a:prstGeom prst="flowChartMagneticDisk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accent1">
                <a:shade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2536897" y="4573641"/>
            <a:ext cx="161544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最新手顺作业指示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116" y="4692348"/>
            <a:ext cx="15621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1726440" y="2796759"/>
            <a:ext cx="904585" cy="25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1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15395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3"/>
          <p:cNvSpPr>
            <a:spLocks noChangeShapeType="1"/>
          </p:cNvSpPr>
          <p:nvPr/>
        </p:nvSpPr>
        <p:spPr bwMode="auto">
          <a:xfrm>
            <a:off x="212195" y="2506416"/>
            <a:ext cx="9205158" cy="0"/>
          </a:xfrm>
          <a:prstGeom prst="line">
            <a:avLst/>
          </a:prstGeom>
          <a:noFill/>
          <a:ln w="101600">
            <a:solidFill>
              <a:srgbClr val="C00000"/>
            </a:solidFill>
            <a:round/>
            <a:headEnd/>
            <a:tailEnd type="triangle" w="med" len="med"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33">
              <a:ln>
                <a:solidFill>
                  <a:srgbClr val="FFD347"/>
                </a:solidFill>
              </a:ln>
              <a:latin typeface="微软雅黑" pitchFamily="34" charset="-122"/>
              <a:ea typeface="微软雅黑" pitchFamily="34" charset="-122"/>
              <a:cs typeface="宋体" charset="0"/>
            </a:endParaRPr>
          </a:p>
        </p:txBody>
      </p:sp>
      <p:grpSp>
        <p:nvGrpSpPr>
          <p:cNvPr id="49" name="Group 138"/>
          <p:cNvGrpSpPr>
            <a:grpSpLocks/>
          </p:cNvGrpSpPr>
          <p:nvPr/>
        </p:nvGrpSpPr>
        <p:grpSpPr bwMode="auto">
          <a:xfrm>
            <a:off x="1969746" y="2009141"/>
            <a:ext cx="197330" cy="177553"/>
            <a:chOff x="1661" y="2750"/>
            <a:chExt cx="250" cy="250"/>
          </a:xfrm>
        </p:grpSpPr>
        <p:sp>
          <p:nvSpPr>
            <p:cNvPr id="50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51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940644" y="1636266"/>
            <a:ext cx="888910" cy="460653"/>
            <a:chOff x="1940644" y="1636266"/>
            <a:chExt cx="888910" cy="460653"/>
          </a:xfrm>
        </p:grpSpPr>
        <p:sp>
          <p:nvSpPr>
            <p:cNvPr id="47" name="AutoShape 2"/>
            <p:cNvSpPr>
              <a:spLocks noChangeArrowheads="1"/>
            </p:cNvSpPr>
            <p:nvPr/>
          </p:nvSpPr>
          <p:spPr bwMode="auto">
            <a:xfrm>
              <a:off x="1940644" y="1728247"/>
              <a:ext cx="789988" cy="263180"/>
            </a:xfrm>
            <a:prstGeom prst="roundRect">
              <a:avLst>
                <a:gd name="adj" fmla="val 13009"/>
              </a:avLst>
            </a:prstGeom>
            <a:solidFill>
              <a:srgbClr val="FF6600"/>
            </a:solidFill>
            <a:ln w="19050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33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48" name="Line 16"/>
            <p:cNvSpPr>
              <a:spLocks noChangeShapeType="1"/>
            </p:cNvSpPr>
            <p:nvPr/>
          </p:nvSpPr>
          <p:spPr bwMode="auto">
            <a:xfrm flipH="1">
              <a:off x="2072320" y="1860222"/>
              <a:ext cx="5806" cy="23669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33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TextBox 57"/>
            <p:cNvSpPr txBox="1">
              <a:spLocks noChangeArrowheads="1"/>
            </p:cNvSpPr>
            <p:nvPr/>
          </p:nvSpPr>
          <p:spPr bwMode="auto">
            <a:xfrm>
              <a:off x="2078126" y="1636266"/>
              <a:ext cx="751428" cy="39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hangingPunct="0">
                <a:lnSpc>
                  <a:spcPct val="150000"/>
                </a:lnSpc>
                <a:tabLst>
                  <a:tab pos="101600" algn="l"/>
                </a:tabLst>
                <a:defRPr sz="1200" b="1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300" dirty="0" smtClean="0">
                  <a:solidFill>
                    <a:schemeClr val="bg1"/>
                  </a:solidFill>
                </a:rPr>
                <a:t>Step1</a:t>
              </a:r>
              <a:endParaRPr lang="zh-CN" altLang="en-US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138"/>
          <p:cNvGrpSpPr>
            <a:grpSpLocks/>
          </p:cNvGrpSpPr>
          <p:nvPr/>
        </p:nvGrpSpPr>
        <p:grpSpPr bwMode="auto">
          <a:xfrm>
            <a:off x="562512" y="2005601"/>
            <a:ext cx="197395" cy="177595"/>
            <a:chOff x="1661" y="2750"/>
            <a:chExt cx="250" cy="250"/>
          </a:xfrm>
        </p:grpSpPr>
        <p:sp>
          <p:nvSpPr>
            <p:cNvPr id="5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6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grpSp>
        <p:nvGrpSpPr>
          <p:cNvPr id="65" name="Group 138"/>
          <p:cNvGrpSpPr>
            <a:grpSpLocks/>
          </p:cNvGrpSpPr>
          <p:nvPr/>
        </p:nvGrpSpPr>
        <p:grpSpPr bwMode="auto">
          <a:xfrm>
            <a:off x="4337177" y="2179319"/>
            <a:ext cx="197440" cy="177657"/>
            <a:chOff x="1661" y="2750"/>
            <a:chExt cx="250" cy="250"/>
          </a:xfrm>
        </p:grpSpPr>
        <p:sp>
          <p:nvSpPr>
            <p:cNvPr id="6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6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sp>
        <p:nvSpPr>
          <p:cNvPr id="70" name="TextBox 57"/>
          <p:cNvSpPr txBox="1">
            <a:spLocks noChangeArrowheads="1"/>
          </p:cNvSpPr>
          <p:nvPr/>
        </p:nvSpPr>
        <p:spPr bwMode="auto">
          <a:xfrm>
            <a:off x="4653110" y="745681"/>
            <a:ext cx="1695715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添加文本说明</a:t>
            </a:r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2" name="Group 138"/>
          <p:cNvGrpSpPr>
            <a:grpSpLocks/>
          </p:cNvGrpSpPr>
          <p:nvPr/>
        </p:nvGrpSpPr>
        <p:grpSpPr bwMode="auto">
          <a:xfrm>
            <a:off x="5133944" y="2024051"/>
            <a:ext cx="197330" cy="177553"/>
            <a:chOff x="1661" y="2750"/>
            <a:chExt cx="250" cy="250"/>
          </a:xfrm>
        </p:grpSpPr>
        <p:sp>
          <p:nvSpPr>
            <p:cNvPr id="73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93C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74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grpSp>
        <p:nvGrpSpPr>
          <p:cNvPr id="77" name="Group 138"/>
          <p:cNvGrpSpPr>
            <a:grpSpLocks/>
          </p:cNvGrpSpPr>
          <p:nvPr/>
        </p:nvGrpSpPr>
        <p:grpSpPr bwMode="auto">
          <a:xfrm>
            <a:off x="6247162" y="2008696"/>
            <a:ext cx="197323" cy="177635"/>
            <a:chOff x="1661" y="2750"/>
            <a:chExt cx="250" cy="250"/>
          </a:xfrm>
        </p:grpSpPr>
        <p:sp>
          <p:nvSpPr>
            <p:cNvPr id="78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95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79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grpSp>
        <p:nvGrpSpPr>
          <p:cNvPr id="84" name="Group 138"/>
          <p:cNvGrpSpPr>
            <a:grpSpLocks/>
          </p:cNvGrpSpPr>
          <p:nvPr/>
        </p:nvGrpSpPr>
        <p:grpSpPr bwMode="auto">
          <a:xfrm>
            <a:off x="7105241" y="2012272"/>
            <a:ext cx="197330" cy="177518"/>
            <a:chOff x="1661" y="2750"/>
            <a:chExt cx="250" cy="250"/>
          </a:xfrm>
        </p:grpSpPr>
        <p:sp>
          <p:nvSpPr>
            <p:cNvPr id="85" name="Oval 139"/>
            <p:cNvSpPr>
              <a:spLocks noChangeArrowheads="1"/>
            </p:cNvSpPr>
            <p:nvPr/>
          </p:nvSpPr>
          <p:spPr bwMode="auto">
            <a:xfrm>
              <a:off x="1660" y="2749"/>
              <a:ext cx="251" cy="25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8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sp>
        <p:nvSpPr>
          <p:cNvPr id="89" name="Text Box 136"/>
          <p:cNvSpPr txBox="1">
            <a:spLocks noChangeArrowheads="1"/>
          </p:cNvSpPr>
          <p:nvPr/>
        </p:nvSpPr>
        <p:spPr bwMode="auto">
          <a:xfrm>
            <a:off x="2311130" y="211502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新</a:t>
            </a:r>
            <a:r>
              <a:rPr lang="en-US" altLang="zh-CN" sz="2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平台</a:t>
            </a:r>
            <a:r>
              <a:rPr lang="en-US" altLang="zh-CN" sz="2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ROAD MAP</a:t>
            </a:r>
            <a:endParaRPr lang="en-US" altLang="ja-JP" sz="2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5111330" y="1589161"/>
            <a:ext cx="888910" cy="447325"/>
            <a:chOff x="1940644" y="1649594"/>
            <a:chExt cx="888910" cy="447325"/>
          </a:xfrm>
        </p:grpSpPr>
        <p:sp>
          <p:nvSpPr>
            <p:cNvPr id="96" name="AutoShape 2"/>
            <p:cNvSpPr>
              <a:spLocks noChangeArrowheads="1"/>
            </p:cNvSpPr>
            <p:nvPr/>
          </p:nvSpPr>
          <p:spPr bwMode="auto">
            <a:xfrm>
              <a:off x="1940644" y="1728247"/>
              <a:ext cx="789988" cy="263180"/>
            </a:xfrm>
            <a:prstGeom prst="roundRect">
              <a:avLst>
                <a:gd name="adj" fmla="val 13009"/>
              </a:avLst>
            </a:prstGeom>
            <a:solidFill>
              <a:schemeClr val="accent3"/>
            </a:solidFill>
            <a:ln w="19050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33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97" name="Line 16"/>
            <p:cNvSpPr>
              <a:spLocks noChangeShapeType="1"/>
            </p:cNvSpPr>
            <p:nvPr/>
          </p:nvSpPr>
          <p:spPr bwMode="auto">
            <a:xfrm flipH="1">
              <a:off x="2072320" y="1860222"/>
              <a:ext cx="5806" cy="23669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33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Box 57"/>
            <p:cNvSpPr txBox="1">
              <a:spLocks noChangeArrowheads="1"/>
            </p:cNvSpPr>
            <p:nvPr/>
          </p:nvSpPr>
          <p:spPr bwMode="auto">
            <a:xfrm>
              <a:off x="2078126" y="1649594"/>
              <a:ext cx="751428" cy="357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hangingPunct="0">
                <a:lnSpc>
                  <a:spcPct val="150000"/>
                </a:lnSpc>
                <a:tabLst>
                  <a:tab pos="101600" algn="l"/>
                </a:tabLst>
                <a:defRPr sz="1200" b="1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300" dirty="0" smtClean="0">
                  <a:solidFill>
                    <a:schemeClr val="bg1"/>
                  </a:solidFill>
                </a:rPr>
                <a:t>Step2</a:t>
              </a:r>
              <a:endParaRPr lang="zh-CN" altLang="en-US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6219629" y="1628942"/>
            <a:ext cx="888910" cy="460653"/>
            <a:chOff x="1940644" y="1636266"/>
            <a:chExt cx="888910" cy="460653"/>
          </a:xfrm>
        </p:grpSpPr>
        <p:sp>
          <p:nvSpPr>
            <p:cNvPr id="100" name="AutoShape 2"/>
            <p:cNvSpPr>
              <a:spLocks noChangeArrowheads="1"/>
            </p:cNvSpPr>
            <p:nvPr/>
          </p:nvSpPr>
          <p:spPr bwMode="auto">
            <a:xfrm>
              <a:off x="1940644" y="1728247"/>
              <a:ext cx="789988" cy="263180"/>
            </a:xfrm>
            <a:prstGeom prst="roundRect">
              <a:avLst>
                <a:gd name="adj" fmla="val 13009"/>
              </a:avLst>
            </a:prstGeom>
            <a:solidFill>
              <a:schemeClr val="accent5"/>
            </a:solidFill>
            <a:ln w="19050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33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101" name="Line 16"/>
            <p:cNvSpPr>
              <a:spLocks noChangeShapeType="1"/>
            </p:cNvSpPr>
            <p:nvPr/>
          </p:nvSpPr>
          <p:spPr bwMode="auto">
            <a:xfrm flipH="1">
              <a:off x="2072320" y="1860222"/>
              <a:ext cx="5806" cy="23669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33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TextBox 57"/>
            <p:cNvSpPr txBox="1">
              <a:spLocks noChangeArrowheads="1"/>
            </p:cNvSpPr>
            <p:nvPr/>
          </p:nvSpPr>
          <p:spPr bwMode="auto">
            <a:xfrm>
              <a:off x="2078126" y="1636266"/>
              <a:ext cx="751428" cy="357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hangingPunct="0">
                <a:lnSpc>
                  <a:spcPct val="150000"/>
                </a:lnSpc>
                <a:tabLst>
                  <a:tab pos="101600" algn="l"/>
                </a:tabLst>
                <a:defRPr sz="1200" b="1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300" dirty="0" smtClean="0">
                  <a:solidFill>
                    <a:schemeClr val="bg1"/>
                  </a:solidFill>
                </a:rPr>
                <a:t>Step3</a:t>
              </a:r>
              <a:endParaRPr lang="zh-CN" altLang="en-US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04217" y="1363418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2019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638243" y="2709616"/>
            <a:ext cx="2594366" cy="0"/>
          </a:xfrm>
          <a:prstGeom prst="line">
            <a:avLst/>
          </a:prstGeom>
          <a:ln w="76200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104452" y="2739532"/>
            <a:ext cx="1801604" cy="0"/>
          </a:xfrm>
          <a:prstGeom prst="straightConnector1">
            <a:avLst/>
          </a:prstGeom>
          <a:noFill/>
          <a:ln w="101600">
            <a:solidFill>
              <a:schemeClr val="accent5"/>
            </a:solidFill>
            <a:round/>
            <a:headEnd/>
            <a:tailEnd type="triangle" w="med" len="med"/>
          </a:ln>
          <a:effectLst/>
        </p:spPr>
      </p:cxnSp>
      <p:sp>
        <p:nvSpPr>
          <p:cNvPr id="104" name="文本框 103"/>
          <p:cNvSpPr txBox="1"/>
          <p:nvPr/>
        </p:nvSpPr>
        <p:spPr>
          <a:xfrm>
            <a:off x="3620217" y="959015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2020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8077547" y="792797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2021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285923" y="2738924"/>
            <a:ext cx="1908212" cy="453151"/>
          </a:xfrm>
          <a:prstGeom prst="roundRect">
            <a:avLst/>
          </a:prstGeom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工作台显示与操作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2626405" y="2840069"/>
            <a:ext cx="1908212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信息采集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489200" y="2724980"/>
            <a:ext cx="12700" cy="3860800"/>
          </a:xfrm>
          <a:prstGeom prst="line">
            <a:avLst/>
          </a:prstGeom>
          <a:ln>
            <a:solidFill>
              <a:schemeClr val="tx1"/>
            </a:solidFill>
            <a:prstDash val="dashDot"/>
            <a:headEnd type="none"/>
            <a:tailEnd type="non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5842000" y="2823043"/>
            <a:ext cx="12700" cy="3860800"/>
          </a:xfrm>
          <a:prstGeom prst="line">
            <a:avLst/>
          </a:prstGeom>
          <a:ln>
            <a:solidFill>
              <a:schemeClr val="tx1"/>
            </a:solidFill>
            <a:prstDash val="dashDot"/>
            <a:headEnd type="none"/>
            <a:tailEnd type="non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9005809" y="2646669"/>
            <a:ext cx="12700" cy="3860800"/>
          </a:xfrm>
          <a:prstGeom prst="line">
            <a:avLst/>
          </a:prstGeom>
          <a:ln>
            <a:solidFill>
              <a:schemeClr val="tx1"/>
            </a:solidFill>
            <a:prstDash val="dashDot"/>
            <a:headEnd type="none"/>
            <a:tailEnd type="non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297370" y="3374998"/>
            <a:ext cx="1908212" cy="453151"/>
          </a:xfrm>
          <a:prstGeom prst="round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.BOM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历史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查询导出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54702" y="5194276"/>
            <a:ext cx="2086965" cy="453151"/>
          </a:xfrm>
          <a:prstGeom prst="round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工作台产品数据图表分析导出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2618212" y="3423672"/>
            <a:ext cx="1908212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人员权限管理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618212" y="4047285"/>
            <a:ext cx="1914031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作业指导书自动下发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618212" y="4634909"/>
            <a:ext cx="1916405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多人在线编辑作业指导书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2613727" y="5222533"/>
            <a:ext cx="2618881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建立作业程序审核流程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2621278" y="5809132"/>
            <a:ext cx="2621727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手动工具信息采集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2622876" y="6366363"/>
            <a:ext cx="2609732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软件设置便利化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2" name="圆角矩形 141"/>
          <p:cNvSpPr/>
          <p:nvPr/>
        </p:nvSpPr>
        <p:spPr>
          <a:xfrm>
            <a:off x="259073" y="3966600"/>
            <a:ext cx="2195539" cy="453151"/>
          </a:xfrm>
          <a:prstGeom prst="round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作业程序历史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查询导出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" name="圆角矩形 142"/>
          <p:cNvSpPr/>
          <p:nvPr/>
        </p:nvSpPr>
        <p:spPr>
          <a:xfrm>
            <a:off x="258301" y="4556936"/>
            <a:ext cx="2195539" cy="453151"/>
          </a:xfrm>
          <a:prstGeom prst="roundRect">
            <a:avLst/>
          </a:prstGeom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历史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数据查询导出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248673" y="5780692"/>
            <a:ext cx="2086965" cy="453151"/>
          </a:xfrm>
          <a:prstGeom prst="round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历史版本对比功能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6" name="圆角矩形 145"/>
          <p:cNvSpPr/>
          <p:nvPr/>
        </p:nvSpPr>
        <p:spPr>
          <a:xfrm>
            <a:off x="6150346" y="3423671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自动下载工艺路线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7" name="圆角矩形 146"/>
          <p:cNvSpPr/>
          <p:nvPr/>
        </p:nvSpPr>
        <p:spPr>
          <a:xfrm>
            <a:off x="6150346" y="2844815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自动下载</a:t>
            </a:r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BOM</a:t>
            </a:r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0644" y="2227642"/>
            <a:ext cx="394994" cy="12933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</a:t>
            </a: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4258116" y="1995814"/>
            <a:ext cx="394994" cy="12933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</a:t>
            </a: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5080103" y="2227642"/>
            <a:ext cx="394994" cy="12933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</a:t>
            </a: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6156711" y="2260525"/>
            <a:ext cx="394994" cy="12933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105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</a:t>
            </a: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1" name="圆角矩形 150"/>
          <p:cNvSpPr/>
          <p:nvPr/>
        </p:nvSpPr>
        <p:spPr>
          <a:xfrm>
            <a:off x="231215" y="6372294"/>
            <a:ext cx="2086965" cy="453151"/>
          </a:xfrm>
          <a:prstGeom prst="round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提升软件兼容性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6000">
        <p14:gallery dir="l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574190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MELIPC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机能：③</a:t>
            </a:r>
            <a:r>
              <a:rPr lang="en-US" altLang="ja-JP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MES</a:t>
            </a:r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连携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Module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496616" y="1347105"/>
            <a:ext cx="667800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可以把实绩数据发送到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。能通过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进行作业数据分析。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899" y="2420419"/>
            <a:ext cx="3277341" cy="245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551144" y="5953636"/>
            <a:ext cx="856895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MELIPC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管理的信息可以发送到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，存储的数据可以用于生产可视化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・</a:t>
            </a:r>
            <a:r>
              <a:rPr lang="zh-CN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数据分析。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83" y="5001135"/>
            <a:ext cx="15144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1208584" y="3212976"/>
            <a:ext cx="2869798" cy="0"/>
          </a:xfrm>
          <a:prstGeom prst="line">
            <a:avLst/>
          </a:prstGeom>
          <a:ln w="952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>
            <a:stCxn id="16" idx="0"/>
            <a:endCxn id="16" idx="2"/>
          </p:cNvCxnSpPr>
          <p:nvPr/>
        </p:nvCxnSpPr>
        <p:spPr>
          <a:xfrm>
            <a:off x="2644835" y="2348880"/>
            <a:ext cx="0" cy="2520280"/>
          </a:xfrm>
          <a:prstGeom prst="line">
            <a:avLst/>
          </a:prstGeom>
          <a:ln w="952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1238722" y="2506311"/>
            <a:ext cx="1512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MELIPC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603451" y="2629421"/>
            <a:ext cx="130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1712640" y="3503477"/>
            <a:ext cx="216024" cy="2360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3224808" y="3501009"/>
            <a:ext cx="216024" cy="2360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3" name="直線矢印コネクタ 12"/>
          <p:cNvCxnSpPr>
            <a:stCxn id="17" idx="2"/>
            <a:endCxn id="10" idx="6"/>
          </p:cNvCxnSpPr>
          <p:nvPr/>
        </p:nvCxnSpPr>
        <p:spPr>
          <a:xfrm flipH="1">
            <a:off x="1928664" y="3619023"/>
            <a:ext cx="1296144" cy="24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208584" y="2348880"/>
            <a:ext cx="2872502" cy="25202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704822" y="4057068"/>
            <a:ext cx="216024" cy="2360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3216990" y="4057068"/>
            <a:ext cx="216024" cy="2360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23" name="直線矢印コネクタ 22"/>
          <p:cNvCxnSpPr>
            <a:stCxn id="22" idx="2"/>
            <a:endCxn id="21" idx="6"/>
          </p:cNvCxnSpPr>
          <p:nvPr/>
        </p:nvCxnSpPr>
        <p:spPr>
          <a:xfrm flipH="1">
            <a:off x="1920846" y="4175082"/>
            <a:ext cx="129614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円/楕円 23"/>
          <p:cNvSpPr/>
          <p:nvPr/>
        </p:nvSpPr>
        <p:spPr>
          <a:xfrm>
            <a:off x="1698948" y="4561124"/>
            <a:ext cx="216024" cy="2360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3211116" y="4561124"/>
            <a:ext cx="216024" cy="2360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26" name="直線矢印コネクタ 25"/>
          <p:cNvCxnSpPr>
            <a:stCxn id="25" idx="2"/>
            <a:endCxn id="24" idx="6"/>
          </p:cNvCxnSpPr>
          <p:nvPr/>
        </p:nvCxnSpPr>
        <p:spPr>
          <a:xfrm flipH="1">
            <a:off x="1914972" y="4679138"/>
            <a:ext cx="1296144" cy="0"/>
          </a:xfrm>
          <a:prstGeom prst="straightConnector1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2252700" y="3312585"/>
            <a:ext cx="958416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Order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2252700" y="3847900"/>
            <a:ext cx="97210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2252700" y="4331951"/>
            <a:ext cx="108012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实绩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968578" y="2000533"/>
            <a:ext cx="1364243" cy="3371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信息交互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806472" y="2037695"/>
            <a:ext cx="1368152" cy="3371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  <a:endParaRPr lang="ja-JP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17902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174254"/>
            <a:ext cx="8532440" cy="5336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632520" y="764704"/>
            <a:ext cx="574190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zh-CN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</a:t>
            </a:r>
            <a:r>
              <a:rPr lang="en-US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ER</a:t>
            </a:r>
            <a:r>
              <a:rPr lang="zh-CN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166360" y="5943601"/>
            <a:ext cx="35915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MELIPC</a:t>
            </a:r>
            <a:r>
              <a:rPr lang="zh-CN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中保存的数据库的构成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ER</a:t>
            </a:r>
            <a:r>
              <a:rPr lang="zh-CN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图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</a:p>
        </p:txBody>
      </p:sp>
      <p:sp>
        <p:nvSpPr>
          <p:cNvPr id="5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417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574190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zh-CN" altLang="ja-JP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开发技术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9578" y="1863012"/>
            <a:ext cx="1116357" cy="37699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98" y="1723050"/>
            <a:ext cx="931565" cy="60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コネクタ 6"/>
          <p:cNvCxnSpPr/>
          <p:nvPr/>
        </p:nvCxnSpPr>
        <p:spPr>
          <a:xfrm>
            <a:off x="4894709" y="1052736"/>
            <a:ext cx="0" cy="504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1213123" y="2564904"/>
            <a:ext cx="7056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6779232" y="1339519"/>
            <a:ext cx="108012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ja-JP" sz="1400" dirty="0">
                <a:solidFill>
                  <a:srgbClr val="B85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71" y="2636912"/>
            <a:ext cx="800100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082" y="2720769"/>
            <a:ext cx="800100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76" y="2820269"/>
            <a:ext cx="17145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55" y="4046190"/>
            <a:ext cx="864096" cy="117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011" y="4436657"/>
            <a:ext cx="1314094" cy="74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01" y="4142408"/>
            <a:ext cx="1133240" cy="97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879" y="2771402"/>
            <a:ext cx="1366902" cy="92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07" y="5445224"/>
            <a:ext cx="1226153" cy="109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304" y="4142407"/>
            <a:ext cx="864096" cy="117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2179578" y="1570887"/>
            <a:ext cx="904585" cy="25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</a:t>
            </a:r>
            <a:r>
              <a:rPr lang="en-US" altLang="zh-CN" sz="11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zh-CN" altLang="en-US" sz="11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 Box 136"/>
          <p:cNvSpPr txBox="1">
            <a:spLocks noChangeArrowheads="1"/>
          </p:cNvSpPr>
          <p:nvPr/>
        </p:nvSpPr>
        <p:spPr bwMode="auto">
          <a:xfrm>
            <a:off x="2270802" y="210164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三菱新</a:t>
            </a:r>
            <a:r>
              <a:rPr lang="en-US" altLang="zh-CN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作业台介绍</a:t>
            </a:r>
          </a:p>
        </p:txBody>
      </p:sp>
    </p:spTree>
    <p:extLst>
      <p:ext uri="{BB962C8B-B14F-4D97-AF65-F5344CB8AC3E}">
        <p14:creationId xmlns:p14="http://schemas.microsoft.com/office/powerpoint/2010/main" val="159137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8978" y="640198"/>
            <a:ext cx="9757954" cy="5793374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zh-TW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介绍本次头脑风暴的目的及期望目标；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三菱电机新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平台介绍；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介绍该平台智能化推进的方法流程；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总结目前已经完成的部分，及展示成果；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汪谢丹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就主题部分开展头脑风暴活动；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全体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产业化推进中双方合作的模式及分工；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后续里程碑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33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会议议程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48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254335" y="2159232"/>
            <a:ext cx="1659576" cy="2974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工作环境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工作程序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判断标准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必要的技能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人员技能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工装治具</a:t>
            </a:r>
            <a:endParaRPr lang="en-US" altLang="zh-CN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部件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辅料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ja-JP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・・・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54335" y="1748355"/>
            <a:ext cx="1659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ja-JP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693849" y="2159232"/>
            <a:ext cx="1659576" cy="2974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环境状况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工作状况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使用状态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消耗状态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动作状态</a:t>
            </a:r>
            <a:endParaRPr lang="en-US" altLang="zh-CN" sz="13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五感状态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判断状态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能力状态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熟练状态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ja-JP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・・・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90634" y="1748355"/>
            <a:ext cx="1659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工作流程</a:t>
            </a:r>
            <a:endParaRPr lang="ja-JP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134168" y="2159232"/>
            <a:ext cx="1659576" cy="2974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工作结果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质量结果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生产结果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追溯结果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消耗结果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效率结果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能力结果</a:t>
            </a:r>
            <a:endParaRPr lang="en-US" altLang="zh-CN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熟练的结果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ja-JP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・・・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33362" y="1743487"/>
            <a:ext cx="1659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  <a:endParaRPr lang="ja-JP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2913100" y="3353067"/>
            <a:ext cx="7799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5353425" y="3336373"/>
            <a:ext cx="7799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7792938" y="3336373"/>
            <a:ext cx="7799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474398" y="3334765"/>
            <a:ext cx="7799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20" idx="0"/>
            <a:endCxn id="4" idx="2"/>
          </p:cNvCxnSpPr>
          <p:nvPr/>
        </p:nvCxnSpPr>
        <p:spPr>
          <a:xfrm flipV="1">
            <a:off x="2080908" y="5133517"/>
            <a:ext cx="3215" cy="443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251120" y="5577123"/>
            <a:ext cx="1659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変更</a:t>
            </a:r>
          </a:p>
        </p:txBody>
      </p:sp>
      <p:cxnSp>
        <p:nvCxnSpPr>
          <p:cNvPr id="23" name="直線矢印コネクタ 22"/>
          <p:cNvCxnSpPr>
            <a:stCxn id="24" idx="0"/>
          </p:cNvCxnSpPr>
          <p:nvPr/>
        </p:nvCxnSpPr>
        <p:spPr>
          <a:xfrm flipV="1">
            <a:off x="7006572" y="5104722"/>
            <a:ext cx="1" cy="443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6176783" y="5548562"/>
            <a:ext cx="1659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変更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V="1">
            <a:off x="864367" y="3337980"/>
            <a:ext cx="1" cy="443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4578" y="3774072"/>
            <a:ext cx="1659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手段</a:t>
            </a:r>
          </a:p>
        </p:txBody>
      </p:sp>
      <p:cxnSp>
        <p:nvCxnSpPr>
          <p:cNvPr id="29" name="直線矢印コネクタ 28"/>
          <p:cNvCxnSpPr>
            <a:stCxn id="30" idx="0"/>
          </p:cNvCxnSpPr>
          <p:nvPr/>
        </p:nvCxnSpPr>
        <p:spPr>
          <a:xfrm flipV="1">
            <a:off x="5743391" y="3331063"/>
            <a:ext cx="1" cy="443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4913602" y="3774902"/>
            <a:ext cx="1659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手段</a:t>
            </a:r>
          </a:p>
        </p:txBody>
      </p:sp>
      <p:cxnSp>
        <p:nvCxnSpPr>
          <p:cNvPr id="31" name="直線矢印コネクタ 30"/>
          <p:cNvCxnSpPr>
            <a:stCxn id="32" idx="0"/>
          </p:cNvCxnSpPr>
          <p:nvPr/>
        </p:nvCxnSpPr>
        <p:spPr>
          <a:xfrm flipV="1">
            <a:off x="8182902" y="3331063"/>
            <a:ext cx="1" cy="443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7353114" y="3774902"/>
            <a:ext cx="1659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手段</a:t>
            </a:r>
          </a:p>
        </p:txBody>
      </p:sp>
      <p:cxnSp>
        <p:nvCxnSpPr>
          <p:cNvPr id="36" name="直線矢印コネクタ 35"/>
          <p:cNvCxnSpPr>
            <a:stCxn id="37" idx="0"/>
            <a:endCxn id="6" idx="2"/>
          </p:cNvCxnSpPr>
          <p:nvPr/>
        </p:nvCxnSpPr>
        <p:spPr>
          <a:xfrm flipV="1">
            <a:off x="4520422" y="5133517"/>
            <a:ext cx="3215" cy="508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3690634" y="5642414"/>
            <a:ext cx="1659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管理対象</a:t>
            </a:r>
          </a:p>
        </p:txBody>
      </p:sp>
      <p:cxnSp>
        <p:nvCxnSpPr>
          <p:cNvPr id="40" name="直線矢印コネクタ 39"/>
          <p:cNvCxnSpPr>
            <a:stCxn id="41" idx="0"/>
            <a:endCxn id="42" idx="2"/>
          </p:cNvCxnSpPr>
          <p:nvPr/>
        </p:nvCxnSpPr>
        <p:spPr>
          <a:xfrm flipH="1" flipV="1">
            <a:off x="8922232" y="5133517"/>
            <a:ext cx="6036" cy="508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8098480" y="5642414"/>
            <a:ext cx="1659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管理対象</a:t>
            </a:r>
          </a:p>
        </p:txBody>
      </p:sp>
      <p:sp>
        <p:nvSpPr>
          <p:cNvPr id="42" name="正方形/長方形 41"/>
          <p:cNvSpPr/>
          <p:nvPr/>
        </p:nvSpPr>
        <p:spPr>
          <a:xfrm>
            <a:off x="8572061" y="2153921"/>
            <a:ext cx="700342" cy="2979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</a:t>
            </a:r>
            <a:endParaRPr lang="en-US" altLang="ja-JP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88126" y="6280256"/>
            <a:ext cx="886715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作业条件</a:t>
            </a:r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作业领域</a:t>
            </a:r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作业能力</a:t>
            </a:r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作业节拍</a:t>
            </a:r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作业步骤</a:t>
            </a:r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作业完成度</a:t>
            </a:r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ja-JP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線矢印コネクタ 24"/>
          <p:cNvCxnSpPr>
            <a:stCxn id="45" idx="0"/>
          </p:cNvCxnSpPr>
          <p:nvPr/>
        </p:nvCxnSpPr>
        <p:spPr>
          <a:xfrm flipV="1">
            <a:off x="3290644" y="3331063"/>
            <a:ext cx="1" cy="443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25"/>
          <p:cNvSpPr txBox="1"/>
          <p:nvPr/>
        </p:nvSpPr>
        <p:spPr>
          <a:xfrm>
            <a:off x="2460856" y="3774903"/>
            <a:ext cx="1659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手段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66716" y="714737"/>
            <a:ext cx="8745974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通过以上头脑风暴，收集对于智能化和产业化的大量发散意见后，下一步要讨论针对第三期的管理对象，</a:t>
            </a:r>
            <a:endParaRPr kumimoji="1"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及细化相关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内容，以便最终能获得较为清晰的项目范围；</a:t>
            </a:r>
            <a:endParaRPr kumimoji="1"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35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智能化平台推进方法流程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---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方法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6350395" y="4924039"/>
            <a:ext cx="1293528" cy="15542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158" y="1368830"/>
            <a:ext cx="1326200" cy="291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工艺梳理 </a:t>
            </a:r>
          </a:p>
        </p:txBody>
      </p:sp>
      <p:sp>
        <p:nvSpPr>
          <p:cNvPr id="14" name="矩形 13"/>
          <p:cNvSpPr/>
          <p:nvPr/>
        </p:nvSpPr>
        <p:spPr>
          <a:xfrm>
            <a:off x="2367792" y="1368829"/>
            <a:ext cx="1326200" cy="291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3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PFMEA</a:t>
            </a:r>
            <a:endParaRPr kumimoji="0" lang="zh-CN" altLang="en-US" sz="1300" b="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94425" y="1368829"/>
            <a:ext cx="1326200" cy="291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问题项整理</a:t>
            </a:r>
          </a:p>
        </p:txBody>
      </p:sp>
      <p:sp>
        <p:nvSpPr>
          <p:cNvPr id="17" name="矩形 16"/>
          <p:cNvSpPr/>
          <p:nvPr/>
        </p:nvSpPr>
        <p:spPr>
          <a:xfrm>
            <a:off x="4298020" y="2308916"/>
            <a:ext cx="1326200" cy="30793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3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r>
              <a:rPr lang="en-US" altLang="zh-CN" sz="13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3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手段提出</a:t>
            </a:r>
            <a:endParaRPr lang="zh-CN" altLang="en-US" sz="13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94425" y="1866644"/>
            <a:ext cx="1326200" cy="291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特性要因分析</a:t>
            </a:r>
          </a:p>
        </p:txBody>
      </p:sp>
      <p:sp>
        <p:nvSpPr>
          <p:cNvPr id="19" name="矩形 18"/>
          <p:cNvSpPr/>
          <p:nvPr/>
        </p:nvSpPr>
        <p:spPr>
          <a:xfrm>
            <a:off x="2184734" y="2699666"/>
            <a:ext cx="1326200" cy="2916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300" kern="0" dirty="0" smtClean="0">
                <a:solidFill>
                  <a:sysClr val="windowText" lastClr="000000"/>
                </a:solidFill>
                <a:latin typeface="Calibri" panose="020F0502020204030204"/>
              </a:rPr>
              <a:t>排序挑选</a:t>
            </a:r>
            <a:endParaRPr kumimoji="0" lang="zh-CN" altLang="en-US" sz="1300" b="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84734" y="3246693"/>
            <a:ext cx="1326200" cy="29165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300" kern="0" dirty="0">
                <a:solidFill>
                  <a:schemeClr val="bg1"/>
                </a:solidFill>
                <a:latin typeface="Calibri" panose="020F0502020204030204"/>
              </a:rPr>
              <a:t>解决方案讨论</a:t>
            </a:r>
            <a:endParaRPr kumimoji="0" lang="zh-CN" altLang="en-US" sz="1300" b="0" kern="0" dirty="0">
              <a:solidFill>
                <a:schemeClr val="bg1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89576" y="4605307"/>
            <a:ext cx="1326200" cy="29165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300" kern="0" dirty="0">
                <a:solidFill>
                  <a:schemeClr val="bg1"/>
                </a:solidFill>
              </a:rPr>
              <a:t>方案设计</a:t>
            </a:r>
            <a:endParaRPr kumimoji="0" lang="zh-CN" altLang="en-US" sz="1300" b="0" kern="0" dirty="0">
              <a:solidFill>
                <a:schemeClr val="bg1"/>
              </a:solidFill>
              <a:ea typeface="等线" panose="02010600030101010101" pitchFamily="2" charset="-122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3957878" y="2942474"/>
            <a:ext cx="1989595" cy="615276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en-US" sz="13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</a:t>
            </a:r>
            <a:r>
              <a:rPr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覆盖识别</a:t>
            </a:r>
          </a:p>
          <a:p>
            <a:pPr algn="ctr"/>
            <a:endParaRPr lang="zh-CN" altLang="en-US" sz="13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>
            <a:stCxn id="5" idx="3"/>
            <a:endCxn id="14" idx="1"/>
          </p:cNvCxnSpPr>
          <p:nvPr/>
        </p:nvCxnSpPr>
        <p:spPr>
          <a:xfrm flipV="1">
            <a:off x="1767359" y="1514658"/>
            <a:ext cx="600433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3693992" y="1514657"/>
            <a:ext cx="600433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5" idx="2"/>
            <a:endCxn id="18" idx="0"/>
          </p:cNvCxnSpPr>
          <p:nvPr/>
        </p:nvCxnSpPr>
        <p:spPr>
          <a:xfrm>
            <a:off x="4957525" y="1660486"/>
            <a:ext cx="0" cy="2061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59150" y="2247472"/>
            <a:ext cx="688284" cy="28611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300" kern="0" dirty="0">
                <a:solidFill>
                  <a:sysClr val="windowText" lastClr="000000"/>
                </a:solidFill>
                <a:latin typeface="Calibri" panose="020F0502020204030204"/>
              </a:rPr>
              <a:t>NG</a:t>
            </a:r>
            <a:endParaRPr kumimoji="0" lang="zh-CN" altLang="en-US" sz="1300" b="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22891" y="1448719"/>
            <a:ext cx="1326200" cy="291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</a:t>
            </a:r>
          </a:p>
        </p:txBody>
      </p:sp>
      <p:cxnSp>
        <p:nvCxnSpPr>
          <p:cNvPr id="42" name="直接箭头连接符 41"/>
          <p:cNvCxnSpPr>
            <a:stCxn id="17" idx="2"/>
          </p:cNvCxnSpPr>
          <p:nvPr/>
        </p:nvCxnSpPr>
        <p:spPr>
          <a:xfrm>
            <a:off x="4961120" y="2616849"/>
            <a:ext cx="704" cy="31615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64" idx="0"/>
          </p:cNvCxnSpPr>
          <p:nvPr/>
        </p:nvCxnSpPr>
        <p:spPr>
          <a:xfrm flipH="1">
            <a:off x="4957986" y="3548279"/>
            <a:ext cx="3838" cy="43787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64" idx="2"/>
            <a:endCxn id="22" idx="0"/>
          </p:cNvCxnSpPr>
          <p:nvPr/>
        </p:nvCxnSpPr>
        <p:spPr>
          <a:xfrm flipH="1">
            <a:off x="4952676" y="4319820"/>
            <a:ext cx="5310" cy="28548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2" idx="2"/>
          </p:cNvCxnSpPr>
          <p:nvPr/>
        </p:nvCxnSpPr>
        <p:spPr>
          <a:xfrm flipH="1">
            <a:off x="4952092" y="4896964"/>
            <a:ext cx="584" cy="28548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2" idx="2"/>
            <a:endCxn id="49" idx="0"/>
          </p:cNvCxnSpPr>
          <p:nvPr/>
        </p:nvCxnSpPr>
        <p:spPr>
          <a:xfrm>
            <a:off x="4952676" y="4896964"/>
            <a:ext cx="4849" cy="2812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4294425" y="5178237"/>
            <a:ext cx="1326200" cy="29165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300" kern="0" dirty="0" smtClean="0">
                <a:solidFill>
                  <a:schemeClr val="bg1"/>
                </a:solidFill>
                <a:latin typeface="Calibri" panose="020F0502020204030204"/>
              </a:rPr>
              <a:t>功能开发</a:t>
            </a:r>
            <a:endParaRPr kumimoji="0" lang="zh-CN" altLang="en-US" sz="1300" b="0" kern="0" dirty="0">
              <a:solidFill>
                <a:schemeClr val="bg1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597700" y="3740067"/>
            <a:ext cx="363772" cy="2596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300" kern="0" dirty="0">
                <a:solidFill>
                  <a:sysClr val="windowText" lastClr="000000"/>
                </a:solidFill>
                <a:latin typeface="Calibri" panose="020F0502020204030204"/>
              </a:rPr>
              <a:t>OK</a:t>
            </a:r>
            <a:endParaRPr kumimoji="0" lang="zh-CN" altLang="en-US" sz="1300" b="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525502" y="3542753"/>
            <a:ext cx="1326200" cy="2916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300" kern="0" dirty="0">
                <a:solidFill>
                  <a:sysClr val="windowText" lastClr="000000"/>
                </a:solidFill>
                <a:latin typeface="Calibri" panose="020F0502020204030204"/>
              </a:rPr>
              <a:t>NG</a:t>
            </a:r>
            <a:endParaRPr kumimoji="0" lang="zh-CN" altLang="en-US" sz="1300" b="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55" name="直接箭头连接符 54"/>
          <p:cNvCxnSpPr>
            <a:stCxn id="41" idx="2"/>
            <a:endCxn id="108" idx="0"/>
          </p:cNvCxnSpPr>
          <p:nvPr/>
        </p:nvCxnSpPr>
        <p:spPr>
          <a:xfrm flipH="1">
            <a:off x="6980311" y="1740376"/>
            <a:ext cx="5680" cy="19170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流程图: 存储数据 59"/>
          <p:cNvSpPr/>
          <p:nvPr/>
        </p:nvSpPr>
        <p:spPr>
          <a:xfrm>
            <a:off x="6350395" y="5727261"/>
            <a:ext cx="1293528" cy="624964"/>
          </a:xfrm>
          <a:prstGeom prst="flowChartOnlineStorag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300" kern="0" dirty="0" smtClean="0">
                <a:solidFill>
                  <a:sysClr val="windowText" lastClr="000000"/>
                </a:solidFill>
                <a:latin typeface="Calibri" panose="020F0502020204030204"/>
              </a:rPr>
              <a:t>硬件</a:t>
            </a:r>
            <a:r>
              <a:rPr lang="en-US" altLang="zh-CN" sz="1300" kern="0" dirty="0" smtClean="0">
                <a:solidFill>
                  <a:sysClr val="windowText" lastClr="000000"/>
                </a:solidFill>
                <a:latin typeface="Calibri" panose="020F0502020204030204"/>
              </a:rPr>
              <a:t>/</a:t>
            </a:r>
            <a:r>
              <a:rPr lang="zh-CN" altLang="en-US" sz="1300" kern="0" dirty="0" smtClean="0">
                <a:solidFill>
                  <a:sysClr val="windowText" lastClr="000000"/>
                </a:solidFill>
                <a:latin typeface="Calibri" panose="020F0502020204030204"/>
              </a:rPr>
              <a:t>工作台</a:t>
            </a:r>
            <a:r>
              <a:rPr lang="zh-CN" altLang="en-US" sz="1300" kern="0" dirty="0">
                <a:solidFill>
                  <a:sysClr val="windowText" lastClr="000000"/>
                </a:solidFill>
                <a:latin typeface="Calibri" panose="020F0502020204030204"/>
              </a:rPr>
              <a:t>定制设计</a:t>
            </a:r>
          </a:p>
          <a:p>
            <a:pPr algn="ctr"/>
            <a:endParaRPr lang="zh-CN" altLang="en-US" sz="130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cxnSp>
        <p:nvCxnSpPr>
          <p:cNvPr id="62" name="肘形连接符 61"/>
          <p:cNvCxnSpPr>
            <a:endCxn id="22" idx="1"/>
          </p:cNvCxnSpPr>
          <p:nvPr/>
        </p:nvCxnSpPr>
        <p:spPr>
          <a:xfrm rot="16200000" flipV="1">
            <a:off x="3876371" y="5164341"/>
            <a:ext cx="1484078" cy="657667"/>
          </a:xfrm>
          <a:prstGeom prst="bentConnector4">
            <a:avLst>
              <a:gd name="adj1" fmla="val -5654"/>
              <a:gd name="adj2" fmla="val 134759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流程图: 存储数据 66"/>
          <p:cNvSpPr/>
          <p:nvPr/>
        </p:nvSpPr>
        <p:spPr>
          <a:xfrm>
            <a:off x="6350395" y="5097166"/>
            <a:ext cx="1296707" cy="437622"/>
          </a:xfrm>
          <a:prstGeom prst="flowChartOnlineStorag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300" kern="0" dirty="0">
                <a:solidFill>
                  <a:sysClr val="windowText" lastClr="000000"/>
                </a:solidFill>
                <a:latin typeface="Calibri" panose="020F0502020204030204"/>
              </a:rPr>
              <a:t>信息化 规划</a:t>
            </a:r>
          </a:p>
        </p:txBody>
      </p:sp>
      <p:sp>
        <p:nvSpPr>
          <p:cNvPr id="2" name="矩形 1"/>
          <p:cNvSpPr/>
          <p:nvPr/>
        </p:nvSpPr>
        <p:spPr>
          <a:xfrm>
            <a:off x="258686" y="5543186"/>
            <a:ext cx="551468" cy="1902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00"/>
          </a:p>
        </p:txBody>
      </p:sp>
      <p:sp>
        <p:nvSpPr>
          <p:cNvPr id="39" name="矩形 38"/>
          <p:cNvSpPr/>
          <p:nvPr/>
        </p:nvSpPr>
        <p:spPr>
          <a:xfrm>
            <a:off x="258686" y="5886372"/>
            <a:ext cx="551468" cy="19020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00"/>
          </a:p>
        </p:txBody>
      </p:sp>
      <p:sp>
        <p:nvSpPr>
          <p:cNvPr id="50" name="矩形 49"/>
          <p:cNvSpPr/>
          <p:nvPr/>
        </p:nvSpPr>
        <p:spPr>
          <a:xfrm>
            <a:off x="258686" y="6228075"/>
            <a:ext cx="551468" cy="19020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00"/>
          </a:p>
        </p:txBody>
      </p:sp>
      <p:sp>
        <p:nvSpPr>
          <p:cNvPr id="54" name="矩形 53"/>
          <p:cNvSpPr/>
          <p:nvPr/>
        </p:nvSpPr>
        <p:spPr>
          <a:xfrm>
            <a:off x="258686" y="6573414"/>
            <a:ext cx="551468" cy="19020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00"/>
          </a:p>
        </p:txBody>
      </p:sp>
      <p:sp>
        <p:nvSpPr>
          <p:cNvPr id="3" name="文本框 2"/>
          <p:cNvSpPr txBox="1"/>
          <p:nvPr/>
        </p:nvSpPr>
        <p:spPr>
          <a:xfrm>
            <a:off x="872509" y="5525757"/>
            <a:ext cx="1059906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时代电气已完成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72509" y="5867979"/>
            <a:ext cx="206017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时代电气待完成（在头脑风暴前）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72509" y="6214939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头脑风暴讨论内容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72509" y="6553837"/>
            <a:ext cx="1435008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后续项目具体实施工作</a:t>
            </a:r>
          </a:p>
        </p:txBody>
      </p:sp>
      <p:sp>
        <p:nvSpPr>
          <p:cNvPr id="61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智能化平台推进方法流程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---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方法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294886" y="3986153"/>
            <a:ext cx="1326200" cy="33366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300" kern="0" dirty="0">
                <a:solidFill>
                  <a:schemeClr val="bg1"/>
                </a:solidFill>
                <a:latin typeface="Calibri" panose="020F0502020204030204"/>
              </a:rPr>
              <a:t>开发效益分析</a:t>
            </a:r>
            <a:endParaRPr kumimoji="0" lang="zh-CN" altLang="en-US" sz="1300" b="0" kern="0" dirty="0">
              <a:solidFill>
                <a:schemeClr val="bg1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288992" y="5838580"/>
            <a:ext cx="1326200" cy="29165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300" kern="0" dirty="0" smtClean="0">
                <a:solidFill>
                  <a:schemeClr val="bg1"/>
                </a:solidFill>
                <a:latin typeface="Calibri" panose="020F0502020204030204"/>
              </a:rPr>
              <a:t>导入</a:t>
            </a:r>
            <a:endParaRPr kumimoji="0" lang="zh-CN" altLang="en-US" sz="1300" b="0" kern="0" dirty="0">
              <a:solidFill>
                <a:schemeClr val="bg1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288992" y="6445531"/>
            <a:ext cx="1326200" cy="29165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1300" kern="0" dirty="0">
                <a:solidFill>
                  <a:schemeClr val="bg1"/>
                </a:solidFill>
                <a:latin typeface="Calibri" panose="020F0502020204030204"/>
              </a:rPr>
              <a:t>正常</a:t>
            </a:r>
            <a:r>
              <a:rPr lang="zh-CN" altLang="en-US" sz="1300" kern="0" dirty="0" smtClean="0">
                <a:solidFill>
                  <a:schemeClr val="bg1"/>
                </a:solidFill>
                <a:latin typeface="Calibri" panose="020F0502020204030204"/>
              </a:rPr>
              <a:t>使用</a:t>
            </a:r>
            <a:endParaRPr kumimoji="0" lang="zh-CN" altLang="en-US" sz="1300" b="0" kern="0" dirty="0">
              <a:solidFill>
                <a:schemeClr val="bg1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74" name="直接箭头连接符 73"/>
          <p:cNvCxnSpPr>
            <a:stCxn id="68" idx="2"/>
            <a:endCxn id="73" idx="0"/>
          </p:cNvCxnSpPr>
          <p:nvPr/>
        </p:nvCxnSpPr>
        <p:spPr>
          <a:xfrm>
            <a:off x="4952092" y="6130237"/>
            <a:ext cx="0" cy="31529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4462488" y="6220471"/>
            <a:ext cx="1326200" cy="2916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300" kern="0" dirty="0">
                <a:solidFill>
                  <a:sysClr val="windowText" lastClr="000000"/>
                </a:solidFill>
                <a:latin typeface="Calibri" panose="020F0502020204030204"/>
              </a:rPr>
              <a:t>OK</a:t>
            </a:r>
            <a:endParaRPr kumimoji="0" lang="zh-CN" altLang="en-US" sz="1300" b="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288992" y="6092817"/>
            <a:ext cx="688284" cy="28611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300" kern="0" dirty="0">
                <a:solidFill>
                  <a:sysClr val="windowText" lastClr="000000"/>
                </a:solidFill>
                <a:latin typeface="Calibri" panose="020F0502020204030204"/>
              </a:rPr>
              <a:t>NG</a:t>
            </a:r>
            <a:endParaRPr kumimoji="0" lang="zh-CN" altLang="en-US" sz="1300" b="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85" name="肘形连接符 84"/>
          <p:cNvCxnSpPr>
            <a:stCxn id="17" idx="1"/>
            <a:endCxn id="19" idx="0"/>
          </p:cNvCxnSpPr>
          <p:nvPr/>
        </p:nvCxnSpPr>
        <p:spPr>
          <a:xfrm rot="10800000" flipV="1">
            <a:off x="2847834" y="2462882"/>
            <a:ext cx="1450186" cy="236783"/>
          </a:xfrm>
          <a:prstGeom prst="bentConnector2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19" idx="2"/>
            <a:endCxn id="20" idx="0"/>
          </p:cNvCxnSpPr>
          <p:nvPr/>
        </p:nvCxnSpPr>
        <p:spPr>
          <a:xfrm>
            <a:off x="2847834" y="2991323"/>
            <a:ext cx="0" cy="2553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6317211" y="1932080"/>
            <a:ext cx="1326200" cy="291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</a:p>
        </p:txBody>
      </p:sp>
      <p:sp>
        <p:nvSpPr>
          <p:cNvPr id="109" name="矩形 108"/>
          <p:cNvSpPr/>
          <p:nvPr/>
        </p:nvSpPr>
        <p:spPr>
          <a:xfrm>
            <a:off x="6322891" y="2409735"/>
            <a:ext cx="1326200" cy="291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</a:t>
            </a:r>
          </a:p>
        </p:txBody>
      </p:sp>
      <p:sp>
        <p:nvSpPr>
          <p:cNvPr id="110" name="矩形 109"/>
          <p:cNvSpPr/>
          <p:nvPr/>
        </p:nvSpPr>
        <p:spPr>
          <a:xfrm>
            <a:off x="6317211" y="2887390"/>
            <a:ext cx="1326200" cy="291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简单化</a:t>
            </a:r>
          </a:p>
        </p:txBody>
      </p:sp>
      <p:cxnSp>
        <p:nvCxnSpPr>
          <p:cNvPr id="111" name="肘形连接符 110"/>
          <p:cNvCxnSpPr>
            <a:stCxn id="18" idx="3"/>
            <a:endCxn id="41" idx="0"/>
          </p:cNvCxnSpPr>
          <p:nvPr/>
        </p:nvCxnSpPr>
        <p:spPr>
          <a:xfrm flipV="1">
            <a:off x="5620625" y="1448719"/>
            <a:ext cx="1365366" cy="563754"/>
          </a:xfrm>
          <a:prstGeom prst="bentConnector4">
            <a:avLst>
              <a:gd name="adj1" fmla="val 25717"/>
              <a:gd name="adj2" fmla="val 14055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108" idx="2"/>
            <a:endCxn id="109" idx="0"/>
          </p:cNvCxnSpPr>
          <p:nvPr/>
        </p:nvCxnSpPr>
        <p:spPr>
          <a:xfrm>
            <a:off x="6980311" y="2223737"/>
            <a:ext cx="5680" cy="18599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109" idx="2"/>
            <a:endCxn id="110" idx="0"/>
          </p:cNvCxnSpPr>
          <p:nvPr/>
        </p:nvCxnSpPr>
        <p:spPr>
          <a:xfrm flipH="1">
            <a:off x="6980311" y="2701392"/>
            <a:ext cx="5680" cy="18599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肘形连接符 123"/>
          <p:cNvCxnSpPr>
            <a:stCxn id="110" idx="1"/>
            <a:endCxn id="17" idx="3"/>
          </p:cNvCxnSpPr>
          <p:nvPr/>
        </p:nvCxnSpPr>
        <p:spPr>
          <a:xfrm rot="10800000">
            <a:off x="5624221" y="2462883"/>
            <a:ext cx="692991" cy="570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endCxn id="68" idx="0"/>
          </p:cNvCxnSpPr>
          <p:nvPr/>
        </p:nvCxnSpPr>
        <p:spPr>
          <a:xfrm>
            <a:off x="4952092" y="5469894"/>
            <a:ext cx="0" cy="36868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矩形 196"/>
          <p:cNvSpPr/>
          <p:nvPr/>
        </p:nvSpPr>
        <p:spPr>
          <a:xfrm>
            <a:off x="4459646" y="2618286"/>
            <a:ext cx="1326200" cy="2916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300" kern="0" dirty="0">
                <a:solidFill>
                  <a:sysClr val="windowText" lastClr="000000"/>
                </a:solidFill>
                <a:latin typeface="Calibri" panose="020F0502020204030204"/>
              </a:rPr>
              <a:t>OK</a:t>
            </a:r>
            <a:endParaRPr kumimoji="0" lang="zh-CN" altLang="en-US" sz="1300" b="0" kern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200" name="肘形连接符 199"/>
          <p:cNvCxnSpPr>
            <a:stCxn id="20" idx="2"/>
            <a:endCxn id="23" idx="1"/>
          </p:cNvCxnSpPr>
          <p:nvPr/>
        </p:nvCxnSpPr>
        <p:spPr>
          <a:xfrm rot="5400000" flipH="1" flipV="1">
            <a:off x="3258737" y="2839209"/>
            <a:ext cx="288238" cy="1110044"/>
          </a:xfrm>
          <a:prstGeom prst="bentConnector4">
            <a:avLst>
              <a:gd name="adj1" fmla="val -79309"/>
              <a:gd name="adj2" fmla="val 79868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矩形 203"/>
          <p:cNvSpPr/>
          <p:nvPr/>
        </p:nvSpPr>
        <p:spPr>
          <a:xfrm>
            <a:off x="8071618" y="3196850"/>
            <a:ext cx="1293528" cy="15542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5" name="流程图: 存储数据 204"/>
          <p:cNvSpPr/>
          <p:nvPr/>
        </p:nvSpPr>
        <p:spPr>
          <a:xfrm>
            <a:off x="8071618" y="4000072"/>
            <a:ext cx="1293528" cy="624964"/>
          </a:xfrm>
          <a:prstGeom prst="flowChartOnlineStorag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300" kern="0" dirty="0" smtClean="0">
                <a:solidFill>
                  <a:sysClr val="windowText" lastClr="000000"/>
                </a:solidFill>
                <a:latin typeface="Calibri" panose="020F0502020204030204"/>
              </a:rPr>
              <a:t>其他硬件</a:t>
            </a:r>
            <a:endParaRPr lang="zh-CN" altLang="en-US" sz="130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06" name="流程图: 存储数据 205"/>
          <p:cNvSpPr/>
          <p:nvPr/>
        </p:nvSpPr>
        <p:spPr>
          <a:xfrm>
            <a:off x="8071618" y="3369977"/>
            <a:ext cx="1296707" cy="437622"/>
          </a:xfrm>
          <a:prstGeom prst="flowChartOnlineStorag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300" kern="0" dirty="0" smtClean="0">
                <a:solidFill>
                  <a:sysClr val="windowText" lastClr="000000"/>
                </a:solidFill>
                <a:latin typeface="Calibri" panose="020F0502020204030204"/>
              </a:rPr>
              <a:t>其他系统</a:t>
            </a:r>
            <a:endParaRPr lang="zh-CN" altLang="en-US" sz="130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cxnSp>
        <p:nvCxnSpPr>
          <p:cNvPr id="207" name="肘形连接符 206"/>
          <p:cNvCxnSpPr>
            <a:stCxn id="70" idx="0"/>
            <a:endCxn id="22" idx="3"/>
          </p:cNvCxnSpPr>
          <p:nvPr/>
        </p:nvCxnSpPr>
        <p:spPr>
          <a:xfrm rot="16200000" flipV="1">
            <a:off x="6220017" y="4146896"/>
            <a:ext cx="172903" cy="1381383"/>
          </a:xfrm>
          <a:prstGeom prst="bentConnector2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肘形连接符 212"/>
          <p:cNvCxnSpPr>
            <a:endCxn id="204" idx="1"/>
          </p:cNvCxnSpPr>
          <p:nvPr/>
        </p:nvCxnSpPr>
        <p:spPr>
          <a:xfrm>
            <a:off x="4955100" y="3745874"/>
            <a:ext cx="3116518" cy="22811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8978" y="640198"/>
            <a:ext cx="9757954" cy="5793374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zh-TW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介绍本次头脑风暴的目的及期望目标；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三菱电机新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平台介绍；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殿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介绍该平台智能化推进的方法流程；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总结目前已经完成的部分，及展示成果；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汪谢丹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就主题部分开展头脑风暴活动；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全体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产业化推进中双方合作的模式及分工；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后续里程碑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36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会议议程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663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37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075" y="248820"/>
            <a:ext cx="9103625" cy="170001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截止目前，对流程中已完成部分进行展示。</a:t>
            </a:r>
          </a:p>
        </p:txBody>
      </p:sp>
      <p:sp>
        <p:nvSpPr>
          <p:cNvPr id="5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已完成部分总结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4755" y="6262370"/>
            <a:ext cx="7070090" cy="291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工艺要素整理：作业内容、要求、风险点、管控分类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483995"/>
            <a:ext cx="7251700" cy="4231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38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075" y="248820"/>
            <a:ext cx="9103625" cy="170001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截止目前，对流程中已完成部分进行展示。</a:t>
            </a:r>
          </a:p>
        </p:txBody>
      </p:sp>
      <p:sp>
        <p:nvSpPr>
          <p:cNvPr id="5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已完成部分总结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1521460"/>
            <a:ext cx="7943850" cy="45135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14755" y="6262370"/>
            <a:ext cx="7070090" cy="291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PFMEA--</a:t>
            </a: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细化到安装步骤，潜在的各种失效分析，失效的后果，失效的原因，控制措施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39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已完成部分总结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69695" y="6064885"/>
            <a:ext cx="7070090" cy="291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特性要因分析</a:t>
            </a:r>
            <a:r>
              <a:rPr kumimoji="0" lang="en-US" altLang="zh-CN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针对具体的问题，分析各种具体的异常，并讨论可能的管控措施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363980"/>
            <a:ext cx="4897120" cy="4344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新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平台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ROAD MAP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>
            <a:off x="212195" y="1817302"/>
            <a:ext cx="9205158" cy="0"/>
          </a:xfrm>
          <a:prstGeom prst="line">
            <a:avLst/>
          </a:prstGeom>
          <a:noFill/>
          <a:ln w="101600">
            <a:solidFill>
              <a:srgbClr val="C00000"/>
            </a:solidFill>
            <a:round/>
            <a:headEnd/>
            <a:tailEnd type="triangle" w="med" len="med"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33">
              <a:ln>
                <a:solidFill>
                  <a:srgbClr val="FFD347"/>
                </a:solidFill>
              </a:ln>
              <a:latin typeface="微软雅黑" pitchFamily="34" charset="-122"/>
              <a:ea typeface="微软雅黑" pitchFamily="34" charset="-122"/>
              <a:cs typeface="宋体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638243" y="2020502"/>
            <a:ext cx="2594366" cy="0"/>
          </a:xfrm>
          <a:prstGeom prst="line">
            <a:avLst/>
          </a:prstGeom>
          <a:ln w="76200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7104452" y="2050418"/>
            <a:ext cx="1801604" cy="0"/>
          </a:xfrm>
          <a:prstGeom prst="straightConnector1">
            <a:avLst/>
          </a:prstGeom>
          <a:noFill/>
          <a:ln w="101600">
            <a:solidFill>
              <a:schemeClr val="accent5"/>
            </a:solidFill>
            <a:round/>
            <a:headEnd/>
            <a:tailEnd type="triangle" w="med" len="med"/>
          </a:ln>
          <a:effectLst/>
        </p:spPr>
      </p:cxnSp>
      <p:sp>
        <p:nvSpPr>
          <p:cNvPr id="41" name="圆角矩形 40"/>
          <p:cNvSpPr/>
          <p:nvPr/>
        </p:nvSpPr>
        <p:spPr>
          <a:xfrm>
            <a:off x="2626405" y="2150955"/>
            <a:ext cx="2606204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人员效率信息采集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489200" y="2168386"/>
            <a:ext cx="12700" cy="3860800"/>
          </a:xfrm>
          <a:prstGeom prst="line">
            <a:avLst/>
          </a:prstGeom>
          <a:ln>
            <a:solidFill>
              <a:schemeClr val="tx1"/>
            </a:solidFill>
            <a:prstDash val="dashDot"/>
            <a:headEnd type="none"/>
            <a:tailEnd type="non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5842000" y="2133929"/>
            <a:ext cx="12700" cy="3860800"/>
          </a:xfrm>
          <a:prstGeom prst="line">
            <a:avLst/>
          </a:prstGeom>
          <a:ln>
            <a:solidFill>
              <a:schemeClr val="tx1"/>
            </a:solidFill>
            <a:prstDash val="dashDot"/>
            <a:headEnd type="none"/>
            <a:tailEnd type="non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9005809" y="1957555"/>
            <a:ext cx="12700" cy="3860800"/>
          </a:xfrm>
          <a:prstGeom prst="line">
            <a:avLst/>
          </a:prstGeom>
          <a:ln>
            <a:solidFill>
              <a:schemeClr val="tx1"/>
            </a:solidFill>
            <a:prstDash val="dashDot"/>
            <a:headEnd type="none"/>
            <a:tailEnd type="non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2618211" y="2734558"/>
            <a:ext cx="2614397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工作台信息采集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618212" y="3358171"/>
            <a:ext cx="2614396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异常信息细化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2599806" y="3981784"/>
            <a:ext cx="2632802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人员资质管理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4" name="Group 138"/>
          <p:cNvGrpSpPr>
            <a:grpSpLocks/>
          </p:cNvGrpSpPr>
          <p:nvPr/>
        </p:nvGrpSpPr>
        <p:grpSpPr bwMode="auto">
          <a:xfrm>
            <a:off x="1965628" y="1296332"/>
            <a:ext cx="197330" cy="177553"/>
            <a:chOff x="1661" y="2750"/>
            <a:chExt cx="250" cy="250"/>
          </a:xfrm>
        </p:grpSpPr>
        <p:sp>
          <p:nvSpPr>
            <p:cNvPr id="5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5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936526" y="923457"/>
            <a:ext cx="888910" cy="460653"/>
            <a:chOff x="1940644" y="1636266"/>
            <a:chExt cx="888910" cy="460653"/>
          </a:xfrm>
        </p:grpSpPr>
        <p:sp>
          <p:nvSpPr>
            <p:cNvPr id="58" name="AutoShape 2"/>
            <p:cNvSpPr>
              <a:spLocks noChangeArrowheads="1"/>
            </p:cNvSpPr>
            <p:nvPr/>
          </p:nvSpPr>
          <p:spPr bwMode="auto">
            <a:xfrm>
              <a:off x="1940644" y="1728247"/>
              <a:ext cx="789988" cy="263180"/>
            </a:xfrm>
            <a:prstGeom prst="roundRect">
              <a:avLst>
                <a:gd name="adj" fmla="val 13009"/>
              </a:avLst>
            </a:prstGeom>
            <a:solidFill>
              <a:srgbClr val="FF6600"/>
            </a:solidFill>
            <a:ln w="19050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33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59" name="Line 16"/>
            <p:cNvSpPr>
              <a:spLocks noChangeShapeType="1"/>
            </p:cNvSpPr>
            <p:nvPr/>
          </p:nvSpPr>
          <p:spPr bwMode="auto">
            <a:xfrm flipH="1">
              <a:off x="2072320" y="1860222"/>
              <a:ext cx="5806" cy="23669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33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TextBox 57"/>
            <p:cNvSpPr txBox="1">
              <a:spLocks noChangeArrowheads="1"/>
            </p:cNvSpPr>
            <p:nvPr/>
          </p:nvSpPr>
          <p:spPr bwMode="auto">
            <a:xfrm>
              <a:off x="2078126" y="1636266"/>
              <a:ext cx="751428" cy="39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hangingPunct="0">
                <a:lnSpc>
                  <a:spcPct val="150000"/>
                </a:lnSpc>
                <a:tabLst>
                  <a:tab pos="101600" algn="l"/>
                </a:tabLst>
                <a:defRPr sz="1200" b="1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300" dirty="0" smtClean="0">
                  <a:solidFill>
                    <a:schemeClr val="bg1"/>
                  </a:solidFill>
                </a:rPr>
                <a:t>Step1</a:t>
              </a:r>
              <a:endParaRPr lang="zh-CN" altLang="en-US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138"/>
          <p:cNvGrpSpPr>
            <a:grpSpLocks/>
          </p:cNvGrpSpPr>
          <p:nvPr/>
        </p:nvGrpSpPr>
        <p:grpSpPr bwMode="auto">
          <a:xfrm>
            <a:off x="558394" y="1292792"/>
            <a:ext cx="197395" cy="177595"/>
            <a:chOff x="1661" y="2750"/>
            <a:chExt cx="250" cy="250"/>
          </a:xfrm>
        </p:grpSpPr>
        <p:sp>
          <p:nvSpPr>
            <p:cNvPr id="6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6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grpSp>
        <p:nvGrpSpPr>
          <p:cNvPr id="64" name="Group 138"/>
          <p:cNvGrpSpPr>
            <a:grpSpLocks/>
          </p:cNvGrpSpPr>
          <p:nvPr/>
        </p:nvGrpSpPr>
        <p:grpSpPr bwMode="auto">
          <a:xfrm>
            <a:off x="4333059" y="1466510"/>
            <a:ext cx="197440" cy="177657"/>
            <a:chOff x="1661" y="2750"/>
            <a:chExt cx="250" cy="250"/>
          </a:xfrm>
        </p:grpSpPr>
        <p:sp>
          <p:nvSpPr>
            <p:cNvPr id="6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6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grpSp>
        <p:nvGrpSpPr>
          <p:cNvPr id="67" name="Group 138"/>
          <p:cNvGrpSpPr>
            <a:grpSpLocks/>
          </p:cNvGrpSpPr>
          <p:nvPr/>
        </p:nvGrpSpPr>
        <p:grpSpPr bwMode="auto">
          <a:xfrm>
            <a:off x="5129826" y="1311242"/>
            <a:ext cx="197330" cy="177553"/>
            <a:chOff x="1661" y="2750"/>
            <a:chExt cx="250" cy="250"/>
          </a:xfrm>
        </p:grpSpPr>
        <p:sp>
          <p:nvSpPr>
            <p:cNvPr id="68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93C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69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grpSp>
        <p:nvGrpSpPr>
          <p:cNvPr id="70" name="Group 138"/>
          <p:cNvGrpSpPr>
            <a:grpSpLocks/>
          </p:cNvGrpSpPr>
          <p:nvPr/>
        </p:nvGrpSpPr>
        <p:grpSpPr bwMode="auto">
          <a:xfrm>
            <a:off x="6243044" y="1295887"/>
            <a:ext cx="197323" cy="177635"/>
            <a:chOff x="1661" y="2750"/>
            <a:chExt cx="250" cy="250"/>
          </a:xfrm>
        </p:grpSpPr>
        <p:sp>
          <p:nvSpPr>
            <p:cNvPr id="71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95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72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grpSp>
        <p:nvGrpSpPr>
          <p:cNvPr id="73" name="Group 138"/>
          <p:cNvGrpSpPr>
            <a:grpSpLocks/>
          </p:cNvGrpSpPr>
          <p:nvPr/>
        </p:nvGrpSpPr>
        <p:grpSpPr bwMode="auto">
          <a:xfrm>
            <a:off x="7101123" y="1299463"/>
            <a:ext cx="197330" cy="177518"/>
            <a:chOff x="1661" y="2750"/>
            <a:chExt cx="250" cy="250"/>
          </a:xfrm>
        </p:grpSpPr>
        <p:sp>
          <p:nvSpPr>
            <p:cNvPr id="74" name="Oval 139"/>
            <p:cNvSpPr>
              <a:spLocks noChangeArrowheads="1"/>
            </p:cNvSpPr>
            <p:nvPr/>
          </p:nvSpPr>
          <p:spPr bwMode="auto">
            <a:xfrm>
              <a:off x="1660" y="2749"/>
              <a:ext cx="251" cy="25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  <p:sp>
          <p:nvSpPr>
            <p:cNvPr id="75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 sz="1733">
                <a:latin typeface="微软雅黑" pitchFamily="34" charset="-122"/>
                <a:ea typeface="Malgun Gothic" pitchFamily="34" charset="-127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107212" y="876352"/>
            <a:ext cx="888910" cy="447325"/>
            <a:chOff x="1940644" y="1649594"/>
            <a:chExt cx="888910" cy="447325"/>
          </a:xfrm>
        </p:grpSpPr>
        <p:sp>
          <p:nvSpPr>
            <p:cNvPr id="77" name="AutoShape 2"/>
            <p:cNvSpPr>
              <a:spLocks noChangeArrowheads="1"/>
            </p:cNvSpPr>
            <p:nvPr/>
          </p:nvSpPr>
          <p:spPr bwMode="auto">
            <a:xfrm>
              <a:off x="1940644" y="1728247"/>
              <a:ext cx="789988" cy="263180"/>
            </a:xfrm>
            <a:prstGeom prst="roundRect">
              <a:avLst>
                <a:gd name="adj" fmla="val 13009"/>
              </a:avLst>
            </a:prstGeom>
            <a:solidFill>
              <a:schemeClr val="accent3"/>
            </a:solidFill>
            <a:ln w="19050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33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78" name="Line 16"/>
            <p:cNvSpPr>
              <a:spLocks noChangeShapeType="1"/>
            </p:cNvSpPr>
            <p:nvPr/>
          </p:nvSpPr>
          <p:spPr bwMode="auto">
            <a:xfrm flipH="1">
              <a:off x="2072320" y="1860222"/>
              <a:ext cx="5806" cy="23669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33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TextBox 57"/>
            <p:cNvSpPr txBox="1">
              <a:spLocks noChangeArrowheads="1"/>
            </p:cNvSpPr>
            <p:nvPr/>
          </p:nvSpPr>
          <p:spPr bwMode="auto">
            <a:xfrm>
              <a:off x="2078126" y="1649594"/>
              <a:ext cx="751428" cy="357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hangingPunct="0">
                <a:lnSpc>
                  <a:spcPct val="150000"/>
                </a:lnSpc>
                <a:tabLst>
                  <a:tab pos="101600" algn="l"/>
                </a:tabLst>
                <a:defRPr sz="1200" b="1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300" dirty="0" smtClean="0">
                  <a:solidFill>
                    <a:schemeClr val="bg1"/>
                  </a:solidFill>
                </a:rPr>
                <a:t>Step2</a:t>
              </a:r>
              <a:endParaRPr lang="zh-CN" altLang="en-US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215511" y="916133"/>
            <a:ext cx="888910" cy="460653"/>
            <a:chOff x="1940644" y="1636266"/>
            <a:chExt cx="888910" cy="460653"/>
          </a:xfrm>
        </p:grpSpPr>
        <p:sp>
          <p:nvSpPr>
            <p:cNvPr id="81" name="AutoShape 2"/>
            <p:cNvSpPr>
              <a:spLocks noChangeArrowheads="1"/>
            </p:cNvSpPr>
            <p:nvPr/>
          </p:nvSpPr>
          <p:spPr bwMode="auto">
            <a:xfrm>
              <a:off x="1940644" y="1728247"/>
              <a:ext cx="789988" cy="263180"/>
            </a:xfrm>
            <a:prstGeom prst="roundRect">
              <a:avLst>
                <a:gd name="adj" fmla="val 13009"/>
              </a:avLst>
            </a:prstGeom>
            <a:solidFill>
              <a:schemeClr val="accent5"/>
            </a:solidFill>
            <a:ln w="19050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33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  <p:sp>
          <p:nvSpPr>
            <p:cNvPr id="82" name="Line 16"/>
            <p:cNvSpPr>
              <a:spLocks noChangeShapeType="1"/>
            </p:cNvSpPr>
            <p:nvPr/>
          </p:nvSpPr>
          <p:spPr bwMode="auto">
            <a:xfrm flipH="1">
              <a:off x="2072320" y="1860222"/>
              <a:ext cx="5806" cy="23669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33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TextBox 57"/>
            <p:cNvSpPr txBox="1">
              <a:spLocks noChangeArrowheads="1"/>
            </p:cNvSpPr>
            <p:nvPr/>
          </p:nvSpPr>
          <p:spPr bwMode="auto">
            <a:xfrm>
              <a:off x="2078126" y="1636266"/>
              <a:ext cx="751428" cy="357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hangingPunct="0">
                <a:lnSpc>
                  <a:spcPct val="150000"/>
                </a:lnSpc>
                <a:tabLst>
                  <a:tab pos="101600" algn="l"/>
                </a:tabLst>
                <a:defRPr sz="1200" b="1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1300" dirty="0" smtClean="0">
                  <a:solidFill>
                    <a:schemeClr val="bg1"/>
                  </a:solidFill>
                </a:rPr>
                <a:t>Step3</a:t>
              </a:r>
              <a:endParaRPr lang="zh-CN" altLang="en-US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1100099" y="650609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2019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3616099" y="246206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2020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1936526" y="1514833"/>
            <a:ext cx="394994" cy="12933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</a:t>
            </a: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253998" y="1283005"/>
            <a:ext cx="394994" cy="12933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</a:t>
            </a: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075985" y="1514833"/>
            <a:ext cx="394994" cy="12933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</a:t>
            </a: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6152593" y="1547716"/>
            <a:ext cx="394994" cy="12933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105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</a:t>
            </a: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2595689" y="4680367"/>
            <a:ext cx="2632802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软件业务逻辑完善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477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40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已完成部分总结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64285" y="6172200"/>
            <a:ext cx="7070090" cy="291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汇总确定整个产线对生产过程的管控需求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91640"/>
            <a:ext cx="3834765" cy="2848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40" y="1444625"/>
            <a:ext cx="3844290" cy="3555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230" y="1444625"/>
            <a:ext cx="2130425" cy="3790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41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已完成部分总结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64285" y="6298565"/>
            <a:ext cx="7070090" cy="291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结合供应商产品确定出产品的方案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" y="989965"/>
            <a:ext cx="4387850" cy="2887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60" y="991235"/>
            <a:ext cx="3956685" cy="2886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20" y="3945890"/>
            <a:ext cx="7348220" cy="2193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95" y="1385570"/>
            <a:ext cx="3485515" cy="1386205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42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已完成部分总结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4675" y="5634355"/>
            <a:ext cx="3787775" cy="3143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根据方案进一步细化出软件技术规格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1307465"/>
            <a:ext cx="3865880" cy="41021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00295" y="5634355"/>
            <a:ext cx="3787775" cy="3143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开发、测试、导入、运行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95" y="2440305"/>
            <a:ext cx="2341880" cy="18357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62098" y="1385340"/>
            <a:ext cx="1326200" cy="291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数据导入 </a:t>
            </a:r>
          </a:p>
        </p:txBody>
      </p:sp>
      <p:sp>
        <p:nvSpPr>
          <p:cNvPr id="11" name="矩形 10"/>
          <p:cNvSpPr/>
          <p:nvPr/>
        </p:nvSpPr>
        <p:spPr>
          <a:xfrm>
            <a:off x="7962098" y="3089680"/>
            <a:ext cx="1326200" cy="291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试运行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475" y="3843655"/>
            <a:ext cx="2305685" cy="1365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962098" y="4603520"/>
            <a:ext cx="1326200" cy="291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3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F513EB27-62CB-48D6-AA4C-7F342D08D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0171" y="1400639"/>
          <a:ext cx="8582157" cy="588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154">
                  <a:extLst>
                    <a:ext uri="{9D8B030D-6E8A-4147-A177-3AD203B41FA5}">
                      <a16:colId xmlns:a16="http://schemas.microsoft.com/office/drawing/2014/main" val="2686494864"/>
                    </a:ext>
                  </a:extLst>
                </a:gridCol>
                <a:gridCol w="339642">
                  <a:extLst>
                    <a:ext uri="{9D8B030D-6E8A-4147-A177-3AD203B41FA5}">
                      <a16:colId xmlns:a16="http://schemas.microsoft.com/office/drawing/2014/main" val="1202916447"/>
                    </a:ext>
                  </a:extLst>
                </a:gridCol>
                <a:gridCol w="1391196">
                  <a:extLst>
                    <a:ext uri="{9D8B030D-6E8A-4147-A177-3AD203B41FA5}">
                      <a16:colId xmlns:a16="http://schemas.microsoft.com/office/drawing/2014/main" val="1159047607"/>
                    </a:ext>
                  </a:extLst>
                </a:gridCol>
                <a:gridCol w="6100165">
                  <a:extLst>
                    <a:ext uri="{9D8B030D-6E8A-4147-A177-3AD203B41FA5}">
                      <a16:colId xmlns:a16="http://schemas.microsoft.com/office/drawing/2014/main" val="535025382"/>
                    </a:ext>
                  </a:extLst>
                </a:gridCol>
              </a:tblGrid>
              <a:tr h="287520">
                <a:tc gridSpan="2">
                  <a:txBody>
                    <a:bodyPr/>
                    <a:lstStyle/>
                    <a:p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功能名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概要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508572"/>
                  </a:ext>
                </a:extLst>
              </a:tr>
              <a:tr h="840282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电子作业顺序书管理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zh-CN" altLang="en-US" sz="14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作业顺序书的电子化</a:t>
                      </a:r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</a:t>
                      </a:r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(Standard</a:t>
                      </a:r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</a:t>
                      </a:r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Operation</a:t>
                      </a:r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</a:t>
                      </a:r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Procedure)</a:t>
                      </a: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在运行画面上追加布局定制功能。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为了配合各种各样的操作场景，强化跳过操作顺序，返回重做功能。</a:t>
                      </a: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强化在操作中的工件切换功能。追加在操作中强制待机的功能。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397061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 smtClean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Copy</a:t>
                      </a:r>
                      <a:r>
                        <a:rPr kumimoji="1" lang="ja-JP" altLang="en-US" sz="1400" kern="1200" dirty="0" smtClean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防止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采用</a:t>
                      </a:r>
                      <a:r>
                        <a:rPr kumimoji="1" lang="en-US" altLang="zh-CN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Sentinel</a:t>
                      </a: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公司的</a:t>
                      </a:r>
                      <a:r>
                        <a:rPr kumimoji="1" lang="en-US" altLang="zh-CN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USB Key</a:t>
                      </a: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防止不正当</a:t>
                      </a:r>
                      <a:r>
                        <a:rPr kumimoji="1" lang="en-US" altLang="zh-CN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Copy</a:t>
                      </a:r>
                      <a:endParaRPr kumimoji="1" lang="ja-JP" altLang="en-US" sz="1400" kern="120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不插入装有</a:t>
                      </a:r>
                      <a:r>
                        <a:rPr kumimoji="1" lang="en-US" altLang="zh-CN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SAK Manager, </a:t>
                      </a:r>
                      <a:r>
                        <a:rPr kumimoji="1" lang="en-US" altLang="zh-CN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SAK Server</a:t>
                      </a: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的</a:t>
                      </a:r>
                      <a:r>
                        <a:rPr kumimoji="1" lang="en-US" altLang="zh-CN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PC</a:t>
                      </a: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，就不能起动。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661293"/>
                  </a:ext>
                </a:extLst>
              </a:tr>
              <a:tr h="488783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零件取出支援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使用</a:t>
                      </a:r>
                      <a:r>
                        <a:rPr kumimoji="1" lang="en-US" altLang="ja-JP" sz="1400" kern="1200" dirty="0" err="1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ASLink</a:t>
                      </a: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防呆终端，提供防止零部件取出错误的支援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追加读取取出零件的条形码，在指定的条件下判定</a:t>
                      </a:r>
                      <a:r>
                        <a:rPr kumimoji="1" lang="en-US" altLang="zh-CN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OK/NG</a:t>
                      </a: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的功能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609826"/>
                  </a:ext>
                </a:extLst>
              </a:tr>
              <a:tr h="1400370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4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螺丝拧紧支援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通过</a:t>
                      </a:r>
                      <a:r>
                        <a:rPr kumimoji="1" lang="en-US" altLang="zh-CN" sz="1400" kern="1200" dirty="0" err="1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ASLink</a:t>
                      </a: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，直接</a:t>
                      </a:r>
                      <a:r>
                        <a:rPr kumimoji="1" lang="en-US" altLang="zh-CN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I/O</a:t>
                      </a: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连接的螺丝拧紧工具程序，管理扭矩值等，提供防止螺丝拧紧发生错误的支援。</a:t>
                      </a: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追加防止螺丝损坏的螺丝拧紧重试监控功能。</a:t>
                      </a:r>
                      <a:endParaRPr kumimoji="1" lang="en-US" altLang="zh-CN" sz="1400" u="sng" kern="1200" dirty="0" smtClean="0">
                        <a:solidFill>
                          <a:srgbClr val="0033CC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u="sng" kern="1200" dirty="0" smtClean="0">
                        <a:solidFill>
                          <a:srgbClr val="0033CC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追加工具</a:t>
                      </a:r>
                      <a:r>
                        <a:rPr kumimoji="1" lang="en-US" altLang="zh-CN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使用工具，螺丝拧</a:t>
                      </a:r>
                      <a:r>
                        <a:rPr kumimoji="1" lang="zh-CN" altLang="en-US" sz="1400" u="sng" kern="120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紧次数，</a:t>
                      </a: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程序，扭矩</a:t>
                      </a:r>
                      <a:r>
                        <a:rPr kumimoji="1" lang="en-US" altLang="zh-CN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设定，追加螺丝紧固位置和实测值的实时显示功能。</a:t>
                      </a:r>
                      <a:endParaRPr kumimoji="1" lang="en-US" altLang="zh-CN" sz="1400" u="sng" kern="1200" dirty="0" smtClean="0">
                        <a:solidFill>
                          <a:srgbClr val="0033CC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760259"/>
                  </a:ext>
                </a:extLst>
              </a:tr>
              <a:tr h="650541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扭矩检查</a:t>
                      </a:r>
                      <a:r>
                        <a:rPr kumimoji="1" lang="ja-JP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支援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提供防止伴随换产扭矩设定发生错误的支援</a:t>
                      </a:r>
                      <a:endParaRPr kumimoji="1" lang="en-US" altLang="ja-JP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追加只有在运行前、换产时需要确认的条件</a:t>
                      </a:r>
                    </a:p>
                    <a:p>
                      <a:pPr algn="l"/>
                      <a:endParaRPr kumimoji="1" lang="ja-JP" altLang="en-US" sz="1400" u="sng" dirty="0">
                        <a:solidFill>
                          <a:srgbClr val="0033CC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806548"/>
                  </a:ext>
                </a:extLst>
              </a:tr>
              <a:tr h="840282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检查</a:t>
                      </a:r>
                      <a:r>
                        <a:rPr kumimoji="1" lang="ja-JP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・</a:t>
                      </a:r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测定支援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各种检查，测定结果范围确认功能</a:t>
                      </a: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在判定</a:t>
                      </a:r>
                      <a:r>
                        <a:rPr kumimoji="1" lang="en-US" altLang="zh-CN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NG</a:t>
                      </a: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的情况下，为了能够辨别</a:t>
                      </a:r>
                      <a:r>
                        <a:rPr kumimoji="1" lang="en-US" altLang="zh-CN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NG</a:t>
                      </a: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判定部位，追加实测时的显示功能</a:t>
                      </a:r>
                      <a:endParaRPr kumimoji="1" lang="en-US" altLang="ja-JP" sz="1400" u="sng" dirty="0">
                        <a:solidFill>
                          <a:srgbClr val="0033CC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在应对客户定制时，将相关检查项目进行定义化，强化电子作业顺序书的设定，追溯项目联动功能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074346"/>
                  </a:ext>
                </a:extLst>
              </a:tr>
              <a:tr h="488783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7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零件</a:t>
                      </a:r>
                      <a:r>
                        <a:rPr kumimoji="1" lang="ja-JP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投入</a:t>
                      </a:r>
                      <a:r>
                        <a:rPr kumimoji="1" lang="ja-JP" altLang="en-US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支援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显示工作台零部件箱库存不足，对简易投入操作进行支援</a:t>
                      </a:r>
                    </a:p>
                    <a:p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追加零件投产时点亮防呆终端的警示灯功能</a:t>
                      </a:r>
                      <a:endParaRPr kumimoji="1" lang="zh-CN" altLang="en-US" sz="1400" u="sng" kern="1200" dirty="0">
                        <a:solidFill>
                          <a:srgbClr val="0033CC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97234"/>
                  </a:ext>
                </a:extLst>
              </a:tr>
            </a:tbl>
          </a:graphicData>
        </a:graphic>
      </p:graphicFrame>
      <p:sp>
        <p:nvSpPr>
          <p:cNvPr id="4" name="正方形/長方形 28">
            <a:extLst>
              <a:ext uri="{FF2B5EF4-FFF2-40B4-BE49-F238E27FC236}">
                <a16:creationId xmlns:a16="http://schemas.microsoft.com/office/drawing/2014/main" id="{D6AD7366-33E5-4F1C-AB93-45C780E1B988}"/>
              </a:ext>
            </a:extLst>
          </p:cNvPr>
          <p:cNvSpPr/>
          <p:nvPr/>
        </p:nvSpPr>
        <p:spPr>
          <a:xfrm>
            <a:off x="594676" y="926351"/>
            <a:ext cx="4153443" cy="407271"/>
          </a:xfrm>
          <a:prstGeom prst="rect">
            <a:avLst/>
          </a:prstGeom>
          <a:gradFill flip="none" rotWithShape="1">
            <a:gsLst>
              <a:gs pos="61000">
                <a:srgbClr val="FF0000">
                  <a:tint val="66000"/>
                  <a:satMod val="160000"/>
                </a:srgbClr>
              </a:gs>
              <a:gs pos="40000">
                <a:srgbClr val="FF0000"/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功能一览</a:t>
            </a:r>
            <a:endParaRPr lang="ja-JP" altLang="en-US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4FCDD3-AD1E-4E54-82BF-621B37AAEA48}"/>
              </a:ext>
            </a:extLst>
          </p:cNvPr>
          <p:cNvSpPr/>
          <p:nvPr/>
        </p:nvSpPr>
        <p:spPr>
          <a:xfrm>
            <a:off x="542423" y="2103995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BD741B2-F039-494D-A777-BF94195DB217}"/>
              </a:ext>
            </a:extLst>
          </p:cNvPr>
          <p:cNvSpPr/>
          <p:nvPr/>
        </p:nvSpPr>
        <p:spPr>
          <a:xfrm>
            <a:off x="542423" y="4091412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1AE3E18-EFB2-4021-AED8-B5EB475EE0C8}"/>
              </a:ext>
            </a:extLst>
          </p:cNvPr>
          <p:cNvSpPr/>
          <p:nvPr/>
        </p:nvSpPr>
        <p:spPr>
          <a:xfrm>
            <a:off x="542423" y="4838477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1AF85F4-CAF7-411D-8EF9-80ACB5091E42}"/>
              </a:ext>
            </a:extLst>
          </p:cNvPr>
          <p:cNvSpPr/>
          <p:nvPr/>
        </p:nvSpPr>
        <p:spPr>
          <a:xfrm>
            <a:off x="542423" y="5561397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35A8C20-8C44-412F-90E7-0DD9CFACF290}"/>
              </a:ext>
            </a:extLst>
          </p:cNvPr>
          <p:cNvSpPr/>
          <p:nvPr/>
        </p:nvSpPr>
        <p:spPr>
          <a:xfrm>
            <a:off x="542423" y="6325462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2783CBE-F5AD-4D3F-86AA-28390070B5F1}"/>
              </a:ext>
            </a:extLst>
          </p:cNvPr>
          <p:cNvSpPr/>
          <p:nvPr/>
        </p:nvSpPr>
        <p:spPr>
          <a:xfrm>
            <a:off x="542423" y="3362192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E4FCDD3-AD1E-4E54-82BF-621B37AAEA48}"/>
              </a:ext>
            </a:extLst>
          </p:cNvPr>
          <p:cNvSpPr/>
          <p:nvPr/>
        </p:nvSpPr>
        <p:spPr>
          <a:xfrm>
            <a:off x="4956479" y="969426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DC4CEC7-D3AA-43B8-9170-3DDF1DE828EF}"/>
              </a:ext>
            </a:extLst>
          </p:cNvPr>
          <p:cNvSpPr/>
          <p:nvPr/>
        </p:nvSpPr>
        <p:spPr>
          <a:xfrm>
            <a:off x="5604480" y="956364"/>
            <a:ext cx="3593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  <a:r>
              <a:rPr lang="zh-CN" altLang="en-US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功能升级</a:t>
            </a:r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CN" altLang="en-US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蓝色下划线部分</a:t>
            </a:r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ja-JP" altLang="en-US" sz="1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2783CBE-F5AD-4D3F-86AA-28390070B5F1}"/>
              </a:ext>
            </a:extLst>
          </p:cNvPr>
          <p:cNvSpPr/>
          <p:nvPr/>
        </p:nvSpPr>
        <p:spPr>
          <a:xfrm>
            <a:off x="542423" y="2795743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6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已完成部分总结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037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F513EB27-62CB-48D6-AA4C-7F342D08D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1630" y="1234619"/>
          <a:ext cx="8908868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601">
                  <a:extLst>
                    <a:ext uri="{9D8B030D-6E8A-4147-A177-3AD203B41FA5}">
                      <a16:colId xmlns:a16="http://schemas.microsoft.com/office/drawing/2014/main" val="1210005363"/>
                    </a:ext>
                  </a:extLst>
                </a:gridCol>
                <a:gridCol w="409763">
                  <a:extLst>
                    <a:ext uri="{9D8B030D-6E8A-4147-A177-3AD203B41FA5}">
                      <a16:colId xmlns:a16="http://schemas.microsoft.com/office/drawing/2014/main" val="1202916447"/>
                    </a:ext>
                  </a:extLst>
                </a:gridCol>
                <a:gridCol w="1232263">
                  <a:extLst>
                    <a:ext uri="{9D8B030D-6E8A-4147-A177-3AD203B41FA5}">
                      <a16:colId xmlns:a16="http://schemas.microsoft.com/office/drawing/2014/main" val="1159047607"/>
                    </a:ext>
                  </a:extLst>
                </a:gridCol>
                <a:gridCol w="6492241">
                  <a:extLst>
                    <a:ext uri="{9D8B030D-6E8A-4147-A177-3AD203B41FA5}">
                      <a16:colId xmlns:a16="http://schemas.microsoft.com/office/drawing/2014/main" val="535025382"/>
                    </a:ext>
                  </a:extLst>
                </a:gridCol>
              </a:tblGrid>
              <a:tr h="231206">
                <a:tc gridSpan="2">
                  <a:txBody>
                    <a:bodyPr/>
                    <a:lstStyle/>
                    <a:p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功能名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概要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508572"/>
                  </a:ext>
                </a:extLst>
              </a:tr>
              <a:tr h="231206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订单管理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连接</a:t>
                      </a:r>
                      <a:r>
                        <a:rPr kumimoji="1" lang="en-US" altLang="zh-CN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MES</a:t>
                      </a: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，追加与作业人员读取的指示代码相对应的订单</a:t>
                      </a:r>
                      <a:r>
                        <a:rPr kumimoji="1" lang="ja-JP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指示功能。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620964"/>
                  </a:ext>
                </a:extLst>
              </a:tr>
              <a:tr h="231206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报警显示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系统错误、操作错误监视和显示、可以根据每个案件进行定制</a:t>
                      </a: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追加是否显示在画面上的设定、弹出消息的自动关闭。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11257"/>
                  </a:ext>
                </a:extLst>
              </a:tr>
              <a:tr h="231206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用户管理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注册多个用户、注册用户在</a:t>
                      </a:r>
                      <a:r>
                        <a:rPr kumimoji="1" lang="en-US" altLang="zh-CN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SAK</a:t>
                      </a: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终端的登入、退出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追加在读取条形码的情况下，登录时省略密码输入的功能。</a:t>
                      </a:r>
                      <a:endParaRPr kumimoji="1" lang="en-US" altLang="zh-CN" sz="1400" u="sng" kern="1200" dirty="0" smtClean="0">
                        <a:solidFill>
                          <a:srgbClr val="0033CC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369177"/>
                  </a:ext>
                </a:extLst>
              </a:tr>
              <a:tr h="177851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11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操作权限管理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用户操作权限管理</a:t>
                      </a: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追加画面标准操作，</a:t>
                      </a: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根据各功能</a:t>
                      </a:r>
                      <a:r>
                        <a:rPr kumimoji="1" lang="zh-CN" altLang="en-US" sz="1400" u="none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设定</a:t>
                      </a: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可否操作</a:t>
                      </a:r>
                      <a:endParaRPr kumimoji="1" lang="ja-JP" altLang="en-US" sz="1400" kern="12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543962"/>
                  </a:ext>
                </a:extLst>
              </a:tr>
              <a:tr h="177851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12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 smtClean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追溯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操作实绩记录、检索</a:t>
                      </a:r>
                    </a:p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充实各个产品的实绩管理项目。</a:t>
                      </a:r>
                      <a:r>
                        <a:rPr kumimoji="1" lang="en-US" altLang="zh-CN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kumimoji="1" lang="zh-CN" altLang="en-US" sz="1400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产品信息、零件信息、螺丝拧紧信息、检查实绩信息。</a:t>
                      </a:r>
                      <a:r>
                        <a:rPr kumimoji="1" lang="zh-CN" altLang="en-US" sz="1400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追加重要零件信息和工作中输入的备注信息</a:t>
                      </a:r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756118"/>
                  </a:ext>
                </a:extLst>
              </a:tr>
              <a:tr h="177851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13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BOM</a:t>
                      </a:r>
                      <a:r>
                        <a:rPr kumimoji="1" lang="zh-CN" altLang="en-US" sz="14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管理</a:t>
                      </a:r>
                      <a:endParaRPr kumimoji="1" lang="ja-JP" altLang="en-US" sz="140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管理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工件和零件</a:t>
                      </a:r>
                      <a:r>
                        <a:rPr kumimoji="1" lang="ja-JP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、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工具组合的管理</a:t>
                      </a:r>
                      <a:endParaRPr kumimoji="1" lang="en-US" altLang="ja-JP" sz="1400" dirty="0" smtClean="0">
                        <a:solidFill>
                          <a:srgbClr val="FF505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新增根据每个工件，自动切换零件</a:t>
                      </a:r>
                      <a:r>
                        <a:rPr kumimoji="1" lang="ja-JP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、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工具组合的功能</a:t>
                      </a:r>
                      <a:r>
                        <a:rPr kumimoji="1" lang="ja-JP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版本管理对应</a:t>
                      </a:r>
                      <a:endParaRPr kumimoji="1" lang="en-US" altLang="zh-CN" sz="1400" kern="1200" dirty="0" smtClean="0">
                        <a:solidFill>
                          <a:srgbClr val="FF505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072452"/>
                  </a:ext>
                </a:extLst>
              </a:tr>
              <a:tr h="177851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14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kern="1200" smtClean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设定数据</a:t>
                      </a:r>
                      <a:r>
                        <a:rPr kumimoji="1" lang="zh-CN" altLang="en-US" sz="1400" kern="1200" dirty="0" smtClean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集中管理</a:t>
                      </a:r>
                      <a:endParaRPr kumimoji="1" lang="ja-JP" altLang="en-US" sz="1400" kern="1200" dirty="0">
                        <a:solidFill>
                          <a:schemeClr val="dk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kern="120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通过数据库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保存多个</a:t>
                      </a:r>
                      <a:r>
                        <a:rPr kumimoji="1" lang="en-US" altLang="zh-CN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SAK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系统</a:t>
                      </a:r>
                      <a:r>
                        <a:rPr kumimoji="1" lang="zh-CN" altLang="en-US" sz="1400" kern="120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的设定数据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并进行集中管理。</a:t>
                      </a:r>
                    </a:p>
                    <a:p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在使用</a:t>
                      </a:r>
                      <a:r>
                        <a:rPr kumimoji="1" lang="en-US" altLang="zh-CN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Manager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功能的情况下，各</a:t>
                      </a:r>
                      <a:r>
                        <a:rPr kumimoji="1" lang="en-US" altLang="zh-CN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SAK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系统上不需要</a:t>
                      </a:r>
                      <a:r>
                        <a:rPr kumimoji="1" lang="zh-CN" altLang="en-US" sz="1400" kern="120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编辑设定数据</a:t>
                      </a:r>
                      <a:endParaRPr kumimoji="1" lang="en-US" altLang="zh-CN" sz="1400" kern="1200" dirty="0" smtClean="0">
                        <a:solidFill>
                          <a:srgbClr val="FF505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827644"/>
                  </a:ext>
                </a:extLst>
              </a:tr>
              <a:tr h="177851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15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kern="1200" smtClean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实绩数据</a:t>
                      </a:r>
                      <a:r>
                        <a:rPr kumimoji="1" lang="zh-CN" altLang="en-US" sz="1400" kern="1200" dirty="0" smtClean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集中管理</a:t>
                      </a:r>
                      <a:endParaRPr kumimoji="1" lang="ja-JP" altLang="en-US" sz="1400" kern="1200" dirty="0">
                        <a:solidFill>
                          <a:schemeClr val="dk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通过数据库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保存多个</a:t>
                      </a:r>
                      <a:r>
                        <a:rPr kumimoji="1" lang="en-US" altLang="zh-CN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SAK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系统</a:t>
                      </a:r>
                      <a:r>
                        <a:rPr kumimoji="1" lang="zh-CN" altLang="en-US" sz="1400" kern="120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的实绩数据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并进行集中管理。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314990"/>
                  </a:ext>
                </a:extLst>
              </a:tr>
              <a:tr h="177851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16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kern="1200" dirty="0" smtClean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相机联动</a:t>
                      </a:r>
                      <a:endParaRPr kumimoji="1" lang="ja-JP" altLang="en-US" sz="1400" kern="1200" dirty="0">
                        <a:solidFill>
                          <a:schemeClr val="dk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与</a:t>
                      </a:r>
                      <a:r>
                        <a:rPr kumimoji="1" lang="en-US" altLang="zh-CN" sz="1400" kern="1200" dirty="0" err="1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cognex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的相机联动，拍摄下各工序的操作结果并保存在电脑中。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150994"/>
                  </a:ext>
                </a:extLst>
              </a:tr>
              <a:tr h="177851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17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kern="1200" dirty="0" smtClean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重量测定</a:t>
                      </a:r>
                      <a:endParaRPr kumimoji="1" lang="ja-JP" altLang="en-US" sz="1400" kern="1200" dirty="0">
                        <a:solidFill>
                          <a:schemeClr val="dk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通过与电子秤联动，设定重量范围后可以进行重量测定检验判定。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877341"/>
                  </a:ext>
                </a:extLst>
              </a:tr>
              <a:tr h="177851"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18</a:t>
                      </a:r>
                      <a:endParaRPr kumimoji="1" lang="ja-JP" altLang="en-US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zh-CN" sz="1400" kern="1200" dirty="0" smtClean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Logo</a:t>
                      </a:r>
                      <a:r>
                        <a:rPr kumimoji="1" lang="zh-CN" altLang="en-US" sz="1400" kern="1200" dirty="0" smtClean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变更</a:t>
                      </a:r>
                      <a:endParaRPr kumimoji="1" lang="ja-JP" altLang="en-US" sz="1400" kern="1200" dirty="0">
                        <a:solidFill>
                          <a:schemeClr val="dk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三菱电机的</a:t>
                      </a:r>
                      <a:r>
                        <a:rPr kumimoji="1" lang="en-US" altLang="ja-JP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logo</a:t>
                      </a:r>
                      <a:r>
                        <a:rPr kumimoji="1" lang="ja-JP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可以</a:t>
                      </a:r>
                      <a:r>
                        <a:rPr kumimoji="1" lang="zh-CN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通过设定</a:t>
                      </a:r>
                      <a:r>
                        <a:rPr kumimoji="1" lang="ja-JP" altLang="en-US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变更为客户所需的</a:t>
                      </a:r>
                      <a:r>
                        <a:rPr kumimoji="1" lang="en-US" altLang="ja-JP" sz="1400" kern="1200" dirty="0" smtClean="0">
                          <a:solidFill>
                            <a:srgbClr val="FF505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logo</a:t>
                      </a:r>
                      <a:endParaRPr kumimoji="1" lang="ja-JP" altLang="en-US" sz="1400" kern="1200" dirty="0">
                        <a:solidFill>
                          <a:srgbClr val="FF505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623142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FB96DCE-6E72-4500-9E28-5F54AF5A0370}"/>
              </a:ext>
            </a:extLst>
          </p:cNvPr>
          <p:cNvSpPr/>
          <p:nvPr/>
        </p:nvSpPr>
        <p:spPr>
          <a:xfrm>
            <a:off x="552172" y="3050495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E28E10-ED9B-4685-8117-9B5E9AE73A65}"/>
              </a:ext>
            </a:extLst>
          </p:cNvPr>
          <p:cNvSpPr/>
          <p:nvPr/>
        </p:nvSpPr>
        <p:spPr>
          <a:xfrm>
            <a:off x="552172" y="1977069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719039-132F-4867-9BB6-DFD130ABA6E9}"/>
              </a:ext>
            </a:extLst>
          </p:cNvPr>
          <p:cNvSpPr/>
          <p:nvPr/>
        </p:nvSpPr>
        <p:spPr>
          <a:xfrm>
            <a:off x="552172" y="3616487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0868A2-AB05-4FA1-93FB-D3D8D1CE711B}"/>
              </a:ext>
            </a:extLst>
          </p:cNvPr>
          <p:cNvSpPr/>
          <p:nvPr/>
        </p:nvSpPr>
        <p:spPr>
          <a:xfrm>
            <a:off x="552172" y="4745063"/>
            <a:ext cx="648000" cy="252000"/>
          </a:xfrm>
          <a:prstGeom prst="rect">
            <a:avLst/>
          </a:prstGeom>
          <a:solidFill>
            <a:srgbClr val="FF0909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New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BE6B48-AD96-480C-A287-BE4E5B2CA5D2}"/>
              </a:ext>
            </a:extLst>
          </p:cNvPr>
          <p:cNvSpPr/>
          <p:nvPr/>
        </p:nvSpPr>
        <p:spPr>
          <a:xfrm>
            <a:off x="552172" y="5695270"/>
            <a:ext cx="648000" cy="252000"/>
          </a:xfrm>
          <a:prstGeom prst="rect">
            <a:avLst/>
          </a:prstGeom>
          <a:solidFill>
            <a:srgbClr val="FF0909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New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B1D2A6D-C83A-4E63-9965-F0B45B266F5A}"/>
              </a:ext>
            </a:extLst>
          </p:cNvPr>
          <p:cNvSpPr/>
          <p:nvPr/>
        </p:nvSpPr>
        <p:spPr>
          <a:xfrm>
            <a:off x="552172" y="5999777"/>
            <a:ext cx="648000" cy="252000"/>
          </a:xfrm>
          <a:prstGeom prst="rect">
            <a:avLst/>
          </a:prstGeom>
          <a:solidFill>
            <a:srgbClr val="FF0909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New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6B9CFCB-41F8-4E72-B035-82F894B21D4D}"/>
              </a:ext>
            </a:extLst>
          </p:cNvPr>
          <p:cNvSpPr/>
          <p:nvPr/>
        </p:nvSpPr>
        <p:spPr>
          <a:xfrm>
            <a:off x="552172" y="2487277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1985C7B-EA9E-481D-9816-E08AD8A44C39}"/>
              </a:ext>
            </a:extLst>
          </p:cNvPr>
          <p:cNvSpPr/>
          <p:nvPr/>
        </p:nvSpPr>
        <p:spPr>
          <a:xfrm>
            <a:off x="552172" y="5279449"/>
            <a:ext cx="648000" cy="252000"/>
          </a:xfrm>
          <a:prstGeom prst="rect">
            <a:avLst/>
          </a:prstGeom>
          <a:solidFill>
            <a:srgbClr val="FF0909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New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7FE2D3F-BB69-46F3-9E11-FA7A82D53044}"/>
              </a:ext>
            </a:extLst>
          </p:cNvPr>
          <p:cNvSpPr/>
          <p:nvPr/>
        </p:nvSpPr>
        <p:spPr>
          <a:xfrm>
            <a:off x="552172" y="6298112"/>
            <a:ext cx="648000" cy="252000"/>
          </a:xfrm>
          <a:prstGeom prst="rect">
            <a:avLst/>
          </a:prstGeom>
          <a:solidFill>
            <a:srgbClr val="FF0909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New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DA3666E-0286-455C-B69D-BBB71CBB61B5}"/>
              </a:ext>
            </a:extLst>
          </p:cNvPr>
          <p:cNvSpPr/>
          <p:nvPr/>
        </p:nvSpPr>
        <p:spPr>
          <a:xfrm>
            <a:off x="552172" y="1561248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E4FCDD3-AD1E-4E54-82BF-621B37AAEA48}"/>
              </a:ext>
            </a:extLst>
          </p:cNvPr>
          <p:cNvSpPr/>
          <p:nvPr/>
        </p:nvSpPr>
        <p:spPr>
          <a:xfrm>
            <a:off x="1952023" y="872652"/>
            <a:ext cx="648000" cy="252000"/>
          </a:xfrm>
          <a:prstGeom prst="rect">
            <a:avLst/>
          </a:prstGeom>
          <a:solidFill>
            <a:srgbClr val="0033CC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Up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2BE6B48-AD96-480C-A287-BE4E5B2CA5D2}"/>
              </a:ext>
            </a:extLst>
          </p:cNvPr>
          <p:cNvSpPr/>
          <p:nvPr/>
        </p:nvSpPr>
        <p:spPr>
          <a:xfrm>
            <a:off x="5841075" y="872652"/>
            <a:ext cx="648000" cy="252000"/>
          </a:xfrm>
          <a:prstGeom prst="rect">
            <a:avLst/>
          </a:prstGeom>
          <a:solidFill>
            <a:srgbClr val="FF0909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New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DC4CEC7-D3AA-43B8-9170-3DDF1DE828EF}"/>
              </a:ext>
            </a:extLst>
          </p:cNvPr>
          <p:cNvSpPr/>
          <p:nvPr/>
        </p:nvSpPr>
        <p:spPr>
          <a:xfrm>
            <a:off x="2600024" y="872653"/>
            <a:ext cx="3241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  <a:r>
              <a:rPr lang="zh-CN" altLang="en-US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功能升级</a:t>
            </a:r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CN" altLang="en-US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蓝色下划线部分</a:t>
            </a:r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ja-JP" altLang="en-US" sz="1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DC4CEC7-D3AA-43B8-9170-3DDF1DE828EF}"/>
              </a:ext>
            </a:extLst>
          </p:cNvPr>
          <p:cNvSpPr/>
          <p:nvPr/>
        </p:nvSpPr>
        <p:spPr>
          <a:xfrm>
            <a:off x="6489076" y="872653"/>
            <a:ext cx="13284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  <a:r>
              <a:rPr lang="zh-CN" altLang="en-US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新增功能</a:t>
            </a:r>
            <a:endParaRPr lang="ja-JP" altLang="en-US" sz="1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D0868A2-AB05-4FA1-93FB-D3D8D1CE711B}"/>
              </a:ext>
            </a:extLst>
          </p:cNvPr>
          <p:cNvSpPr/>
          <p:nvPr/>
        </p:nvSpPr>
        <p:spPr>
          <a:xfrm>
            <a:off x="552172" y="4269641"/>
            <a:ext cx="648000" cy="252000"/>
          </a:xfrm>
          <a:prstGeom prst="rect">
            <a:avLst/>
          </a:prstGeom>
          <a:solidFill>
            <a:srgbClr val="FF0909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kumimoji="0" lang="en-US" altLang="ja-JP" sz="140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charset="0"/>
              </a:rPr>
              <a:t>New</a:t>
            </a:r>
            <a:endParaRPr kumimoji="0" lang="ja-JP" altLang="en-US" sz="140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charset="0"/>
            </a:endParaRPr>
          </a:p>
        </p:txBody>
      </p:sp>
      <p:sp>
        <p:nvSpPr>
          <p:cNvPr id="22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已完成部分总结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024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8978" y="640198"/>
            <a:ext cx="9757954" cy="5793374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zh-TW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介绍本次头脑风暴的目的及期望目标；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三菱电机新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平台介绍；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介绍该平台智能化推进的方法流程；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总结目前已经完成的部分，及展示成果；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汪谢丹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就主题部分开展头脑风暴活动；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全体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产业化推进中双方合作的模式及分工；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后续里程碑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45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会议议程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3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46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头脑风暴环节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---</a:t>
            </a: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安排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pic>
        <p:nvPicPr>
          <p:cNvPr id="8" name="图片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784"/>
            <a:ext cx="4687330" cy="59641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8915" y="488135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</a:t>
            </a:r>
          </a:p>
        </p:txBody>
      </p:sp>
      <p:sp>
        <p:nvSpPr>
          <p:cNvPr id="5" name="椭圆 4"/>
          <p:cNvSpPr/>
          <p:nvPr/>
        </p:nvSpPr>
        <p:spPr>
          <a:xfrm>
            <a:off x="1738184" y="679707"/>
            <a:ext cx="3166814" cy="56420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782858" y="1210963"/>
            <a:ext cx="3166814" cy="120272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738184" y="2450671"/>
            <a:ext cx="3166814" cy="1202723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806937" y="3797472"/>
            <a:ext cx="3166814" cy="9475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806937" y="4744995"/>
            <a:ext cx="3166814" cy="16113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73751" y="1355124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73751" y="2576298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73751" y="3778851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73751" y="5093474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105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41060" y="1482788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右大括号 19"/>
          <p:cNvSpPr/>
          <p:nvPr/>
        </p:nvSpPr>
        <p:spPr>
          <a:xfrm>
            <a:off x="5288692" y="945335"/>
            <a:ext cx="469557" cy="2088163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930609" y="1546912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三组的组长抽调合并成</a:t>
            </a: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</a:t>
            </a:r>
            <a:r>
              <a:rPr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；</a:t>
            </a:r>
            <a:endParaRPr lang="en-US" altLang="zh-CN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组的目标是归纳总结，将讨论的结果分类后对应到</a:t>
            </a: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P9</a:t>
            </a:r>
            <a:r>
              <a:rPr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中对应的</a:t>
            </a:r>
            <a:endParaRPr lang="en-US" altLang="zh-CN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大分类，以及明确出未来</a:t>
            </a: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Roadmap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中对应的具体功能；</a:t>
            </a:r>
            <a:endParaRPr kumimoji="1" lang="en-US" altLang="zh-CN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比如日东工具对应；微软可穿戴眼镜；等等</a:t>
            </a:r>
            <a:endParaRPr lang="en-US" altLang="zh-CN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</a:t>
            </a:r>
            <a:r>
              <a:rPr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组的组长将在下午最终报告会上先进行总结发言；</a:t>
            </a:r>
            <a:endParaRPr kumimoji="1" lang="en-US" altLang="zh-CN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3" name="右大括号 22"/>
          <p:cNvSpPr/>
          <p:nvPr/>
        </p:nvSpPr>
        <p:spPr>
          <a:xfrm>
            <a:off x="5288692" y="4236052"/>
            <a:ext cx="469557" cy="1299776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895755" y="4428740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</a:t>
            </a:r>
            <a:r>
              <a:rPr lang="zh-CN" altLang="en-US" sz="105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两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组的组长抽调合并成</a:t>
            </a:r>
            <a:r>
              <a:rPr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</a:t>
            </a:r>
            <a:r>
              <a:rPr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；</a:t>
            </a:r>
            <a:endParaRPr lang="en-US" altLang="zh-CN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组的目标是归纳总结，将讨论的结果分类后对应到</a:t>
            </a: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P9</a:t>
            </a:r>
            <a:r>
              <a:rPr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中对应的</a:t>
            </a:r>
            <a:endParaRPr lang="en-US" altLang="zh-CN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大分类，以及明确出未来</a:t>
            </a:r>
            <a:r>
              <a:rPr kumimoji="1"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Roadmap</a:t>
            </a: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中对应的具体功能；</a:t>
            </a:r>
            <a:endParaRPr kumimoji="1" lang="en-US" altLang="zh-CN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组的组长将在下午最终报告会上在</a:t>
            </a:r>
            <a:r>
              <a:rPr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</a:t>
            </a:r>
            <a:r>
              <a:rPr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组发言后进行总结发言；</a:t>
            </a:r>
            <a:endParaRPr kumimoji="1" lang="en-US" altLang="zh-CN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169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47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头脑风暴环节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---</a:t>
            </a: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安排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95789"/>
              </p:ext>
            </p:extLst>
          </p:nvPr>
        </p:nvGraphicFramePr>
        <p:xfrm>
          <a:off x="180890" y="1077968"/>
          <a:ext cx="2858871" cy="5278385"/>
        </p:xfrm>
        <a:graphic>
          <a:graphicData uri="http://schemas.openxmlformats.org/drawingml/2006/table">
            <a:tbl>
              <a:tblPr/>
              <a:tblGrid>
                <a:gridCol w="2858871">
                  <a:extLst>
                    <a:ext uri="{9D8B030D-6E8A-4147-A177-3AD203B41FA5}">
                      <a16:colId xmlns:a16="http://schemas.microsoft.com/office/drawing/2014/main" val="2758678185"/>
                    </a:ext>
                  </a:extLst>
                </a:gridCol>
              </a:tblGrid>
              <a:tr h="1508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9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整柜作业场景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44644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螺栓紧固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27483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无漏紧固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280559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给定力矩正确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76939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力矩紧固到位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无卡死）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568390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二次紧固静置时间满足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054233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无过扭紧固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26748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紧固顺序正确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259935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紧固数据（力矩值）可追溯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281007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返工有控制（本工位）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329468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返工有记录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返工有控制（跨工位）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711549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操作权限管理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014824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人员资质要求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105037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004156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物料取放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45857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序列号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可追溯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922842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物料安装顺序正确（无干涉）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614341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操作权限管理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212895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392713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作业指示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380204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产品订单信息核对及当前工序状态指示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183301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关键件物料追溯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500843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工装指示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核对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946167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工具应用控制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871464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工具操作结果展示及核对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100016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作业顺序约束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477683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工序作业结果展示及约束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534167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物料取料指示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核对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748411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操作资质管理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561424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操作权限管理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361352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指示界面可随人员移动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665038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指示设备轻量化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865030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作业内容指示可读性强（图片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关键点）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887001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工步作业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BOM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核对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指示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073993"/>
                  </a:ext>
                </a:extLst>
              </a:tr>
              <a:tr h="150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检查项点指示及确认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5385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73892"/>
              </p:ext>
            </p:extLst>
          </p:nvPr>
        </p:nvGraphicFramePr>
        <p:xfrm>
          <a:off x="3372535" y="1077968"/>
          <a:ext cx="2923603" cy="5271982"/>
        </p:xfrm>
        <a:graphic>
          <a:graphicData uri="http://schemas.openxmlformats.org/drawingml/2006/table">
            <a:tbl>
              <a:tblPr/>
              <a:tblGrid>
                <a:gridCol w="2923603">
                  <a:extLst>
                    <a:ext uri="{9D8B030D-6E8A-4147-A177-3AD203B41FA5}">
                      <a16:colId xmlns:a16="http://schemas.microsoft.com/office/drawing/2014/main" val="3896131504"/>
                    </a:ext>
                  </a:extLst>
                </a:gridCol>
              </a:tblGrid>
              <a:tr h="1682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altLang="en-US" sz="9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工艺、质量需求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727890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版本管理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857518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版本的编辑、审核、发布、冻结状态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37027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旧版本可查看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085216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工艺数据修改审核后发布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16422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不同人负责不同产品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42392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工艺路线对应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904087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工艺信息的结构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工艺路线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工步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112590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工序报工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494424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不同角色的报工权限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762774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BOM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956205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关键信息采集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380521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替代件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506298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BOM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表的展现要求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979730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编辑界面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536890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步骤的上下位置调整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805082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步骤配置界面的要求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894254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过程数据的分析需求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482688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同一个工件历史拧紧角度分析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354583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信息追溯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101576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采集的关键物料信息上传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800134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力矩紧固结果存储记录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252066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产品信息以序列号为主要索引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69218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作业步骤操作时间、人员、工具应用记录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436583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作业过程中跳步、强制关闭的人员、原因记录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239576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没有完成的作业步骤数据要可分离查询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13453"/>
                  </a:ext>
                </a:extLst>
              </a:tr>
              <a:tr h="16829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快速查询强制完成订单信息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480364"/>
                  </a:ext>
                </a:extLst>
              </a:tr>
              <a:tr h="18201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过程数据分析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54816"/>
                  </a:ext>
                </a:extLst>
              </a:tr>
              <a:tr h="1820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每个产品有完整的生产过程报告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78125"/>
                  </a:ext>
                </a:extLst>
              </a:tr>
              <a:tr h="1820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查询数据的导出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964026"/>
                  </a:ext>
                </a:extLst>
              </a:tr>
              <a:tr h="1820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外接</a:t>
                      </a:r>
                      <a:r>
                        <a:rPr lang="en-US" altLang="zh-CN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SPC</a:t>
                      </a:r>
                      <a:r>
                        <a:rPr lang="zh-CN" altLang="en-US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分析系统、管理趋势</a:t>
                      </a:r>
                    </a:p>
                  </a:txBody>
                  <a:tcPr marL="6794" marR="6794" marT="67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268499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381846"/>
              </p:ext>
            </p:extLst>
          </p:nvPr>
        </p:nvGraphicFramePr>
        <p:xfrm>
          <a:off x="6628912" y="1084382"/>
          <a:ext cx="2712797" cy="5271971"/>
        </p:xfrm>
        <a:graphic>
          <a:graphicData uri="http://schemas.openxmlformats.org/drawingml/2006/table">
            <a:tbl>
              <a:tblPr/>
              <a:tblGrid>
                <a:gridCol w="2712797">
                  <a:extLst>
                    <a:ext uri="{9D8B030D-6E8A-4147-A177-3AD203B41FA5}">
                      <a16:colId xmlns:a16="http://schemas.microsoft.com/office/drawing/2014/main" val="2000402681"/>
                    </a:ext>
                  </a:extLst>
                </a:gridCol>
              </a:tblGrid>
              <a:tr h="24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9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生产管理需求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329993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设备效率分析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84931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设备开机时间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489485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订单运行时间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660286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总动作数，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NG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270901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工位可视化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272785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生产进度看板展示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44025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人员管理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78741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人员资质获取（从</a:t>
                      </a:r>
                      <a:r>
                        <a:rPr lang="en-US" altLang="zh-CN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获取）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50686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操作人员资质校验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115701"/>
                  </a:ext>
                </a:extLst>
              </a:tr>
              <a:tr h="41463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分层级人员权限配置（操作、维护、返工、跳步）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780828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扫描条码登录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358542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手动输入密码验证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020526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订单管理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007898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订单信息获取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171514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订单先后顺序分配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725334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订单分工位完成状态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356880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异常管理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452622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异常信息对接到</a:t>
                      </a:r>
                      <a:r>
                        <a:rPr 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135037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异常呼叫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06204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叫料请求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36656"/>
                  </a:ext>
                </a:extLst>
              </a:tr>
              <a:tr h="2308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叫料请求</a:t>
                      </a:r>
                    </a:p>
                  </a:txBody>
                  <a:tcPr marL="8927" marR="8927" marT="8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53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68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48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头脑风暴环节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---</a:t>
            </a: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安排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626170"/>
              </p:ext>
            </p:extLst>
          </p:nvPr>
        </p:nvGraphicFramePr>
        <p:xfrm>
          <a:off x="619381" y="1464105"/>
          <a:ext cx="3796099" cy="4458900"/>
        </p:xfrm>
        <a:graphic>
          <a:graphicData uri="http://schemas.openxmlformats.org/drawingml/2006/table">
            <a:tbl>
              <a:tblPr/>
              <a:tblGrid>
                <a:gridCol w="3796099">
                  <a:extLst>
                    <a:ext uri="{9D8B030D-6E8A-4147-A177-3AD203B41FA5}">
                      <a16:colId xmlns:a16="http://schemas.microsoft.com/office/drawing/2014/main" val="3698092153"/>
                    </a:ext>
                  </a:extLst>
                </a:gridCol>
              </a:tblGrid>
              <a:tr h="2900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altLang="en-US" sz="12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系统运维、</a:t>
                      </a:r>
                      <a:r>
                        <a:rPr lang="en-US" altLang="zh-CN" sz="12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2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21719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系统运维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354352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后台数据存储的唯一性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903012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后台数据存储的不可分割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571763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图片资源的可重用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376088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工具驱动的标准接口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326610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工具驱动的可二次开发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895216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软件卸载、重装的配置文件保留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875519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软件的自动更新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002039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67080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人员资质表的接入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216253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LOT</a:t>
                      </a:r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信息表字段的明确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077876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配置关系采集的再讨论，是否直接在</a:t>
                      </a:r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校验，提交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111979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工艺路线表的下载及核对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574541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BOM</a:t>
                      </a:r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表的下载及核对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526500"/>
                  </a:ext>
                </a:extLst>
              </a:tr>
              <a:tr h="27792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已有接口再回顾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65462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75183"/>
              </p:ext>
            </p:extLst>
          </p:nvPr>
        </p:nvGraphicFramePr>
        <p:xfrm>
          <a:off x="5327650" y="1464105"/>
          <a:ext cx="3543300" cy="4458896"/>
        </p:xfrm>
        <a:graphic>
          <a:graphicData uri="http://schemas.openxmlformats.org/drawingml/2006/table">
            <a:tbl>
              <a:tblPr/>
              <a:tblGrid>
                <a:gridCol w="3543300">
                  <a:extLst>
                    <a:ext uri="{9D8B030D-6E8A-4147-A177-3AD203B41FA5}">
                      <a16:colId xmlns:a16="http://schemas.microsoft.com/office/drawing/2014/main" val="449529417"/>
                    </a:ext>
                  </a:extLst>
                </a:gridCol>
              </a:tblGrid>
              <a:tr h="514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  <a:r>
                        <a:rPr lang="zh-CN" altLang="en-US" sz="12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</a:t>
                      </a:r>
                      <a:r>
                        <a:rPr lang="en-US" sz="12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CAPP、SPC</a:t>
                      </a:r>
                      <a:r>
                        <a:rPr lang="zh-CN" altLang="en-US" sz="12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22763"/>
                  </a:ext>
                </a:extLst>
              </a:tr>
              <a:tr h="49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CAPP</a:t>
                      </a:r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的接口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580277"/>
                  </a:ext>
                </a:extLst>
              </a:tr>
              <a:tr h="4930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CAPP</a:t>
                      </a:r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已有的接口情况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052086"/>
                  </a:ext>
                </a:extLst>
              </a:tr>
              <a:tr h="4930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CAPP</a:t>
                      </a:r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的字段与作业支援的匹配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596088"/>
                  </a:ext>
                </a:extLst>
              </a:tr>
              <a:tr h="49305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接入的逻辑和流程图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218038"/>
                  </a:ext>
                </a:extLst>
              </a:tr>
              <a:tr h="49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SPC</a:t>
                      </a:r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的接口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446911"/>
                  </a:ext>
                </a:extLst>
              </a:tr>
              <a:tr h="49305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SPC</a:t>
                      </a:r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的获取信息需求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92123"/>
                  </a:ext>
                </a:extLst>
              </a:tr>
              <a:tr h="49305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其他接口需求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367460"/>
                  </a:ext>
                </a:extLst>
              </a:tr>
              <a:tr h="49305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19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927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2281" y="4865104"/>
            <a:ext cx="5470834" cy="13950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281" y="794602"/>
            <a:ext cx="9631679" cy="5793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600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sz="1600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会议规则</a:t>
            </a:r>
            <a:endParaRPr lang="en-US" altLang="zh-TW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时代参与人员：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开发人员、现场操作、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QC&amp;QA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、销售、项目管理、管理层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参与讨论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三菱参与人员：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、软件顾问、生技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顾问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主持人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：三菱一名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推动活动进程，控制节奏，维持秩序；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权威评论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对意见进行评论和分类；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总结决策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对此次活动的过程及结果进行总结，并对讨论的结果进行决策，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决策将纳入后续项目范围；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活动原则：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自由奔放去思考；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以量求质；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批评；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跟着步骤走；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0" indent="0"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将三菱的人员和时代人员混编成组后，分别针对目标主题进行讨论；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收集对策后，最终由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组进行总结汇报；目标是形成未来产业化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产品需要的通用功能，以便之后形成开发计划，分步实施；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49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5744982" y="5478406"/>
            <a:ext cx="465512" cy="315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上箭头 9"/>
          <p:cNvSpPr/>
          <p:nvPr/>
        </p:nvSpPr>
        <p:spPr>
          <a:xfrm>
            <a:off x="7548876" y="4474406"/>
            <a:ext cx="384229" cy="3906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72362" y="5012573"/>
            <a:ext cx="2730269" cy="1247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由时代电气领导总结，并对评论意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见进行决策。</a:t>
            </a:r>
            <a:endParaRPr kumimoji="1"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72361" y="3067514"/>
            <a:ext cx="2730269" cy="1247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将最终排序后的内容，纳入里程碑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计划，在后续环节讨论里程碑的具</a:t>
            </a:r>
            <a:endParaRPr kumimoji="1"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体计划安排；</a:t>
            </a:r>
            <a:endParaRPr kumimoji="1"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13" name="Text Box 136"/>
          <p:cNvSpPr txBox="1">
            <a:spLocks noChangeArrowheads="1"/>
          </p:cNvSpPr>
          <p:nvPr/>
        </p:nvSpPr>
        <p:spPr bwMode="auto">
          <a:xfrm>
            <a:off x="2240421" y="248820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头脑风暴环节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---</a:t>
            </a: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规则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新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平台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ROAD MAP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640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50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06020"/>
              </p:ext>
            </p:extLst>
          </p:nvPr>
        </p:nvGraphicFramePr>
        <p:xfrm>
          <a:off x="508180" y="1435616"/>
          <a:ext cx="8725972" cy="3634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6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7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665"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时间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内容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52">
                <a:tc rowSpan="7"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7</a:t>
                      </a:r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/</a:t>
                      </a:r>
                      <a:r>
                        <a:rPr kumimoji="1"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24</a:t>
                      </a:r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(</a:t>
                      </a:r>
                      <a:r>
                        <a:rPr kumimoji="1"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周三</a:t>
                      </a:r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)</a:t>
                      </a:r>
                      <a:endParaRPr kumimoji="1" lang="ja-JP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9:00-10:</a:t>
                      </a:r>
                      <a:r>
                        <a:rPr kumimoji="1"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0</a:t>
                      </a:r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0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开场介绍</a:t>
                      </a:r>
                      <a:r>
                        <a:rPr kumimoji="1" lang="ja-JP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　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10:00-1</a:t>
                      </a:r>
                      <a:r>
                        <a:rPr kumimoji="1"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2</a:t>
                      </a:r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:</a:t>
                      </a:r>
                      <a:r>
                        <a:rPr kumimoji="1"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0</a:t>
                      </a:r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0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分组讨论（应用场景相关讨论）</a:t>
                      </a:r>
                      <a:r>
                        <a:rPr kumimoji="1" lang="ja-JP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　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698183"/>
                  </a:ext>
                </a:extLst>
              </a:tr>
              <a:tr h="48869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1</a:t>
                      </a:r>
                      <a:r>
                        <a:rPr kumimoji="1"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2</a:t>
                      </a:r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:00-1</a:t>
                      </a:r>
                      <a:r>
                        <a:rPr kumimoji="1"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3</a:t>
                      </a:r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:00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午餐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13:30-14:30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分组讨论（应用场景相关讨论）</a:t>
                      </a:r>
                      <a:r>
                        <a:rPr kumimoji="1" lang="ja-JP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14:30-16:30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分组讨论（系统集成相关讨论）</a:t>
                      </a:r>
                      <a:r>
                        <a:rPr kumimoji="1" lang="ja-JP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20159"/>
                  </a:ext>
                </a:extLst>
              </a:tr>
              <a:tr h="424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16:30-17:30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D</a:t>
                      </a:r>
                      <a:r>
                        <a:rPr kumimoji="1"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组和</a:t>
                      </a:r>
                      <a:r>
                        <a:rPr kumimoji="1"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G</a:t>
                      </a:r>
                      <a:r>
                        <a:rPr kumimoji="1"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组汇报及总结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18:30-21</a:t>
                      </a:r>
                      <a:r>
                        <a:rPr kumimoji="1"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:30</a:t>
                      </a:r>
                      <a:endParaRPr kumimoji="1" lang="ja-JP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晚餐</a:t>
                      </a:r>
                      <a:endParaRPr kumimoji="1" lang="ja-JP" altLang="en-US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2206589" y="217551"/>
            <a:ext cx="53291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头脑风暴环节</a:t>
            </a:r>
            <a:r>
              <a:rPr lang="en-US" altLang="zh-CN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---</a:t>
            </a: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议</a:t>
            </a:r>
            <a:r>
              <a:rPr lang="zh-CN" altLang="en-US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程</a:t>
            </a:r>
            <a:endParaRPr lang="en-US" altLang="ja-JP" sz="24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7503" y="5369730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注：由于时代电气部分人员有本职工作要完成，不能参与全天的会议，所以相关人员会根据议程安排分时段参与；</a:t>
            </a:r>
          </a:p>
        </p:txBody>
      </p:sp>
    </p:spTree>
    <p:extLst>
      <p:ext uri="{BB962C8B-B14F-4D97-AF65-F5344CB8AC3E}">
        <p14:creationId xmlns:p14="http://schemas.microsoft.com/office/powerpoint/2010/main" val="427448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51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2206589" y="217551"/>
            <a:ext cx="53291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头脑风暴环节</a:t>
            </a:r>
            <a:r>
              <a:rPr lang="en-US" altLang="zh-CN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---</a:t>
            </a:r>
            <a:r>
              <a:rPr lang="zh-CN" altLang="en-US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议程明细</a:t>
            </a:r>
            <a:endParaRPr lang="en-US" altLang="ja-JP" sz="24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455032"/>
              </p:ext>
            </p:extLst>
          </p:nvPr>
        </p:nvGraphicFramePr>
        <p:xfrm>
          <a:off x="209035" y="1406479"/>
          <a:ext cx="9445711" cy="3790950"/>
        </p:xfrm>
        <a:graphic>
          <a:graphicData uri="http://schemas.openxmlformats.org/drawingml/2006/table">
            <a:tbl>
              <a:tblPr/>
              <a:tblGrid>
                <a:gridCol w="566574">
                  <a:extLst>
                    <a:ext uri="{9D8B030D-6E8A-4147-A177-3AD203B41FA5}">
                      <a16:colId xmlns:a16="http://schemas.microsoft.com/office/drawing/2014/main" val="2157022231"/>
                    </a:ext>
                  </a:extLst>
                </a:gridCol>
                <a:gridCol w="1738831">
                  <a:extLst>
                    <a:ext uri="{9D8B030D-6E8A-4147-A177-3AD203B41FA5}">
                      <a16:colId xmlns:a16="http://schemas.microsoft.com/office/drawing/2014/main" val="3723782654"/>
                    </a:ext>
                  </a:extLst>
                </a:gridCol>
                <a:gridCol w="1283203">
                  <a:extLst>
                    <a:ext uri="{9D8B030D-6E8A-4147-A177-3AD203B41FA5}">
                      <a16:colId xmlns:a16="http://schemas.microsoft.com/office/drawing/2014/main" val="964572972"/>
                    </a:ext>
                  </a:extLst>
                </a:gridCol>
                <a:gridCol w="4902187">
                  <a:extLst>
                    <a:ext uri="{9D8B030D-6E8A-4147-A177-3AD203B41FA5}">
                      <a16:colId xmlns:a16="http://schemas.microsoft.com/office/drawing/2014/main" val="2218682225"/>
                    </a:ext>
                  </a:extLst>
                </a:gridCol>
                <a:gridCol w="954916">
                  <a:extLst>
                    <a:ext uri="{9D8B030D-6E8A-4147-A177-3AD203B41FA5}">
                      <a16:colId xmlns:a16="http://schemas.microsoft.com/office/drawing/2014/main" val="102166124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会议议程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时间安排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讨论主题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分组成员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5385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开场介绍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9:00-10:00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会议目的、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SMART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新平台介绍、方法总结、活动细则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944426"/>
                  </a:ext>
                </a:extLst>
              </a:tr>
              <a:tr h="18097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头脑风暴分组讨论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10:00-11:30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整柜作业场景管控要求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组成员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87254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工艺及质量应用需求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组成员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4812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生产管理应用及其他需求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组成员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68102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11:30-12:00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小结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组成员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8974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午休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12:00-13:30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午餐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357658"/>
                  </a:ext>
                </a:extLst>
              </a:tr>
              <a:tr h="1809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头脑风暴分组讨论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13:30-15:00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集成及系统运维需求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组成员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023545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CAPP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SPC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接口集成需求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组成员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614686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15:00-15:30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小结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组成员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719956"/>
                  </a:ext>
                </a:extLst>
              </a:tr>
              <a:tr h="1809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小组汇报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15:30-16:00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组汇报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组组长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338237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16:00-16:30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组汇报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组组长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245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领导总结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16:30-17:30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分别有三菱及时代领导对本次互动的结果做总结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郑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K、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唐总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7656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晚餐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18:30-21:30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一起晚餐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全体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456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582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52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2129063" y="234558"/>
            <a:ext cx="53291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头脑风暴环节</a:t>
            </a:r>
            <a:r>
              <a:rPr lang="en-US" altLang="zh-CN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---</a:t>
            </a:r>
            <a:r>
              <a:rPr lang="zh-CN" altLang="en-US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分组</a:t>
            </a:r>
            <a:endParaRPr lang="en-US" altLang="ja-JP" sz="24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8" name="Text Box 136"/>
          <p:cNvSpPr txBox="1">
            <a:spLocks noChangeArrowheads="1"/>
          </p:cNvSpPr>
          <p:nvPr/>
        </p:nvSpPr>
        <p:spPr bwMode="auto">
          <a:xfrm>
            <a:off x="324907" y="906581"/>
            <a:ext cx="38773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ja-JP" altLang="en-US" sz="18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■</a:t>
            </a:r>
            <a:r>
              <a:rPr lang="zh-CN" altLang="en-US" sz="18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分组</a:t>
            </a:r>
            <a:endParaRPr lang="ja-JP" altLang="ja-JP" sz="18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40137"/>
              </p:ext>
            </p:extLst>
          </p:nvPr>
        </p:nvGraphicFramePr>
        <p:xfrm>
          <a:off x="494271" y="1366534"/>
          <a:ext cx="9003955" cy="5269794"/>
        </p:xfrm>
        <a:graphic>
          <a:graphicData uri="http://schemas.openxmlformats.org/drawingml/2006/table">
            <a:tbl>
              <a:tblPr/>
              <a:tblGrid>
                <a:gridCol w="1800791">
                  <a:extLst>
                    <a:ext uri="{9D8B030D-6E8A-4147-A177-3AD203B41FA5}">
                      <a16:colId xmlns:a16="http://schemas.microsoft.com/office/drawing/2014/main" val="2640787617"/>
                    </a:ext>
                  </a:extLst>
                </a:gridCol>
                <a:gridCol w="1800791">
                  <a:extLst>
                    <a:ext uri="{9D8B030D-6E8A-4147-A177-3AD203B41FA5}">
                      <a16:colId xmlns:a16="http://schemas.microsoft.com/office/drawing/2014/main" val="3432466984"/>
                    </a:ext>
                  </a:extLst>
                </a:gridCol>
                <a:gridCol w="1800791">
                  <a:extLst>
                    <a:ext uri="{9D8B030D-6E8A-4147-A177-3AD203B41FA5}">
                      <a16:colId xmlns:a16="http://schemas.microsoft.com/office/drawing/2014/main" val="3984072912"/>
                    </a:ext>
                  </a:extLst>
                </a:gridCol>
                <a:gridCol w="1800791">
                  <a:extLst>
                    <a:ext uri="{9D8B030D-6E8A-4147-A177-3AD203B41FA5}">
                      <a16:colId xmlns:a16="http://schemas.microsoft.com/office/drawing/2014/main" val="252769395"/>
                    </a:ext>
                  </a:extLst>
                </a:gridCol>
                <a:gridCol w="1800791">
                  <a:extLst>
                    <a:ext uri="{9D8B030D-6E8A-4147-A177-3AD203B41FA5}">
                      <a16:colId xmlns:a16="http://schemas.microsoft.com/office/drawing/2014/main" val="483942496"/>
                    </a:ext>
                  </a:extLst>
                </a:gridCol>
              </a:tblGrid>
              <a:tr h="15445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（应用功能）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（系统集成）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（汇报发言）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（总结决策）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（主持）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56549"/>
                  </a:ext>
                </a:extLst>
              </a:tr>
              <a:tr h="16650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陈静（组长）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E:</a:t>
                      </a:r>
                      <a:r>
                        <a:rPr lang="zh-CN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汪谢丹（组长）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谢明明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郑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范林宇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275900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刘晓婧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方奇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晏其桅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唐总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77728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黄青山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E: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杨宝娟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99374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方奇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张史龙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97457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晏其桅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裴旭东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60307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郑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饭泽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878934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饭泽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E: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郑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847498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胡健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F:</a:t>
                      </a:r>
                      <a:r>
                        <a:rPr lang="zh-CN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戴俊良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086638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李凯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F:</a:t>
                      </a:r>
                      <a:r>
                        <a:rPr lang="zh-CN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申刚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660440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谢明明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组长）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F:</a:t>
                      </a:r>
                      <a:r>
                        <a:rPr lang="zh-CN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谢明明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87141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秦文慧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F:</a:t>
                      </a:r>
                      <a:r>
                        <a:rPr lang="zh-CN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贺洪春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39545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张怡顺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F:</a:t>
                      </a:r>
                      <a:r>
                        <a:rPr lang="zh-CN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晏其桅</a:t>
                      </a:r>
                      <a:r>
                        <a:rPr lang="en-US" altLang="zh-C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组长）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989811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汪谢丹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F:</a:t>
                      </a:r>
                      <a:r>
                        <a:rPr lang="zh-CN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刘余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4573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张史龙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F:</a:t>
                      </a:r>
                      <a:r>
                        <a:rPr lang="zh-CN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本村</a:t>
                      </a: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621079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</a:t>
                      </a:r>
                      <a:r>
                        <a:rPr lang="zh-CN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阳桂</a:t>
                      </a:r>
                      <a:r>
                        <a:rPr lang="zh-CN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根（组长）</a:t>
                      </a:r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505672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凌维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577104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杨宝娟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141625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刘余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71666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本村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604843"/>
                  </a:ext>
                </a:extLst>
              </a:tr>
              <a:tr h="2602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裴旭东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20" marR="6920" marT="69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675307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005384" y="5544065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注：组长要负责引导及收集记录组员的意见；</a:t>
            </a:r>
          </a:p>
        </p:txBody>
      </p:sp>
    </p:spTree>
    <p:extLst>
      <p:ext uri="{BB962C8B-B14F-4D97-AF65-F5344CB8AC3E}">
        <p14:creationId xmlns:p14="http://schemas.microsoft.com/office/powerpoint/2010/main" val="40325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8978" y="640198"/>
            <a:ext cx="9757954" cy="5793374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zh-TW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介绍本次头脑风暴的目的及期望目标；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三菱电机新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平台介绍；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殿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刘余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介绍该平台智能化推进的方法流程；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总结目前已经完成的部分，及展示成果；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汪谢丹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就主题部分开展头脑风暴活动；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全体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产业化推进中双方合作的模式及分工；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后续里程碑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53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会议议程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88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" y="3663793"/>
            <a:ext cx="9906000" cy="13700"/>
            <a:chOff x="0" y="3428999"/>
            <a:chExt cx="12192000" cy="1693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3445936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0" y="3428999"/>
              <a:ext cx="1219200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12438" y="2373079"/>
            <a:ext cx="2577410" cy="2565792"/>
            <a:chOff x="664329" y="2299272"/>
            <a:chExt cx="2212236" cy="2212236"/>
          </a:xfrm>
          <a:solidFill>
            <a:schemeClr val="accent1"/>
          </a:solidFill>
        </p:grpSpPr>
        <p:grpSp>
          <p:nvGrpSpPr>
            <p:cNvPr id="6" name="组合 5"/>
            <p:cNvGrpSpPr/>
            <p:nvPr/>
          </p:nvGrpSpPr>
          <p:grpSpPr>
            <a:xfrm>
              <a:off x="664329" y="2299272"/>
              <a:ext cx="2212236" cy="2212236"/>
              <a:chOff x="413242" y="2498776"/>
              <a:chExt cx="1860446" cy="1860447"/>
            </a:xfrm>
            <a:grpFill/>
          </p:grpSpPr>
          <p:sp>
            <p:nvSpPr>
              <p:cNvPr id="8" name="椭圆 7"/>
              <p:cNvSpPr/>
              <p:nvPr/>
            </p:nvSpPr>
            <p:spPr>
              <a:xfrm>
                <a:off x="413242" y="2498776"/>
                <a:ext cx="1860446" cy="1860447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8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621171" y="2706704"/>
                <a:ext cx="1444588" cy="1444589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8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7" name="文本框 11"/>
            <p:cNvSpPr txBox="1"/>
            <p:nvPr/>
          </p:nvSpPr>
          <p:spPr>
            <a:xfrm>
              <a:off x="884042" y="3078762"/>
              <a:ext cx="1758657" cy="722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45" dirty="0" smtClean="0">
                  <a:solidFill>
                    <a:schemeClr val="bg1"/>
                  </a:solidFill>
                  <a:latin typeface="+mn-ea"/>
                </a:rPr>
                <a:t>产业化</a:t>
              </a:r>
              <a:endParaRPr lang="zh-CN" altLang="en-US" sz="4845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 rot="10800000">
            <a:off x="3055702" y="3505905"/>
            <a:ext cx="365642" cy="36399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66" tIns="37083" rIns="74166" bIns="37083" rtlCol="0" anchor="ctr"/>
          <a:lstStyle/>
          <a:p>
            <a:pPr algn="ctr"/>
            <a:endParaRPr lang="zh-CN" altLang="en-US" sz="198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椭圆 10"/>
          <p:cNvSpPr/>
          <p:nvPr/>
        </p:nvSpPr>
        <p:spPr>
          <a:xfrm rot="10800000">
            <a:off x="5318387" y="3505905"/>
            <a:ext cx="365642" cy="36399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66" tIns="37083" rIns="74166" bIns="37083" rtlCol="0" anchor="ctr"/>
          <a:lstStyle/>
          <a:p>
            <a:pPr algn="ctr"/>
            <a:endParaRPr lang="zh-CN" altLang="en-US" sz="198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椭圆 11"/>
          <p:cNvSpPr/>
          <p:nvPr/>
        </p:nvSpPr>
        <p:spPr>
          <a:xfrm rot="10800000">
            <a:off x="7582105" y="3505905"/>
            <a:ext cx="365642" cy="36399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66" tIns="37083" rIns="74166" bIns="37083" rtlCol="0" anchor="ctr"/>
          <a:lstStyle/>
          <a:p>
            <a:pPr algn="ctr"/>
            <a:endParaRPr lang="zh-CN" altLang="en-US" sz="198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09400" y="3015894"/>
            <a:ext cx="1350097" cy="1344013"/>
            <a:chOff x="4565416" y="2918258"/>
            <a:chExt cx="1661660" cy="1661660"/>
          </a:xfrm>
          <a:solidFill>
            <a:schemeClr val="accent2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4565416" y="2918258"/>
              <a:ext cx="1661660" cy="1661660"/>
              <a:chOff x="4056361" y="1384713"/>
              <a:chExt cx="4088570" cy="4088570"/>
            </a:xfrm>
            <a:grpFill/>
          </p:grpSpPr>
          <p:sp>
            <p:nvSpPr>
              <p:cNvPr id="16" name="椭圆 15"/>
              <p:cNvSpPr/>
              <p:nvPr/>
            </p:nvSpPr>
            <p:spPr>
              <a:xfrm>
                <a:off x="4500033" y="1833033"/>
                <a:ext cx="3191933" cy="319193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8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" name="同心圆 16"/>
              <p:cNvSpPr/>
              <p:nvPr/>
            </p:nvSpPr>
            <p:spPr>
              <a:xfrm rot="10800000">
                <a:off x="4056361" y="1384713"/>
                <a:ext cx="4088570" cy="4088570"/>
              </a:xfrm>
              <a:prstGeom prst="donut">
                <a:avLst>
                  <a:gd name="adj" fmla="val 14371"/>
                </a:avLst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8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5" name="文本框 19"/>
            <p:cNvSpPr txBox="1"/>
            <p:nvPr/>
          </p:nvSpPr>
          <p:spPr>
            <a:xfrm>
              <a:off x="5040161" y="3359057"/>
              <a:ext cx="696770" cy="7800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</a:t>
              </a:r>
              <a:endPara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前景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72089" y="3015894"/>
            <a:ext cx="1350098" cy="1344013"/>
            <a:chOff x="7350262" y="2918258"/>
            <a:chExt cx="1661660" cy="1661660"/>
          </a:xfrm>
          <a:solidFill>
            <a:schemeClr val="accent1"/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7350262" y="2918258"/>
              <a:ext cx="1661660" cy="1661660"/>
              <a:chOff x="4056364" y="1384713"/>
              <a:chExt cx="4088570" cy="4088570"/>
            </a:xfrm>
            <a:grpFill/>
          </p:grpSpPr>
          <p:sp>
            <p:nvSpPr>
              <p:cNvPr id="21" name="椭圆 20"/>
              <p:cNvSpPr/>
              <p:nvPr/>
            </p:nvSpPr>
            <p:spPr>
              <a:xfrm>
                <a:off x="4500033" y="1833033"/>
                <a:ext cx="3191933" cy="319193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8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" name="同心圆 21"/>
              <p:cNvSpPr/>
              <p:nvPr/>
            </p:nvSpPr>
            <p:spPr>
              <a:xfrm rot="10800000">
                <a:off x="4056364" y="1384713"/>
                <a:ext cx="4088570" cy="4088570"/>
              </a:xfrm>
              <a:prstGeom prst="donut">
                <a:avLst>
                  <a:gd name="adj" fmla="val 14371"/>
                </a:avLst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8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20" name="文本框 24"/>
            <p:cNvSpPr txBox="1"/>
            <p:nvPr/>
          </p:nvSpPr>
          <p:spPr>
            <a:xfrm>
              <a:off x="7844592" y="3333531"/>
              <a:ext cx="669218" cy="7800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235808" y="3015894"/>
            <a:ext cx="1350098" cy="1344013"/>
            <a:chOff x="10136376" y="2918258"/>
            <a:chExt cx="1661660" cy="1661660"/>
          </a:xfrm>
          <a:solidFill>
            <a:schemeClr val="accent2"/>
          </a:solidFill>
        </p:grpSpPr>
        <p:grpSp>
          <p:nvGrpSpPr>
            <p:cNvPr id="24" name="组合 23"/>
            <p:cNvGrpSpPr/>
            <p:nvPr/>
          </p:nvGrpSpPr>
          <p:grpSpPr>
            <a:xfrm>
              <a:off x="10136376" y="2918258"/>
              <a:ext cx="1661660" cy="1661660"/>
              <a:chOff x="4056364" y="1384713"/>
              <a:chExt cx="4088570" cy="4088570"/>
            </a:xfrm>
            <a:grpFill/>
          </p:grpSpPr>
          <p:sp>
            <p:nvSpPr>
              <p:cNvPr id="26" name="椭圆 25"/>
              <p:cNvSpPr/>
              <p:nvPr/>
            </p:nvSpPr>
            <p:spPr>
              <a:xfrm>
                <a:off x="4500033" y="1833033"/>
                <a:ext cx="3191933" cy="319193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8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" name="同心圆 26"/>
              <p:cNvSpPr/>
              <p:nvPr/>
            </p:nvSpPr>
            <p:spPr>
              <a:xfrm rot="10800000">
                <a:off x="4056364" y="1384713"/>
                <a:ext cx="4088570" cy="4088570"/>
              </a:xfrm>
              <a:prstGeom prst="donut">
                <a:avLst>
                  <a:gd name="adj" fmla="val 14371"/>
                </a:avLst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8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25" name="文本框 29"/>
            <p:cNvSpPr txBox="1"/>
            <p:nvPr/>
          </p:nvSpPr>
          <p:spPr>
            <a:xfrm>
              <a:off x="10665602" y="3346191"/>
              <a:ext cx="669218" cy="7800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推进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分工</a:t>
              </a:r>
            </a:p>
          </p:txBody>
        </p:sp>
      </p:grpSp>
      <p:sp>
        <p:nvSpPr>
          <p:cNvPr id="28" name="等腰三角形 27"/>
          <p:cNvSpPr/>
          <p:nvPr/>
        </p:nvSpPr>
        <p:spPr>
          <a:xfrm flipV="1">
            <a:off x="4272832" y="4530549"/>
            <a:ext cx="210722" cy="17932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66" tIns="37083" rIns="74166" bIns="37083" rtlCol="0" anchor="ctr"/>
          <a:lstStyle/>
          <a:p>
            <a:pPr algn="ctr"/>
            <a:endParaRPr lang="zh-CN" altLang="en-US" sz="198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等腰三角形 28"/>
          <p:cNvSpPr/>
          <p:nvPr/>
        </p:nvSpPr>
        <p:spPr>
          <a:xfrm flipV="1">
            <a:off x="8832313" y="4530549"/>
            <a:ext cx="210722" cy="17932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66" tIns="37083" rIns="74166" bIns="37083" rtlCol="0" anchor="ctr"/>
          <a:lstStyle/>
          <a:p>
            <a:pPr algn="ctr"/>
            <a:endParaRPr lang="zh-CN" altLang="en-US" sz="198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等腰三角形 29"/>
          <p:cNvSpPr/>
          <p:nvPr/>
        </p:nvSpPr>
        <p:spPr>
          <a:xfrm rot="10800000" flipV="1">
            <a:off x="6560314" y="2722395"/>
            <a:ext cx="210722" cy="17932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66" tIns="37083" rIns="74166" bIns="37083" rtlCol="0" anchor="ctr"/>
          <a:lstStyle/>
          <a:p>
            <a:pPr algn="ctr"/>
            <a:endParaRPr lang="zh-CN" altLang="en-US" sz="198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01"/>
          <p:cNvSpPr txBox="1"/>
          <p:nvPr/>
        </p:nvSpPr>
        <p:spPr>
          <a:xfrm>
            <a:off x="2437027" y="4798424"/>
            <a:ext cx="3977732" cy="286232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88695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平台型产品（套餐形式：软件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系统硬件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工作台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工具）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60~70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en-US" altLang="zh-CN" sz="12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</a:t>
            </a:r>
            <a:r>
              <a:rPr lang="zh-CN" altLang="en-US" sz="12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3250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万销售预期，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套为目标；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中车系相关公司（株洲所、大连所、成都公司、兰州时代、车辆厂家、中船等）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其他市场（和其他品牌的竞争，比如博世力士乐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 defTabSz="988695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相关咨询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定制服务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CC-Link TSN/MELIPC</a:t>
            </a:r>
          </a:p>
          <a:p>
            <a:pPr algn="ctr" defTabSz="988695"/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6"/>
          <p:cNvSpPr/>
          <p:nvPr/>
        </p:nvSpPr>
        <p:spPr>
          <a:xfrm>
            <a:off x="2653234" y="198421"/>
            <a:ext cx="492887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zh-CN" altLang="en-US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智能化</a:t>
            </a:r>
            <a:r>
              <a:rPr lang="en-US" altLang="zh-CN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&amp;</a:t>
            </a:r>
            <a:r>
              <a:rPr lang="zh-CN" altLang="en-US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产业化概念介绍</a:t>
            </a:r>
            <a:endParaRPr lang="zh-CN" altLang="en-US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4557" y="501159"/>
            <a:ext cx="7521146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以产业化为目标，加深与时代电气的合作，推进</a:t>
            </a:r>
            <a:r>
              <a:rPr kumimoji="1" lang="en-US" altLang="zh-CN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SAK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平台销售，并带动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</a:t>
            </a:r>
            <a:r>
              <a:rPr lang="en-US" altLang="zh-CN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FA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产品销售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；</a:t>
            </a:r>
          </a:p>
        </p:txBody>
      </p:sp>
      <p:sp>
        <p:nvSpPr>
          <p:cNvPr id="48" name="TextBox 301"/>
          <p:cNvSpPr txBox="1"/>
          <p:nvPr/>
        </p:nvSpPr>
        <p:spPr>
          <a:xfrm>
            <a:off x="4553482" y="1168879"/>
            <a:ext cx="4224386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88695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三菱负责：产品市场化包装、标准品及定制服务范围、成本及售价制定、货期及服务体系构建、营业对应、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集成；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时代电气：以时代电气现场为示范，组建专业介绍团队，首先向中车系相关企业进行推荐；根据目标客户提出咨询建议，包括生产技术方面及软件开发方面；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各自占比：三菱？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，时代？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301"/>
          <p:cNvSpPr txBox="1"/>
          <p:nvPr/>
        </p:nvSpPr>
        <p:spPr>
          <a:xfrm>
            <a:off x="7129044" y="4746554"/>
            <a:ext cx="2776957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 defTabSz="988695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平台型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可定制方向项目推进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88695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头脑风暴（双方）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88695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软件开发（双方）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生产技术（双方）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8869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以中车系及相关企业为首先目标输入商业论证信息，市场份额估算，及目标应用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88695"/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88695"/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000">
        <p14:switch dir="r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5261" y="776885"/>
            <a:ext cx="9121804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通过软件本体的智能化开发升级，结合外围软硬件的拓展进行产业化推进，必将成为</a:t>
            </a:r>
            <a:endParaRPr lang="en-US" altLang="zh-CN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zh-CN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平台未来发展的方向</a:t>
            </a:r>
            <a:endParaRPr kumimoji="1" lang="zh-CN" altLang="en-US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grpSp>
        <p:nvGrpSpPr>
          <p:cNvPr id="21" name="Group 61"/>
          <p:cNvGrpSpPr/>
          <p:nvPr/>
        </p:nvGrpSpPr>
        <p:grpSpPr bwMode="auto">
          <a:xfrm>
            <a:off x="1884793" y="2228692"/>
            <a:ext cx="3881511" cy="3692769"/>
            <a:chOff x="323528" y="2522651"/>
            <a:chExt cx="3984495" cy="3570645"/>
          </a:xfrm>
        </p:grpSpPr>
        <p:grpSp>
          <p:nvGrpSpPr>
            <p:cNvPr id="22" name="グループ化 25"/>
            <p:cNvGrpSpPr/>
            <p:nvPr/>
          </p:nvGrpSpPr>
          <p:grpSpPr bwMode="auto">
            <a:xfrm>
              <a:off x="323528" y="2522651"/>
              <a:ext cx="3984495" cy="3570645"/>
              <a:chOff x="179512" y="1736812"/>
              <a:chExt cx="5303364" cy="4752528"/>
            </a:xfrm>
          </p:grpSpPr>
          <p:sp>
            <p:nvSpPr>
              <p:cNvPr id="27" name="正方形/長方形 3"/>
              <p:cNvSpPr/>
              <p:nvPr/>
            </p:nvSpPr>
            <p:spPr>
              <a:xfrm>
                <a:off x="227965" y="1917861"/>
                <a:ext cx="1004292" cy="914672"/>
              </a:xfrm>
              <a:prstGeom prst="rect">
                <a:avLst/>
              </a:prstGeom>
              <a:solidFill>
                <a:srgbClr val="3E628A">
                  <a:lumMod val="40000"/>
                  <a:lumOff val="60000"/>
                </a:srgbClr>
              </a:solid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75" b="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柔性</a:t>
                </a:r>
                <a:r>
                  <a:rPr kumimoji="0" lang="zh-CN" altLang="en-US" sz="1475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定制</a:t>
                </a: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28" name="正方形/長方形 45"/>
              <p:cNvSpPr/>
              <p:nvPr/>
            </p:nvSpPr>
            <p:spPr>
              <a:xfrm>
                <a:off x="1232256" y="1917861"/>
                <a:ext cx="1006495" cy="914672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29" name="正方形/長方形 46"/>
              <p:cNvSpPr/>
              <p:nvPr/>
            </p:nvSpPr>
            <p:spPr>
              <a:xfrm>
                <a:off x="2238751" y="1917861"/>
                <a:ext cx="1006493" cy="914672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30" name="正方形/長方形 47"/>
              <p:cNvSpPr/>
              <p:nvPr/>
            </p:nvSpPr>
            <p:spPr>
              <a:xfrm>
                <a:off x="3245244" y="1917861"/>
                <a:ext cx="1004292" cy="914672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31" name="正方形/長方形 48"/>
              <p:cNvSpPr/>
              <p:nvPr/>
            </p:nvSpPr>
            <p:spPr>
              <a:xfrm>
                <a:off x="4249536" y="1917861"/>
                <a:ext cx="1006495" cy="914672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32" name="正方形/長方形 51"/>
              <p:cNvSpPr/>
              <p:nvPr/>
            </p:nvSpPr>
            <p:spPr>
              <a:xfrm>
                <a:off x="227965" y="2832533"/>
                <a:ext cx="1004292" cy="912787"/>
              </a:xfrm>
              <a:prstGeom prst="rect">
                <a:avLst/>
              </a:prstGeom>
              <a:solidFill>
                <a:srgbClr val="3E628A">
                  <a:lumMod val="40000"/>
                  <a:lumOff val="60000"/>
                </a:srgbClr>
              </a:solid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75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更多软硬</a:t>
                </a:r>
                <a:endParaRPr kumimoji="0" lang="en-US" altLang="zh-CN" sz="147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75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件对应</a:t>
                </a:r>
                <a:endParaRPr kumimoji="0" lang="en-US" altLang="ja-JP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33" name="正方形/長方形 52"/>
              <p:cNvSpPr/>
              <p:nvPr/>
            </p:nvSpPr>
            <p:spPr>
              <a:xfrm>
                <a:off x="1232256" y="2832533"/>
                <a:ext cx="1006495" cy="912787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34" name="正方形/長方形 53"/>
              <p:cNvSpPr/>
              <p:nvPr/>
            </p:nvSpPr>
            <p:spPr>
              <a:xfrm>
                <a:off x="2238751" y="2832533"/>
                <a:ext cx="1006493" cy="912787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35" name="正方形/長方形 54"/>
              <p:cNvSpPr/>
              <p:nvPr/>
            </p:nvSpPr>
            <p:spPr>
              <a:xfrm>
                <a:off x="3245244" y="2832533"/>
                <a:ext cx="1004292" cy="912787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36" name="正方形/長方形 55"/>
              <p:cNvSpPr/>
              <p:nvPr/>
            </p:nvSpPr>
            <p:spPr>
              <a:xfrm>
                <a:off x="4249536" y="2832533"/>
                <a:ext cx="1006495" cy="912787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37" name="正方形/長方形 57"/>
              <p:cNvSpPr/>
              <p:nvPr/>
            </p:nvSpPr>
            <p:spPr>
              <a:xfrm>
                <a:off x="227966" y="3745320"/>
                <a:ext cx="1004292" cy="914674"/>
              </a:xfrm>
              <a:prstGeom prst="rect">
                <a:avLst/>
              </a:prstGeom>
              <a:solidFill>
                <a:srgbClr val="3E628A">
                  <a:lumMod val="40000"/>
                  <a:lumOff val="60000"/>
                </a:srgbClr>
              </a:solid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75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部分系统</a:t>
                </a:r>
                <a:endParaRPr kumimoji="0" lang="en-US" altLang="zh-CN" sz="147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75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对应</a:t>
                </a: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38" name="正方形/長方形 58"/>
              <p:cNvSpPr/>
              <p:nvPr/>
            </p:nvSpPr>
            <p:spPr>
              <a:xfrm>
                <a:off x="1232256" y="3745320"/>
                <a:ext cx="1006495" cy="914674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39" name="正方形/長方形 59"/>
              <p:cNvSpPr/>
              <p:nvPr/>
            </p:nvSpPr>
            <p:spPr>
              <a:xfrm>
                <a:off x="2238751" y="3745320"/>
                <a:ext cx="1006493" cy="914674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40" name="正方形/長方形 60"/>
              <p:cNvSpPr/>
              <p:nvPr/>
            </p:nvSpPr>
            <p:spPr>
              <a:xfrm>
                <a:off x="3245244" y="3745320"/>
                <a:ext cx="1004292" cy="914674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41" name="正方形/長方形 61"/>
              <p:cNvSpPr/>
              <p:nvPr/>
            </p:nvSpPr>
            <p:spPr>
              <a:xfrm>
                <a:off x="4249536" y="3745320"/>
                <a:ext cx="1006495" cy="914674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42" name="正方形/長方形 63"/>
              <p:cNvSpPr/>
              <p:nvPr/>
            </p:nvSpPr>
            <p:spPr>
              <a:xfrm>
                <a:off x="227965" y="4659994"/>
                <a:ext cx="1004292" cy="914672"/>
              </a:xfrm>
              <a:prstGeom prst="rect">
                <a:avLst/>
              </a:prstGeom>
              <a:solidFill>
                <a:srgbClr val="3E628A">
                  <a:lumMod val="40000"/>
                  <a:lumOff val="60000"/>
                </a:srgbClr>
              </a:solid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75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部分硬件</a:t>
                </a:r>
                <a:endParaRPr kumimoji="0" lang="en-US" altLang="zh-CN" sz="1475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75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对应</a:t>
                </a: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43" name="正方形/長方形 64"/>
              <p:cNvSpPr/>
              <p:nvPr/>
            </p:nvSpPr>
            <p:spPr>
              <a:xfrm>
                <a:off x="1232256" y="4659994"/>
                <a:ext cx="1006495" cy="914672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44" name="正方形/長方形 65"/>
              <p:cNvSpPr/>
              <p:nvPr/>
            </p:nvSpPr>
            <p:spPr>
              <a:xfrm>
                <a:off x="2238751" y="4659994"/>
                <a:ext cx="1006493" cy="914672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45" name="正方形/長方形 66"/>
              <p:cNvSpPr/>
              <p:nvPr/>
            </p:nvSpPr>
            <p:spPr>
              <a:xfrm>
                <a:off x="3245244" y="4659994"/>
                <a:ext cx="1004292" cy="914672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46" name="正方形/長方形 67"/>
              <p:cNvSpPr/>
              <p:nvPr/>
            </p:nvSpPr>
            <p:spPr>
              <a:xfrm>
                <a:off x="4249536" y="4659994"/>
                <a:ext cx="1006495" cy="914672"/>
              </a:xfrm>
              <a:prstGeom prst="rect">
                <a:avLst/>
              </a:prstGeom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47" name="正方形/長方形 69"/>
              <p:cNvSpPr/>
              <p:nvPr/>
            </p:nvSpPr>
            <p:spPr>
              <a:xfrm>
                <a:off x="227965" y="5574666"/>
                <a:ext cx="1004292" cy="914674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48" name="正方形/長方形 70"/>
              <p:cNvSpPr/>
              <p:nvPr/>
            </p:nvSpPr>
            <p:spPr>
              <a:xfrm>
                <a:off x="1232256" y="5574666"/>
                <a:ext cx="1006495" cy="91467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9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基本功能</a:t>
                </a:r>
                <a:endParaRPr kumimoji="0" lang="en-US" altLang="ja-JP" sz="129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49" name="正方形/長方形 71"/>
              <p:cNvSpPr/>
              <p:nvPr/>
            </p:nvSpPr>
            <p:spPr>
              <a:xfrm>
                <a:off x="2238751" y="5574666"/>
                <a:ext cx="1006493" cy="91467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9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MES</a:t>
                </a:r>
                <a:r>
                  <a:rPr kumimoji="0" lang="zh-CN" altLang="en-US" sz="129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对接</a:t>
                </a:r>
                <a:endParaRPr kumimoji="0" lang="ja-JP" altLang="en-US" sz="129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50" name="正方形/長方形 72"/>
              <p:cNvSpPr/>
              <p:nvPr/>
            </p:nvSpPr>
            <p:spPr>
              <a:xfrm>
                <a:off x="3245244" y="5574666"/>
                <a:ext cx="1004292" cy="91467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9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数据分析</a:t>
                </a:r>
                <a:endParaRPr kumimoji="0" lang="ja-JP" altLang="en-US" sz="129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51" name="正方形/長方形 73"/>
              <p:cNvSpPr/>
              <p:nvPr/>
            </p:nvSpPr>
            <p:spPr>
              <a:xfrm>
                <a:off x="4249536" y="5574666"/>
                <a:ext cx="1006495" cy="91467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9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AI</a:t>
                </a:r>
                <a:r>
                  <a:rPr kumimoji="0" lang="zh-CN" altLang="en-US" sz="129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智能</a:t>
                </a:r>
                <a:endParaRPr kumimoji="0" lang="en-US" altLang="ja-JP" sz="129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cxnSp>
            <p:nvCxnSpPr>
              <p:cNvPr id="52" name="直線矢印コネクタ 18"/>
              <p:cNvCxnSpPr/>
              <p:nvPr/>
            </p:nvCxnSpPr>
            <p:spPr>
              <a:xfrm>
                <a:off x="227965" y="6489340"/>
                <a:ext cx="5254911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headEnd type="none"/>
                <a:tailEnd type="arrow"/>
              </a:ln>
              <a:effectLst/>
            </p:spPr>
          </p:cxnSp>
          <p:cxnSp>
            <p:nvCxnSpPr>
              <p:cNvPr id="53" name="直線矢印コネクタ 78"/>
              <p:cNvCxnSpPr/>
              <p:nvPr/>
            </p:nvCxnSpPr>
            <p:spPr>
              <a:xfrm flipV="1">
                <a:off x="227965" y="1736812"/>
                <a:ext cx="0" cy="475252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headEnd type="none"/>
                <a:tailEnd type="arrow"/>
              </a:ln>
              <a:effectLst/>
            </p:spPr>
          </p:cxnSp>
          <p:cxnSp>
            <p:nvCxnSpPr>
              <p:cNvPr id="54" name="直線コネクタ 22"/>
              <p:cNvCxnSpPr/>
              <p:nvPr/>
            </p:nvCxnSpPr>
            <p:spPr>
              <a:xfrm flipH="1">
                <a:off x="227965" y="5574666"/>
                <a:ext cx="1004292" cy="914674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55" name="テキスト ボックス 23"/>
              <p:cNvSpPr txBox="1">
                <a:spLocks noChangeArrowheads="1"/>
              </p:cNvSpPr>
              <p:nvPr/>
            </p:nvSpPr>
            <p:spPr bwMode="auto">
              <a:xfrm>
                <a:off x="179512" y="5583634"/>
                <a:ext cx="755703" cy="387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3231" tIns="33231" rIns="33231" bIns="33231" anchor="ctr"/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555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1" lang="zh-CN" altLang="en-US" sz="129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推进</a:t>
                </a:r>
                <a:endParaRPr kumimoji="1" lang="en-US" altLang="ja-JP" sz="129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56" name="テキスト ボックス 84"/>
              <p:cNvSpPr txBox="1">
                <a:spLocks noChangeArrowheads="1"/>
              </p:cNvSpPr>
              <p:nvPr/>
            </p:nvSpPr>
            <p:spPr bwMode="auto">
              <a:xfrm>
                <a:off x="731715" y="6101545"/>
                <a:ext cx="516155" cy="387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3231" tIns="33231" rIns="33231" bIns="33231" anchor="ctr"/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charset="-128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555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1" lang="zh-CN" altLang="en-US" sz="129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过程</a:t>
                </a:r>
                <a:endParaRPr kumimoji="1" lang="en-US" altLang="ja-JP" sz="129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  <p:sp>
            <p:nvSpPr>
              <p:cNvPr id="57" name="右矢印 24"/>
              <p:cNvSpPr/>
              <p:nvPr/>
            </p:nvSpPr>
            <p:spPr>
              <a:xfrm rot="19170532">
                <a:off x="1516366" y="3454888"/>
                <a:ext cx="3407102" cy="665732"/>
              </a:xfrm>
              <a:prstGeom prst="rightArrow">
                <a:avLst/>
              </a:prstGeom>
              <a:solidFill>
                <a:srgbClr val="3E628A">
                  <a:lumMod val="20000"/>
                  <a:lumOff val="80000"/>
                </a:srgbClr>
              </a:solid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75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开发方向的</a:t>
                </a:r>
                <a:r>
                  <a:rPr kumimoji="0" lang="zh-CN" altLang="en-US" sz="147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eiryo UI" panose="020B0604030504040204" pitchFamily="50" charset="-128"/>
                  </a:rPr>
                  <a:t>变更</a:t>
                </a:r>
                <a:endParaRPr kumimoji="0" lang="ja-JP" altLang="en-US" sz="147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endParaRPr>
              </a:p>
            </p:txBody>
          </p:sp>
        </p:grpSp>
        <p:sp>
          <p:nvSpPr>
            <p:cNvPr id="23" name="角丸四角形 75"/>
            <p:cNvSpPr/>
            <p:nvPr/>
          </p:nvSpPr>
          <p:spPr>
            <a:xfrm>
              <a:off x="1126053" y="2683471"/>
              <a:ext cx="3021465" cy="2696404"/>
            </a:xfrm>
            <a:prstGeom prst="roundRect">
              <a:avLst/>
            </a:prstGeom>
            <a:solidFill>
              <a:srgbClr val="CC0001">
                <a:lumMod val="20000"/>
                <a:lumOff val="80000"/>
                <a:alpha val="46000"/>
              </a:srgbClr>
            </a:solidFill>
            <a:ln w="38100" cap="flat" cmpd="sng" algn="ctr">
              <a:solidFill>
                <a:srgbClr val="FF0000"/>
              </a:solidFill>
              <a:prstDash val="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ja-JP" altLang="en-US" sz="111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endParaRPr>
            </a:p>
          </p:txBody>
        </p:sp>
        <p:sp>
          <p:nvSpPr>
            <p:cNvPr id="24" name="正方形/長方形 77"/>
            <p:cNvSpPr>
              <a:spLocks noChangeArrowheads="1"/>
            </p:cNvSpPr>
            <p:nvPr/>
          </p:nvSpPr>
          <p:spPr bwMode="auto">
            <a:xfrm>
              <a:off x="2340141" y="2702395"/>
              <a:ext cx="1502702" cy="336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6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rPr>
                <a:t>未来发展方向</a:t>
              </a:r>
              <a:endParaRPr kumimoji="1" lang="ja-JP" altLang="en-US" sz="166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endParaRPr>
            </a:p>
          </p:txBody>
        </p:sp>
        <p:sp>
          <p:nvSpPr>
            <p:cNvPr id="25" name="角丸四角形 5"/>
            <p:cNvSpPr/>
            <p:nvPr/>
          </p:nvSpPr>
          <p:spPr>
            <a:xfrm>
              <a:off x="1126053" y="4031673"/>
              <a:ext cx="1502459" cy="1377249"/>
            </a:xfrm>
            <a:prstGeom prst="roundRect">
              <a:avLst/>
            </a:prstGeom>
            <a:noFill/>
            <a:ln w="28575" cap="flat" cmpd="sng" algn="ctr">
              <a:solidFill>
                <a:srgbClr val="3333CC"/>
              </a:solidFill>
              <a:prstDash val="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ja-JP" altLang="en-US" sz="101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endParaRPr>
            </a:p>
          </p:txBody>
        </p:sp>
        <p:sp>
          <p:nvSpPr>
            <p:cNvPr id="26" name="正方形/長方形 76"/>
            <p:cNvSpPr>
              <a:spLocks noChangeArrowheads="1"/>
            </p:cNvSpPr>
            <p:nvPr/>
          </p:nvSpPr>
          <p:spPr bwMode="auto">
            <a:xfrm>
              <a:off x="1171503" y="4494602"/>
              <a:ext cx="627279" cy="336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6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50" charset="-128"/>
                </a:rPr>
                <a:t>现状</a:t>
              </a:r>
              <a:endParaRPr kumimoji="1" lang="ja-JP" altLang="en-US" sz="166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endParaRPr>
            </a:p>
          </p:txBody>
        </p:sp>
      </p:grpSp>
      <p:cxnSp>
        <p:nvCxnSpPr>
          <p:cNvPr id="58" name="Straight Connector 2"/>
          <p:cNvCxnSpPr/>
          <p:nvPr/>
        </p:nvCxnSpPr>
        <p:spPr>
          <a:xfrm>
            <a:off x="5763854" y="5921461"/>
            <a:ext cx="50409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59" name="Straight Connector 102"/>
          <p:cNvCxnSpPr/>
          <p:nvPr/>
        </p:nvCxnSpPr>
        <p:spPr>
          <a:xfrm>
            <a:off x="5763854" y="4114641"/>
            <a:ext cx="50409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60" name="Straight Connector 103"/>
          <p:cNvCxnSpPr/>
          <p:nvPr/>
        </p:nvCxnSpPr>
        <p:spPr>
          <a:xfrm>
            <a:off x="5763854" y="2373765"/>
            <a:ext cx="50409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headEnd type="none"/>
            <a:tailEnd type="none"/>
          </a:ln>
          <a:effectLst/>
        </p:spPr>
      </p:cxnSp>
      <p:sp>
        <p:nvSpPr>
          <p:cNvPr id="61" name="Up Arrow 19"/>
          <p:cNvSpPr/>
          <p:nvPr/>
        </p:nvSpPr>
        <p:spPr>
          <a:xfrm>
            <a:off x="5714030" y="2385488"/>
            <a:ext cx="611066" cy="1403838"/>
          </a:xfrm>
          <a:prstGeom prst="upArrow">
            <a:avLst/>
          </a:prstGeom>
          <a:solidFill>
            <a:srgbClr val="3E628A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eaVert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外围市场着眼点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Up Arrow 104"/>
          <p:cNvSpPr/>
          <p:nvPr/>
        </p:nvSpPr>
        <p:spPr>
          <a:xfrm>
            <a:off x="5714030" y="3836534"/>
            <a:ext cx="611066" cy="2084927"/>
          </a:xfrm>
          <a:prstGeom prst="upArrow">
            <a:avLst/>
          </a:prstGeom>
          <a:solidFill>
            <a:srgbClr val="3E628A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eaVert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9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时代电气自用着眼点</a:t>
            </a:r>
            <a:endParaRPr kumimoji="0" lang="zh-CN" altLang="en-US" sz="129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15790" y="596867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智能化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1520146" y="178698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产业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化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333702" y="4513788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ja-JP"/>
            </a:defPPr>
            <a:lvl1pPr>
              <a:spcBef>
                <a:spcPts val="60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defRPr>
            </a:lvl1pPr>
          </a:lstStyle>
          <a:p>
            <a:r>
              <a:rPr lang="zh-CN" altLang="en-US" dirty="0"/>
              <a:t>头脑</a:t>
            </a:r>
            <a:r>
              <a:rPr lang="zh-CN" altLang="en-US" dirty="0" smtClean="0"/>
              <a:t>风暴→智能化</a:t>
            </a:r>
            <a:r>
              <a:rPr lang="zh-CN" altLang="en-US" dirty="0"/>
              <a:t>主题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333702" y="2705574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头脑风暴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→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产业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化主题</a:t>
            </a:r>
          </a:p>
        </p:txBody>
      </p:sp>
      <p:sp>
        <p:nvSpPr>
          <p:cNvPr id="66" name="矩形 6"/>
          <p:cNvSpPr/>
          <p:nvPr/>
        </p:nvSpPr>
        <p:spPr>
          <a:xfrm>
            <a:off x="2653234" y="198421"/>
            <a:ext cx="492887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zh-CN" altLang="en-US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智能化</a:t>
            </a:r>
            <a:r>
              <a:rPr lang="en-US" altLang="zh-CN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&amp;</a:t>
            </a:r>
            <a:r>
              <a:rPr lang="zh-CN" altLang="en-US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产业化关系介绍</a:t>
            </a:r>
            <a:endParaRPr lang="zh-CN" altLang="en-US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5261" y="653318"/>
            <a:ext cx="9121804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产业化推进树：智能化推进的过程同时也是产业化完善的道路，相辅相成并最终完成产业化；</a:t>
            </a:r>
            <a:endParaRPr lang="en-US" altLang="zh-CN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针对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不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同行业（工艺），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作业台（作业指示画面的不同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）、软硬件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的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不同；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67718"/>
            <a:ext cx="9906000" cy="5104931"/>
          </a:xfrm>
          <a:prstGeom prst="rect">
            <a:avLst/>
          </a:prstGeom>
        </p:spPr>
      </p:pic>
      <p:sp>
        <p:nvSpPr>
          <p:cNvPr id="68" name="椭圆 67"/>
          <p:cNvSpPr/>
          <p:nvPr/>
        </p:nvSpPr>
        <p:spPr bwMode="gray">
          <a:xfrm>
            <a:off x="3578733" y="2104618"/>
            <a:ext cx="362353" cy="32127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椭圆 68"/>
          <p:cNvSpPr/>
          <p:nvPr/>
        </p:nvSpPr>
        <p:spPr bwMode="gray">
          <a:xfrm>
            <a:off x="3648666" y="2597991"/>
            <a:ext cx="362353" cy="279537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椭圆 69"/>
          <p:cNvSpPr/>
          <p:nvPr/>
        </p:nvSpPr>
        <p:spPr bwMode="gray">
          <a:xfrm>
            <a:off x="3518003" y="1427469"/>
            <a:ext cx="362353" cy="32127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椭圆 70"/>
          <p:cNvSpPr/>
          <p:nvPr/>
        </p:nvSpPr>
        <p:spPr bwMode="gray">
          <a:xfrm>
            <a:off x="5850541" y="2848693"/>
            <a:ext cx="362353" cy="32127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椭圆 72"/>
          <p:cNvSpPr/>
          <p:nvPr/>
        </p:nvSpPr>
        <p:spPr bwMode="gray">
          <a:xfrm>
            <a:off x="2886113" y="3118368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4" name="椭圆 73"/>
          <p:cNvSpPr/>
          <p:nvPr/>
        </p:nvSpPr>
        <p:spPr bwMode="gray">
          <a:xfrm>
            <a:off x="3799093" y="3029671"/>
            <a:ext cx="362353" cy="32127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7708" y="1680519"/>
            <a:ext cx="3122588" cy="266905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3363432" y="1567719"/>
            <a:ext cx="2913800" cy="249353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6360337" y="1567717"/>
            <a:ext cx="3311987" cy="23582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2121501" y="4947533"/>
            <a:ext cx="4932147" cy="172511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209672" y="4084975"/>
            <a:ext cx="4329743" cy="16404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01802" y="1419659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时代电气自用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341844" y="1277195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中车系内相关行业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7559130" y="1258577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中车配套相关行业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3402340" y="6059917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三菱相关行业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7230488" y="4760751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其他行业</a:t>
            </a:r>
          </a:p>
        </p:txBody>
      </p:sp>
      <p:sp>
        <p:nvSpPr>
          <p:cNvPr id="83" name="椭圆 82"/>
          <p:cNvSpPr/>
          <p:nvPr/>
        </p:nvSpPr>
        <p:spPr bwMode="gray">
          <a:xfrm>
            <a:off x="1387831" y="3889525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椭圆 83"/>
          <p:cNvSpPr/>
          <p:nvPr/>
        </p:nvSpPr>
        <p:spPr bwMode="gray">
          <a:xfrm>
            <a:off x="1010299" y="3169969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5" name="椭圆 84"/>
          <p:cNvSpPr/>
          <p:nvPr/>
        </p:nvSpPr>
        <p:spPr bwMode="gray">
          <a:xfrm>
            <a:off x="2172887" y="3778540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6" name="椭圆 85"/>
          <p:cNvSpPr/>
          <p:nvPr/>
        </p:nvSpPr>
        <p:spPr bwMode="gray">
          <a:xfrm>
            <a:off x="918852" y="3538701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7" name="椭圆 86"/>
          <p:cNvSpPr/>
          <p:nvPr/>
        </p:nvSpPr>
        <p:spPr bwMode="gray">
          <a:xfrm>
            <a:off x="1668888" y="2246024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8" name="椭圆 87"/>
          <p:cNvSpPr/>
          <p:nvPr/>
        </p:nvSpPr>
        <p:spPr bwMode="gray">
          <a:xfrm>
            <a:off x="2313415" y="2544475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9" name="椭圆 88"/>
          <p:cNvSpPr/>
          <p:nvPr/>
        </p:nvSpPr>
        <p:spPr bwMode="gray">
          <a:xfrm>
            <a:off x="6765212" y="3472976"/>
            <a:ext cx="362353" cy="32127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椭圆 89"/>
          <p:cNvSpPr/>
          <p:nvPr/>
        </p:nvSpPr>
        <p:spPr bwMode="gray">
          <a:xfrm>
            <a:off x="6691296" y="2929215"/>
            <a:ext cx="362353" cy="32127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1" name="椭圆 90"/>
          <p:cNvSpPr/>
          <p:nvPr/>
        </p:nvSpPr>
        <p:spPr bwMode="gray">
          <a:xfrm>
            <a:off x="7347050" y="3161136"/>
            <a:ext cx="362353" cy="32127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2" name="椭圆 91"/>
          <p:cNvSpPr/>
          <p:nvPr/>
        </p:nvSpPr>
        <p:spPr bwMode="gray">
          <a:xfrm>
            <a:off x="2132238" y="5375023"/>
            <a:ext cx="362353" cy="32127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gray">
          <a:xfrm>
            <a:off x="3056573" y="5307362"/>
            <a:ext cx="362353" cy="32127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gray">
          <a:xfrm>
            <a:off x="5261912" y="4061255"/>
            <a:ext cx="362353" cy="3212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gray">
          <a:xfrm>
            <a:off x="5469375" y="4614397"/>
            <a:ext cx="362353" cy="3212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9038" y="3975859"/>
            <a:ext cx="275380" cy="21823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en-US" altLang="zh-CN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MES</a:t>
            </a: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对接</a:t>
            </a:r>
            <a:endParaRPr kumimoji="1" lang="zh-CN" altLang="en-US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36627" y="3148839"/>
            <a:ext cx="261326" cy="32413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拧</a:t>
            </a:r>
            <a:r>
              <a:rPr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紧</a:t>
            </a:r>
            <a:endParaRPr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工具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918852" y="3633614"/>
            <a:ext cx="337482" cy="218233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条码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枪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2202033" y="3851847"/>
            <a:ext cx="337482" cy="218233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物料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指示灯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2900471" y="2704374"/>
            <a:ext cx="337482" cy="218233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电子秤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551848" y="2170087"/>
            <a:ext cx="337482" cy="218233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en-US" altLang="zh-CN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EDC</a:t>
            </a:r>
          </a:p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配置表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2993042" y="2426920"/>
            <a:ext cx="343073" cy="45719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机器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视觉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3025030" y="2012926"/>
            <a:ext cx="337482" cy="218233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en-US" altLang="zh-CN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RFID</a:t>
            </a:r>
            <a:endParaRPr kumimoji="1" lang="zh-CN" altLang="en-US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3137385" y="1681205"/>
            <a:ext cx="337482" cy="218233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自动化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产线对接</a:t>
            </a:r>
          </a:p>
        </p:txBody>
      </p:sp>
      <p:sp>
        <p:nvSpPr>
          <p:cNvPr id="45" name="矩形 6"/>
          <p:cNvSpPr/>
          <p:nvPr/>
        </p:nvSpPr>
        <p:spPr>
          <a:xfrm>
            <a:off x="2599356" y="223991"/>
            <a:ext cx="492887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zh-CN" altLang="en-US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智能化</a:t>
            </a:r>
            <a:r>
              <a:rPr lang="en-US" altLang="zh-CN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&amp;</a:t>
            </a:r>
            <a:r>
              <a:rPr lang="zh-CN" altLang="en-US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产业化关系介绍</a:t>
            </a:r>
            <a:endParaRPr lang="zh-CN" altLang="en-US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49" name="椭圆 48"/>
          <p:cNvSpPr/>
          <p:nvPr/>
        </p:nvSpPr>
        <p:spPr bwMode="gray">
          <a:xfrm>
            <a:off x="476772" y="3733676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27286" y="3764147"/>
            <a:ext cx="261326" cy="32413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lang="en-US" altLang="zh-CN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LOT</a:t>
            </a:r>
          </a:p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表交互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</p:txBody>
      </p:sp>
      <p:sp>
        <p:nvSpPr>
          <p:cNvPr id="51" name="椭圆 50"/>
          <p:cNvSpPr/>
          <p:nvPr/>
        </p:nvSpPr>
        <p:spPr bwMode="gray">
          <a:xfrm>
            <a:off x="343915" y="3186030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94429" y="3216501"/>
            <a:ext cx="261326" cy="32413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lang="en-US" altLang="zh-CN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BOM</a:t>
            </a:r>
            <a:endParaRPr lang="en-US" altLang="zh-CN" sz="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表交互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</p:txBody>
      </p:sp>
      <p:sp>
        <p:nvSpPr>
          <p:cNvPr id="53" name="椭圆 52"/>
          <p:cNvSpPr/>
          <p:nvPr/>
        </p:nvSpPr>
        <p:spPr bwMode="gray">
          <a:xfrm>
            <a:off x="373336" y="2767120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23850" y="2797591"/>
            <a:ext cx="261326" cy="32413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工艺</a:t>
            </a:r>
            <a:endParaRPr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路线表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</p:txBody>
      </p:sp>
      <p:sp>
        <p:nvSpPr>
          <p:cNvPr id="55" name="椭圆 54"/>
          <p:cNvSpPr/>
          <p:nvPr/>
        </p:nvSpPr>
        <p:spPr bwMode="gray">
          <a:xfrm>
            <a:off x="442327" y="2381542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92841" y="2412013"/>
            <a:ext cx="261326" cy="32413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人员</a:t>
            </a:r>
            <a:endParaRPr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资质表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</p:txBody>
      </p:sp>
      <p:sp>
        <p:nvSpPr>
          <p:cNvPr id="57" name="椭圆 56"/>
          <p:cNvSpPr/>
          <p:nvPr/>
        </p:nvSpPr>
        <p:spPr bwMode="gray">
          <a:xfrm>
            <a:off x="466723" y="1947728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04394" y="1994078"/>
            <a:ext cx="261326" cy="32413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拧</a:t>
            </a:r>
            <a:r>
              <a:rPr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紧</a:t>
            </a:r>
            <a:endParaRPr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工具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</p:txBody>
      </p:sp>
      <p:sp>
        <p:nvSpPr>
          <p:cNvPr id="60" name="椭圆 59"/>
          <p:cNvSpPr/>
          <p:nvPr/>
        </p:nvSpPr>
        <p:spPr bwMode="gray">
          <a:xfrm>
            <a:off x="462074" y="1572406"/>
            <a:ext cx="377655" cy="28884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08612" y="1589113"/>
            <a:ext cx="261326" cy="32413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工站</a:t>
            </a:r>
            <a:endParaRPr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管理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</p:txBody>
      </p:sp>
      <p:sp>
        <p:nvSpPr>
          <p:cNvPr id="62" name="椭圆 61"/>
          <p:cNvSpPr/>
          <p:nvPr/>
        </p:nvSpPr>
        <p:spPr bwMode="gray">
          <a:xfrm>
            <a:off x="3714265" y="1762735"/>
            <a:ext cx="362353" cy="32127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237" y="2792575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91921" y="2213111"/>
            <a:ext cx="598597" cy="315534"/>
          </a:xfrm>
          <a:prstGeom prst="rect">
            <a:avLst/>
          </a:prstGeom>
          <a:noFill/>
        </p:spPr>
        <p:txBody>
          <a:bodyPr vert="eaVert"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作业程序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-2641" y="2518250"/>
            <a:ext cx="598597" cy="315534"/>
          </a:xfrm>
          <a:prstGeom prst="rect">
            <a:avLst/>
          </a:prstGeom>
          <a:noFill/>
        </p:spPr>
        <p:txBody>
          <a:bodyPr vert="eaVert"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数据交互</a:t>
            </a:r>
          </a:p>
        </p:txBody>
      </p:sp>
      <p:sp>
        <p:nvSpPr>
          <p:cNvPr id="105" name="椭圆 104"/>
          <p:cNvSpPr/>
          <p:nvPr/>
        </p:nvSpPr>
        <p:spPr bwMode="gray">
          <a:xfrm>
            <a:off x="1467915" y="3263417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6" name="椭圆 105"/>
          <p:cNvSpPr/>
          <p:nvPr/>
        </p:nvSpPr>
        <p:spPr bwMode="gray">
          <a:xfrm>
            <a:off x="1768129" y="2927758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059912" y="3278057"/>
            <a:ext cx="337482" cy="1994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界面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元素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4499079" y="2569223"/>
            <a:ext cx="337482" cy="1994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数据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分析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1505742" y="3368308"/>
            <a:ext cx="337482" cy="1994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过程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控制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1725397" y="2342742"/>
            <a:ext cx="337482" cy="1994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补料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需求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2340316" y="2626908"/>
            <a:ext cx="337482" cy="1994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工具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管理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1806275" y="3016683"/>
            <a:ext cx="337482" cy="1994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拣配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作业</a:t>
            </a:r>
          </a:p>
        </p:txBody>
      </p:sp>
      <p:sp>
        <p:nvSpPr>
          <p:cNvPr id="113" name="椭圆 112"/>
          <p:cNvSpPr/>
          <p:nvPr/>
        </p:nvSpPr>
        <p:spPr bwMode="gray">
          <a:xfrm>
            <a:off x="924326" y="2703139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80835" y="2799857"/>
            <a:ext cx="337482" cy="1994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版本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维护</a:t>
            </a:r>
            <a:endParaRPr kumimoji="1" lang="zh-CN" altLang="en-US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976699" y="4037159"/>
            <a:ext cx="598597" cy="315534"/>
          </a:xfrm>
          <a:prstGeom prst="rect">
            <a:avLst/>
          </a:prstGeom>
          <a:noFill/>
        </p:spPr>
        <p:txBody>
          <a:bodyPr vert="horz"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软硬件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1073353" y="2431190"/>
            <a:ext cx="598597" cy="315534"/>
          </a:xfrm>
          <a:prstGeom prst="rect">
            <a:avLst/>
          </a:prstGeom>
          <a:noFill/>
        </p:spPr>
        <p:txBody>
          <a:bodyPr vert="eaVert"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系统版本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3539781" y="3468027"/>
            <a:ext cx="598597" cy="315534"/>
          </a:xfrm>
          <a:prstGeom prst="rect">
            <a:avLst/>
          </a:prstGeom>
          <a:noFill/>
        </p:spPr>
        <p:txBody>
          <a:bodyPr vert="eaVert"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软硬件</a:t>
            </a:r>
          </a:p>
        </p:txBody>
      </p:sp>
      <p:sp>
        <p:nvSpPr>
          <p:cNvPr id="120" name="椭圆 119"/>
          <p:cNvSpPr/>
          <p:nvPr/>
        </p:nvSpPr>
        <p:spPr bwMode="gray">
          <a:xfrm>
            <a:off x="2519835" y="2070521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1" name="椭圆 120"/>
          <p:cNvSpPr/>
          <p:nvPr/>
        </p:nvSpPr>
        <p:spPr bwMode="gray">
          <a:xfrm>
            <a:off x="3133466" y="1588513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2" name="椭圆 121"/>
          <p:cNvSpPr/>
          <p:nvPr/>
        </p:nvSpPr>
        <p:spPr bwMode="gray">
          <a:xfrm>
            <a:off x="2981042" y="1915719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3" name="椭圆 122"/>
          <p:cNvSpPr/>
          <p:nvPr/>
        </p:nvSpPr>
        <p:spPr bwMode="gray">
          <a:xfrm>
            <a:off x="2942805" y="2246024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4" name="椭圆 123"/>
          <p:cNvSpPr/>
          <p:nvPr/>
        </p:nvSpPr>
        <p:spPr bwMode="gray">
          <a:xfrm>
            <a:off x="2905226" y="2597991"/>
            <a:ext cx="362353" cy="32127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121125" y="2580070"/>
            <a:ext cx="598597" cy="315534"/>
          </a:xfrm>
          <a:prstGeom prst="rect">
            <a:avLst/>
          </a:prstGeom>
          <a:noFill/>
        </p:spPr>
        <p:txBody>
          <a:bodyPr vert="eaVert"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作业程序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5094936" y="2832005"/>
            <a:ext cx="598597" cy="315534"/>
          </a:xfrm>
          <a:prstGeom prst="rect">
            <a:avLst/>
          </a:prstGeom>
          <a:noFill/>
        </p:spPr>
        <p:txBody>
          <a:bodyPr vert="eaVert"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数据交互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4152417" y="3752676"/>
            <a:ext cx="337482" cy="1994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数据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追溯</a:t>
            </a:r>
          </a:p>
        </p:txBody>
      </p:sp>
      <p:sp>
        <p:nvSpPr>
          <p:cNvPr id="66" name="椭圆 65"/>
          <p:cNvSpPr/>
          <p:nvPr/>
        </p:nvSpPr>
        <p:spPr bwMode="gray">
          <a:xfrm>
            <a:off x="4105173" y="3653547"/>
            <a:ext cx="362353" cy="32127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4469454" y="3240206"/>
            <a:ext cx="350878" cy="1994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二维码</a:t>
            </a:r>
            <a:endParaRPr kumimoji="1" lang="en-US" altLang="zh-CN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采集</a:t>
            </a:r>
          </a:p>
        </p:txBody>
      </p:sp>
      <p:sp>
        <p:nvSpPr>
          <p:cNvPr id="59" name="椭圆 58"/>
          <p:cNvSpPr/>
          <p:nvPr/>
        </p:nvSpPr>
        <p:spPr bwMode="gray">
          <a:xfrm>
            <a:off x="4454847" y="3113263"/>
            <a:ext cx="362353" cy="32127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2" name="椭圆 71"/>
          <p:cNvSpPr/>
          <p:nvPr/>
        </p:nvSpPr>
        <p:spPr bwMode="gray">
          <a:xfrm>
            <a:off x="4463716" y="2461730"/>
            <a:ext cx="362353" cy="32127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434676" y="3128980"/>
            <a:ext cx="350878" cy="1994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kumimoji="1" lang="en-US" altLang="zh-CN" sz="8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WMS</a:t>
            </a:r>
          </a:p>
          <a:p>
            <a:pPr algn="ctr">
              <a:lnSpc>
                <a:spcPts val="300"/>
              </a:lnSpc>
              <a:spcBef>
                <a:spcPts val="600"/>
              </a:spcBef>
            </a:pPr>
            <a:r>
              <a:rPr lang="zh-CN" altLang="en-US" sz="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50" charset="-128"/>
              </a:rPr>
              <a:t>对接</a:t>
            </a:r>
            <a:endParaRPr kumimoji="1" lang="zh-CN" altLang="en-US" sz="800" dirty="0" smtClean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50" charset="-128"/>
            </a:endParaRPr>
          </a:p>
        </p:txBody>
      </p:sp>
      <p:sp>
        <p:nvSpPr>
          <p:cNvPr id="118" name="椭圆 117"/>
          <p:cNvSpPr/>
          <p:nvPr/>
        </p:nvSpPr>
        <p:spPr bwMode="gray">
          <a:xfrm>
            <a:off x="3414612" y="3036748"/>
            <a:ext cx="362353" cy="32127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noAutofit/>
          </a:bodyPr>
          <a:lstStyle/>
          <a:p>
            <a:pPr algn="dist">
              <a:spcBef>
                <a:spcPts val="0"/>
              </a:spcBef>
              <a:spcAft>
                <a:spcPts val="300"/>
              </a:spcAft>
            </a:pPr>
            <a:endParaRPr lang="zh-CN" altLang="en-US" sz="600" b="1" kern="0" dirty="0" smtClean="0">
              <a:solidFill>
                <a:sysClr val="windowText" lastClr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2397" y="540088"/>
            <a:ext cx="9121804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随着产品开发程度及稳定性的提高，未来合作模式将逐渐转向以时代电气为主导的模式；</a:t>
            </a:r>
            <a:endParaRPr kumimoji="1" lang="zh-CN" altLang="en-US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39" name="矩形 6"/>
          <p:cNvSpPr/>
          <p:nvPr/>
        </p:nvSpPr>
        <p:spPr>
          <a:xfrm>
            <a:off x="2669440" y="198421"/>
            <a:ext cx="492887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zh-CN" altLang="en-US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智能化</a:t>
            </a:r>
            <a:r>
              <a:rPr lang="en-US" altLang="zh-CN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&amp;</a:t>
            </a:r>
            <a:r>
              <a:rPr lang="zh-CN" altLang="en-US" sz="24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产业化合作模式介绍</a:t>
            </a:r>
            <a:endParaRPr lang="zh-CN" altLang="en-US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1" name="菱形 60"/>
          <p:cNvSpPr/>
          <p:nvPr/>
        </p:nvSpPr>
        <p:spPr>
          <a:xfrm>
            <a:off x="7452393" y="2573943"/>
            <a:ext cx="1339324" cy="1337769"/>
          </a:xfrm>
          <a:prstGeom prst="diamond">
            <a:avLst/>
          </a:prstGeom>
          <a:solidFill>
            <a:srgbClr val="959AA2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zh-CN" altLang="en-US" sz="1255" kern="0">
              <a:solidFill>
                <a:srgbClr val="405C7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菱形 61"/>
          <p:cNvSpPr/>
          <p:nvPr/>
        </p:nvSpPr>
        <p:spPr>
          <a:xfrm>
            <a:off x="2035983" y="3403049"/>
            <a:ext cx="510219" cy="508663"/>
          </a:xfrm>
          <a:prstGeom prst="diamond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255" kern="0">
              <a:solidFill>
                <a:srgbClr val="405C7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3" name="菱形 62"/>
          <p:cNvSpPr/>
          <p:nvPr/>
        </p:nvSpPr>
        <p:spPr>
          <a:xfrm>
            <a:off x="3572146" y="3405391"/>
            <a:ext cx="510219" cy="510219"/>
          </a:xfrm>
          <a:prstGeom prst="diamond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255" kern="0">
              <a:solidFill>
                <a:srgbClr val="405C7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5702921" y="2449905"/>
            <a:ext cx="510219" cy="508663"/>
          </a:xfrm>
          <a:prstGeom prst="diamond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255" kern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菱形 64"/>
          <p:cNvSpPr/>
          <p:nvPr/>
        </p:nvSpPr>
        <p:spPr>
          <a:xfrm>
            <a:off x="7128160" y="3401493"/>
            <a:ext cx="510219" cy="510219"/>
          </a:xfrm>
          <a:prstGeom prst="diamond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255" kern="0">
              <a:solidFill>
                <a:srgbClr val="405C7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83325" y="2573943"/>
            <a:ext cx="1339325" cy="1337769"/>
            <a:chOff x="883325" y="2573943"/>
            <a:chExt cx="1339325" cy="1337769"/>
          </a:xfrm>
        </p:grpSpPr>
        <p:sp>
          <p:nvSpPr>
            <p:cNvPr id="58" name="菱形 57"/>
            <p:cNvSpPr/>
            <p:nvPr/>
          </p:nvSpPr>
          <p:spPr>
            <a:xfrm>
              <a:off x="883325" y="2573943"/>
              <a:ext cx="1339325" cy="1337769"/>
            </a:xfrm>
            <a:prstGeom prst="diamond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55" kern="0">
                <a:solidFill>
                  <a:srgbClr val="405C7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6" name="KSO_Shape"/>
            <p:cNvSpPr/>
            <p:nvPr/>
          </p:nvSpPr>
          <p:spPr bwMode="auto">
            <a:xfrm>
              <a:off x="1304877" y="2950385"/>
              <a:ext cx="578663" cy="524219"/>
            </a:xfrm>
            <a:custGeom>
              <a:avLst/>
              <a:gdLst>
                <a:gd name="T0" fmla="*/ 726341 w 2395538"/>
                <a:gd name="T1" fmla="*/ 2170112 h 2170112"/>
                <a:gd name="T2" fmla="*/ 1441768 w 2395538"/>
                <a:gd name="T3" fmla="*/ 728510 h 2170112"/>
                <a:gd name="T4" fmla="*/ 1885633 w 2395538"/>
                <a:gd name="T5" fmla="*/ 1143658 h 2170112"/>
                <a:gd name="T6" fmla="*/ 1870393 w 2395538"/>
                <a:gd name="T7" fmla="*/ 1187775 h 2170112"/>
                <a:gd name="T8" fmla="*/ 1824038 w 2395538"/>
                <a:gd name="T9" fmla="*/ 1209358 h 2170112"/>
                <a:gd name="T10" fmla="*/ 1774825 w 2395538"/>
                <a:gd name="T11" fmla="*/ 1196345 h 2170112"/>
                <a:gd name="T12" fmla="*/ 87630 w 2395538"/>
                <a:gd name="T13" fmla="*/ 1207136 h 2170112"/>
                <a:gd name="T14" fmla="*/ 36195 w 2395538"/>
                <a:gd name="T15" fmla="*/ 1203010 h 2170112"/>
                <a:gd name="T16" fmla="*/ 2540 w 2395538"/>
                <a:gd name="T17" fmla="*/ 1166510 h 2170112"/>
                <a:gd name="T18" fmla="*/ 7937 w 2395538"/>
                <a:gd name="T19" fmla="*/ 1121123 h 2170112"/>
                <a:gd name="T20" fmla="*/ 1968140 w 2395538"/>
                <a:gd name="T21" fmla="*/ 219388 h 2170112"/>
                <a:gd name="T22" fmla="*/ 2114413 w 2395538"/>
                <a:gd name="T23" fmla="*/ 243789 h 2170112"/>
                <a:gd name="T24" fmla="*/ 2240697 w 2395538"/>
                <a:gd name="T25" fmla="*/ 284667 h 2170112"/>
                <a:gd name="T26" fmla="*/ 2388557 w 2395538"/>
                <a:gd name="T27" fmla="*/ 355016 h 2170112"/>
                <a:gd name="T28" fmla="*/ 2336521 w 2395538"/>
                <a:gd name="T29" fmla="*/ 373079 h 2170112"/>
                <a:gd name="T30" fmla="*/ 2250533 w 2395538"/>
                <a:gd name="T31" fmla="*/ 415225 h 2170112"/>
                <a:gd name="T32" fmla="*/ 2138845 w 2395538"/>
                <a:gd name="T33" fmla="*/ 508390 h 2170112"/>
                <a:gd name="T34" fmla="*/ 2044926 w 2395538"/>
                <a:gd name="T35" fmla="*/ 621519 h 2170112"/>
                <a:gd name="T36" fmla="*/ 1960525 w 2395538"/>
                <a:gd name="T37" fmla="*/ 747006 h 2170112"/>
                <a:gd name="T38" fmla="*/ 1902777 w 2395538"/>
                <a:gd name="T39" fmla="*/ 803412 h 2170112"/>
                <a:gd name="T40" fmla="*/ 1832020 w 2395538"/>
                <a:gd name="T41" fmla="*/ 843974 h 2170112"/>
                <a:gd name="T42" fmla="*/ 1753013 w 2395538"/>
                <a:gd name="T43" fmla="*/ 868374 h 2170112"/>
                <a:gd name="T44" fmla="*/ 1568664 w 2395538"/>
                <a:gd name="T45" fmla="*/ 707079 h 2170112"/>
                <a:gd name="T46" fmla="*/ 1657507 w 2395538"/>
                <a:gd name="T47" fmla="*/ 590147 h 2170112"/>
                <a:gd name="T48" fmla="*/ 1736514 w 2395538"/>
                <a:gd name="T49" fmla="*/ 513143 h 2170112"/>
                <a:gd name="T50" fmla="*/ 1825674 w 2395538"/>
                <a:gd name="T51" fmla="*/ 448498 h 2170112"/>
                <a:gd name="T52" fmla="*/ 1925622 w 2395538"/>
                <a:gd name="T53" fmla="*/ 399381 h 2170112"/>
                <a:gd name="T54" fmla="*/ 2033820 w 2395538"/>
                <a:gd name="T55" fmla="*/ 369910 h 2170112"/>
                <a:gd name="T56" fmla="*/ 2147095 w 2395538"/>
                <a:gd name="T57" fmla="*/ 361671 h 2170112"/>
                <a:gd name="T58" fmla="*/ 2032234 w 2395538"/>
                <a:gd name="T59" fmla="*/ 356601 h 2170112"/>
                <a:gd name="T60" fmla="*/ 1917373 w 2395538"/>
                <a:gd name="T61" fmla="*/ 373713 h 2170112"/>
                <a:gd name="T62" fmla="*/ 1806953 w 2395538"/>
                <a:gd name="T63" fmla="*/ 412690 h 2170112"/>
                <a:gd name="T64" fmla="*/ 1703832 w 2395538"/>
                <a:gd name="T65" fmla="*/ 469730 h 2170112"/>
                <a:gd name="T66" fmla="*/ 1610230 w 2395538"/>
                <a:gd name="T67" fmla="*/ 542297 h 2170112"/>
                <a:gd name="T68" fmla="*/ 1526146 w 2395538"/>
                <a:gd name="T69" fmla="*/ 625638 h 2170112"/>
                <a:gd name="T70" fmla="*/ 1409381 w 2395538"/>
                <a:gd name="T71" fmla="*/ 589196 h 2170112"/>
                <a:gd name="T72" fmla="*/ 1430322 w 2395538"/>
                <a:gd name="T73" fmla="*/ 523601 h 2170112"/>
                <a:gd name="T74" fmla="*/ 1476648 w 2395538"/>
                <a:gd name="T75" fmla="*/ 444696 h 2170112"/>
                <a:gd name="T76" fmla="*/ 1541376 w 2395538"/>
                <a:gd name="T77" fmla="*/ 367375 h 2170112"/>
                <a:gd name="T78" fmla="*/ 1611816 w 2395538"/>
                <a:gd name="T79" fmla="*/ 308117 h 2170112"/>
                <a:gd name="T80" fmla="*/ 1686381 w 2395538"/>
                <a:gd name="T81" fmla="*/ 265337 h 2170112"/>
                <a:gd name="T82" fmla="*/ 1763166 w 2395538"/>
                <a:gd name="T83" fmla="*/ 237134 h 2170112"/>
                <a:gd name="T84" fmla="*/ 1910075 w 2395538"/>
                <a:gd name="T85" fmla="*/ 217487 h 2170112"/>
                <a:gd name="T86" fmla="*/ 1198124 w 2395538"/>
                <a:gd name="T87" fmla="*/ 20298 h 2170112"/>
                <a:gd name="T88" fmla="*/ 1336237 w 2395538"/>
                <a:gd name="T89" fmla="*/ 78653 h 2170112"/>
                <a:gd name="T90" fmla="*/ 1406886 w 2395538"/>
                <a:gd name="T91" fmla="*/ 127177 h 2170112"/>
                <a:gd name="T92" fmla="*/ 1468305 w 2395538"/>
                <a:gd name="T93" fmla="*/ 191241 h 2170112"/>
                <a:gd name="T94" fmla="*/ 1512540 w 2395538"/>
                <a:gd name="T95" fmla="*/ 273066 h 2170112"/>
                <a:gd name="T96" fmla="*/ 1474351 w 2395538"/>
                <a:gd name="T97" fmla="*/ 374554 h 2170112"/>
                <a:gd name="T98" fmla="*/ 1420252 w 2395538"/>
                <a:gd name="T99" fmla="*/ 385654 h 2170112"/>
                <a:gd name="T100" fmla="*/ 1384927 w 2395538"/>
                <a:gd name="T101" fmla="*/ 273700 h 2170112"/>
                <a:gd name="T102" fmla="*/ 1348012 w 2395538"/>
                <a:gd name="T103" fmla="*/ 208050 h 2170112"/>
                <a:gd name="T104" fmla="*/ 1299640 w 2395538"/>
                <a:gd name="T105" fmla="*/ 150963 h 2170112"/>
                <a:gd name="T106" fmla="*/ 1242040 w 2395538"/>
                <a:gd name="T107" fmla="*/ 104659 h 2170112"/>
                <a:gd name="T108" fmla="*/ 1280546 w 2395538"/>
                <a:gd name="T109" fmla="*/ 143986 h 2170112"/>
                <a:gd name="T110" fmla="*/ 1323508 w 2395538"/>
                <a:gd name="T111" fmla="*/ 202024 h 2170112"/>
                <a:gd name="T112" fmla="*/ 1356923 w 2395538"/>
                <a:gd name="T113" fmla="*/ 274969 h 2170112"/>
                <a:gd name="T114" fmla="*/ 1381108 w 2395538"/>
                <a:gd name="T115" fmla="*/ 413880 h 2170112"/>
                <a:gd name="T116" fmla="*/ 1369652 w 2395538"/>
                <a:gd name="T117" fmla="*/ 554378 h 2170112"/>
                <a:gd name="T118" fmla="*/ 1166937 w 2395538"/>
                <a:gd name="T119" fmla="*/ 363136 h 2170112"/>
                <a:gd name="T120" fmla="*/ 1178711 w 2395538"/>
                <a:gd name="T121" fmla="*/ 227079 h 2170112"/>
                <a:gd name="T122" fmla="*/ 1172028 w 2395538"/>
                <a:gd name="T123" fmla="*/ 132568 h 2170112"/>
                <a:gd name="T124" fmla="*/ 1144342 w 2395538"/>
                <a:gd name="T125" fmla="*/ 45670 h 2170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5538" h="2170112">
                  <a:moveTo>
                    <a:pt x="940433" y="595312"/>
                  </a:moveTo>
                  <a:lnTo>
                    <a:pt x="1643062" y="1217102"/>
                  </a:lnTo>
                  <a:lnTo>
                    <a:pt x="1643062" y="2170112"/>
                  </a:lnTo>
                  <a:lnTo>
                    <a:pt x="1433735" y="2170112"/>
                  </a:lnTo>
                  <a:lnTo>
                    <a:pt x="1159290" y="2170112"/>
                  </a:lnTo>
                  <a:lnTo>
                    <a:pt x="1159290" y="1557214"/>
                  </a:lnTo>
                  <a:lnTo>
                    <a:pt x="726341" y="1557214"/>
                  </a:lnTo>
                  <a:lnTo>
                    <a:pt x="726341" y="2170112"/>
                  </a:lnTo>
                  <a:lnTo>
                    <a:pt x="612307" y="2170112"/>
                  </a:lnTo>
                  <a:lnTo>
                    <a:pt x="242887" y="2170112"/>
                  </a:lnTo>
                  <a:lnTo>
                    <a:pt x="242887" y="1655658"/>
                  </a:lnTo>
                  <a:lnTo>
                    <a:pt x="242887" y="1217102"/>
                  </a:lnTo>
                  <a:lnTo>
                    <a:pt x="940433" y="595312"/>
                  </a:lnTo>
                  <a:close/>
                  <a:moveTo>
                    <a:pt x="942657" y="284162"/>
                  </a:moveTo>
                  <a:lnTo>
                    <a:pt x="1252855" y="559975"/>
                  </a:lnTo>
                  <a:lnTo>
                    <a:pt x="1441768" y="728510"/>
                  </a:lnTo>
                  <a:lnTo>
                    <a:pt x="1865630" y="1106523"/>
                  </a:lnTo>
                  <a:lnTo>
                    <a:pt x="1870393" y="1110966"/>
                  </a:lnTo>
                  <a:lnTo>
                    <a:pt x="1874520" y="1115727"/>
                  </a:lnTo>
                  <a:lnTo>
                    <a:pt x="1878013" y="1121123"/>
                  </a:lnTo>
                  <a:lnTo>
                    <a:pt x="1880553" y="1126519"/>
                  </a:lnTo>
                  <a:lnTo>
                    <a:pt x="1882775" y="1132232"/>
                  </a:lnTo>
                  <a:lnTo>
                    <a:pt x="1884680" y="1137627"/>
                  </a:lnTo>
                  <a:lnTo>
                    <a:pt x="1885633" y="1143658"/>
                  </a:lnTo>
                  <a:lnTo>
                    <a:pt x="1885950" y="1149053"/>
                  </a:lnTo>
                  <a:lnTo>
                    <a:pt x="1885633" y="1155084"/>
                  </a:lnTo>
                  <a:lnTo>
                    <a:pt x="1884680" y="1160797"/>
                  </a:lnTo>
                  <a:lnTo>
                    <a:pt x="1882775" y="1166510"/>
                  </a:lnTo>
                  <a:lnTo>
                    <a:pt x="1880553" y="1171906"/>
                  </a:lnTo>
                  <a:lnTo>
                    <a:pt x="1878013" y="1177619"/>
                  </a:lnTo>
                  <a:lnTo>
                    <a:pt x="1874520" y="1182697"/>
                  </a:lnTo>
                  <a:lnTo>
                    <a:pt x="1870393" y="1187775"/>
                  </a:lnTo>
                  <a:lnTo>
                    <a:pt x="1865630" y="1192219"/>
                  </a:lnTo>
                  <a:lnTo>
                    <a:pt x="1860550" y="1196345"/>
                  </a:lnTo>
                  <a:lnTo>
                    <a:pt x="1855153" y="1200153"/>
                  </a:lnTo>
                  <a:lnTo>
                    <a:pt x="1849438" y="1203010"/>
                  </a:lnTo>
                  <a:lnTo>
                    <a:pt x="1843405" y="1205549"/>
                  </a:lnTo>
                  <a:lnTo>
                    <a:pt x="1836738" y="1207453"/>
                  </a:lnTo>
                  <a:lnTo>
                    <a:pt x="1830705" y="1208723"/>
                  </a:lnTo>
                  <a:lnTo>
                    <a:pt x="1824038" y="1209358"/>
                  </a:lnTo>
                  <a:lnTo>
                    <a:pt x="1817688" y="1209675"/>
                  </a:lnTo>
                  <a:lnTo>
                    <a:pt x="1811020" y="1209358"/>
                  </a:lnTo>
                  <a:lnTo>
                    <a:pt x="1804670" y="1208723"/>
                  </a:lnTo>
                  <a:lnTo>
                    <a:pt x="1798320" y="1207453"/>
                  </a:lnTo>
                  <a:lnTo>
                    <a:pt x="1792288" y="1205549"/>
                  </a:lnTo>
                  <a:lnTo>
                    <a:pt x="1785938" y="1203010"/>
                  </a:lnTo>
                  <a:lnTo>
                    <a:pt x="1780223" y="1200153"/>
                  </a:lnTo>
                  <a:lnTo>
                    <a:pt x="1774825" y="1196345"/>
                  </a:lnTo>
                  <a:lnTo>
                    <a:pt x="1769745" y="1192219"/>
                  </a:lnTo>
                  <a:lnTo>
                    <a:pt x="942657" y="455553"/>
                  </a:lnTo>
                  <a:lnTo>
                    <a:pt x="116205" y="1192219"/>
                  </a:lnTo>
                  <a:lnTo>
                    <a:pt x="111125" y="1196345"/>
                  </a:lnTo>
                  <a:lnTo>
                    <a:pt x="105410" y="1200153"/>
                  </a:lnTo>
                  <a:lnTo>
                    <a:pt x="99695" y="1203010"/>
                  </a:lnTo>
                  <a:lnTo>
                    <a:pt x="93662" y="1205549"/>
                  </a:lnTo>
                  <a:lnTo>
                    <a:pt x="87630" y="1207136"/>
                  </a:lnTo>
                  <a:lnTo>
                    <a:pt x="80962" y="1208723"/>
                  </a:lnTo>
                  <a:lnTo>
                    <a:pt x="74930" y="1209358"/>
                  </a:lnTo>
                  <a:lnTo>
                    <a:pt x="68262" y="1209675"/>
                  </a:lnTo>
                  <a:lnTo>
                    <a:pt x="61277" y="1209358"/>
                  </a:lnTo>
                  <a:lnTo>
                    <a:pt x="55245" y="1208723"/>
                  </a:lnTo>
                  <a:lnTo>
                    <a:pt x="48577" y="1207136"/>
                  </a:lnTo>
                  <a:lnTo>
                    <a:pt x="42545" y="1205549"/>
                  </a:lnTo>
                  <a:lnTo>
                    <a:pt x="36195" y="1203010"/>
                  </a:lnTo>
                  <a:lnTo>
                    <a:pt x="30797" y="1200153"/>
                  </a:lnTo>
                  <a:lnTo>
                    <a:pt x="25082" y="1196345"/>
                  </a:lnTo>
                  <a:lnTo>
                    <a:pt x="20002" y="1192219"/>
                  </a:lnTo>
                  <a:lnTo>
                    <a:pt x="15240" y="1187775"/>
                  </a:lnTo>
                  <a:lnTo>
                    <a:pt x="11112" y="1182697"/>
                  </a:lnTo>
                  <a:lnTo>
                    <a:pt x="7937" y="1177619"/>
                  </a:lnTo>
                  <a:lnTo>
                    <a:pt x="5080" y="1171906"/>
                  </a:lnTo>
                  <a:lnTo>
                    <a:pt x="2540" y="1166510"/>
                  </a:lnTo>
                  <a:lnTo>
                    <a:pt x="1270" y="1160797"/>
                  </a:lnTo>
                  <a:lnTo>
                    <a:pt x="317" y="1155084"/>
                  </a:lnTo>
                  <a:lnTo>
                    <a:pt x="0" y="1149053"/>
                  </a:lnTo>
                  <a:lnTo>
                    <a:pt x="317" y="1143658"/>
                  </a:lnTo>
                  <a:lnTo>
                    <a:pt x="1270" y="1137627"/>
                  </a:lnTo>
                  <a:lnTo>
                    <a:pt x="2540" y="1131914"/>
                  </a:lnTo>
                  <a:lnTo>
                    <a:pt x="5080" y="1126201"/>
                  </a:lnTo>
                  <a:lnTo>
                    <a:pt x="7937" y="1121123"/>
                  </a:lnTo>
                  <a:lnTo>
                    <a:pt x="11112" y="1115727"/>
                  </a:lnTo>
                  <a:lnTo>
                    <a:pt x="15240" y="1110966"/>
                  </a:lnTo>
                  <a:lnTo>
                    <a:pt x="20002" y="1106523"/>
                  </a:lnTo>
                  <a:lnTo>
                    <a:pt x="942657" y="284162"/>
                  </a:lnTo>
                  <a:close/>
                  <a:moveTo>
                    <a:pt x="1910075" y="217487"/>
                  </a:moveTo>
                  <a:lnTo>
                    <a:pt x="1929430" y="217487"/>
                  </a:lnTo>
                  <a:lnTo>
                    <a:pt x="1948785" y="218121"/>
                  </a:lnTo>
                  <a:lnTo>
                    <a:pt x="1968140" y="219388"/>
                  </a:lnTo>
                  <a:lnTo>
                    <a:pt x="1986860" y="220973"/>
                  </a:lnTo>
                  <a:lnTo>
                    <a:pt x="2005898" y="222874"/>
                  </a:lnTo>
                  <a:lnTo>
                    <a:pt x="2024301" y="225726"/>
                  </a:lnTo>
                  <a:lnTo>
                    <a:pt x="2043022" y="228578"/>
                  </a:lnTo>
                  <a:lnTo>
                    <a:pt x="2061425" y="231747"/>
                  </a:lnTo>
                  <a:lnTo>
                    <a:pt x="2079193" y="235550"/>
                  </a:lnTo>
                  <a:lnTo>
                    <a:pt x="2097279" y="239669"/>
                  </a:lnTo>
                  <a:lnTo>
                    <a:pt x="2114413" y="243789"/>
                  </a:lnTo>
                  <a:lnTo>
                    <a:pt x="2131865" y="248542"/>
                  </a:lnTo>
                  <a:lnTo>
                    <a:pt x="2148364" y="252979"/>
                  </a:lnTo>
                  <a:lnTo>
                    <a:pt x="2164546" y="258049"/>
                  </a:lnTo>
                  <a:lnTo>
                    <a:pt x="2181046" y="263119"/>
                  </a:lnTo>
                  <a:lnTo>
                    <a:pt x="2196593" y="268189"/>
                  </a:lnTo>
                  <a:lnTo>
                    <a:pt x="2211506" y="273893"/>
                  </a:lnTo>
                  <a:lnTo>
                    <a:pt x="2226419" y="278963"/>
                  </a:lnTo>
                  <a:lnTo>
                    <a:pt x="2240697" y="284667"/>
                  </a:lnTo>
                  <a:lnTo>
                    <a:pt x="2267668" y="295758"/>
                  </a:lnTo>
                  <a:lnTo>
                    <a:pt x="2292734" y="306216"/>
                  </a:lnTo>
                  <a:lnTo>
                    <a:pt x="2315579" y="316673"/>
                  </a:lnTo>
                  <a:lnTo>
                    <a:pt x="2335886" y="326496"/>
                  </a:lnTo>
                  <a:lnTo>
                    <a:pt x="2353338" y="335686"/>
                  </a:lnTo>
                  <a:lnTo>
                    <a:pt x="2368251" y="343608"/>
                  </a:lnTo>
                  <a:lnTo>
                    <a:pt x="2379991" y="349946"/>
                  </a:lnTo>
                  <a:lnTo>
                    <a:pt x="2388557" y="355016"/>
                  </a:lnTo>
                  <a:lnTo>
                    <a:pt x="2395538" y="359136"/>
                  </a:lnTo>
                  <a:lnTo>
                    <a:pt x="2386971" y="360403"/>
                  </a:lnTo>
                  <a:lnTo>
                    <a:pt x="2378721" y="361988"/>
                  </a:lnTo>
                  <a:lnTo>
                    <a:pt x="2370154" y="363572"/>
                  </a:lnTo>
                  <a:lnTo>
                    <a:pt x="2361587" y="365791"/>
                  </a:lnTo>
                  <a:lnTo>
                    <a:pt x="2353020" y="368009"/>
                  </a:lnTo>
                  <a:lnTo>
                    <a:pt x="2345088" y="370544"/>
                  </a:lnTo>
                  <a:lnTo>
                    <a:pt x="2336521" y="373079"/>
                  </a:lnTo>
                  <a:lnTo>
                    <a:pt x="2328271" y="375614"/>
                  </a:lnTo>
                  <a:lnTo>
                    <a:pt x="2320656" y="379100"/>
                  </a:lnTo>
                  <a:lnTo>
                    <a:pt x="2312406" y="382269"/>
                  </a:lnTo>
                  <a:lnTo>
                    <a:pt x="2304157" y="385755"/>
                  </a:lnTo>
                  <a:lnTo>
                    <a:pt x="2296541" y="389557"/>
                  </a:lnTo>
                  <a:lnTo>
                    <a:pt x="2280677" y="397162"/>
                  </a:lnTo>
                  <a:lnTo>
                    <a:pt x="2265446" y="405718"/>
                  </a:lnTo>
                  <a:lnTo>
                    <a:pt x="2250533" y="415225"/>
                  </a:lnTo>
                  <a:lnTo>
                    <a:pt x="2235303" y="425049"/>
                  </a:lnTo>
                  <a:lnTo>
                    <a:pt x="2220708" y="435189"/>
                  </a:lnTo>
                  <a:lnTo>
                    <a:pt x="2206429" y="446280"/>
                  </a:lnTo>
                  <a:lnTo>
                    <a:pt x="2192468" y="457688"/>
                  </a:lnTo>
                  <a:lnTo>
                    <a:pt x="2178825" y="469730"/>
                  </a:lnTo>
                  <a:lnTo>
                    <a:pt x="2164863" y="482088"/>
                  </a:lnTo>
                  <a:lnTo>
                    <a:pt x="2151854" y="495081"/>
                  </a:lnTo>
                  <a:lnTo>
                    <a:pt x="2138845" y="508390"/>
                  </a:lnTo>
                  <a:lnTo>
                    <a:pt x="2126153" y="521699"/>
                  </a:lnTo>
                  <a:lnTo>
                    <a:pt x="2113779" y="535325"/>
                  </a:lnTo>
                  <a:lnTo>
                    <a:pt x="2101721" y="549268"/>
                  </a:lnTo>
                  <a:lnTo>
                    <a:pt x="2089664" y="563528"/>
                  </a:lnTo>
                  <a:lnTo>
                    <a:pt x="2078242" y="578105"/>
                  </a:lnTo>
                  <a:lnTo>
                    <a:pt x="2066819" y="592682"/>
                  </a:lnTo>
                  <a:lnTo>
                    <a:pt x="2055714" y="607259"/>
                  </a:lnTo>
                  <a:lnTo>
                    <a:pt x="2044926" y="621519"/>
                  </a:lnTo>
                  <a:lnTo>
                    <a:pt x="2034455" y="636413"/>
                  </a:lnTo>
                  <a:lnTo>
                    <a:pt x="2024301" y="650989"/>
                  </a:lnTo>
                  <a:lnTo>
                    <a:pt x="2014782" y="665566"/>
                  </a:lnTo>
                  <a:lnTo>
                    <a:pt x="1995745" y="694403"/>
                  </a:lnTo>
                  <a:lnTo>
                    <a:pt x="1977976" y="722289"/>
                  </a:lnTo>
                  <a:lnTo>
                    <a:pt x="1972582" y="730845"/>
                  </a:lnTo>
                  <a:lnTo>
                    <a:pt x="1966553" y="739084"/>
                  </a:lnTo>
                  <a:lnTo>
                    <a:pt x="1960525" y="747006"/>
                  </a:lnTo>
                  <a:lnTo>
                    <a:pt x="1954179" y="755245"/>
                  </a:lnTo>
                  <a:lnTo>
                    <a:pt x="1947833" y="762534"/>
                  </a:lnTo>
                  <a:lnTo>
                    <a:pt x="1940852" y="770139"/>
                  </a:lnTo>
                  <a:lnTo>
                    <a:pt x="1933872" y="777111"/>
                  </a:lnTo>
                  <a:lnTo>
                    <a:pt x="1926257" y="784082"/>
                  </a:lnTo>
                  <a:lnTo>
                    <a:pt x="1918642" y="790737"/>
                  </a:lnTo>
                  <a:lnTo>
                    <a:pt x="1911027" y="797075"/>
                  </a:lnTo>
                  <a:lnTo>
                    <a:pt x="1902777" y="803412"/>
                  </a:lnTo>
                  <a:lnTo>
                    <a:pt x="1894527" y="809116"/>
                  </a:lnTo>
                  <a:lnTo>
                    <a:pt x="1886277" y="815137"/>
                  </a:lnTo>
                  <a:lnTo>
                    <a:pt x="1877710" y="820524"/>
                  </a:lnTo>
                  <a:lnTo>
                    <a:pt x="1868826" y="825911"/>
                  </a:lnTo>
                  <a:lnTo>
                    <a:pt x="1859625" y="830665"/>
                  </a:lnTo>
                  <a:lnTo>
                    <a:pt x="1850740" y="835735"/>
                  </a:lnTo>
                  <a:lnTo>
                    <a:pt x="1841539" y="839854"/>
                  </a:lnTo>
                  <a:lnTo>
                    <a:pt x="1832020" y="843974"/>
                  </a:lnTo>
                  <a:lnTo>
                    <a:pt x="1822501" y="848410"/>
                  </a:lnTo>
                  <a:lnTo>
                    <a:pt x="1812665" y="851896"/>
                  </a:lnTo>
                  <a:lnTo>
                    <a:pt x="1803146" y="855065"/>
                  </a:lnTo>
                  <a:lnTo>
                    <a:pt x="1793310" y="858551"/>
                  </a:lnTo>
                  <a:lnTo>
                    <a:pt x="1783473" y="861403"/>
                  </a:lnTo>
                  <a:lnTo>
                    <a:pt x="1773320" y="863938"/>
                  </a:lnTo>
                  <a:lnTo>
                    <a:pt x="1763166" y="866156"/>
                  </a:lnTo>
                  <a:lnTo>
                    <a:pt x="1753013" y="868374"/>
                  </a:lnTo>
                  <a:lnTo>
                    <a:pt x="1742542" y="870276"/>
                  </a:lnTo>
                  <a:lnTo>
                    <a:pt x="1732706" y="871860"/>
                  </a:lnTo>
                  <a:lnTo>
                    <a:pt x="1722235" y="873128"/>
                  </a:lnTo>
                  <a:lnTo>
                    <a:pt x="1711764" y="874078"/>
                  </a:lnTo>
                  <a:lnTo>
                    <a:pt x="1701611" y="874712"/>
                  </a:lnTo>
                  <a:lnTo>
                    <a:pt x="1548674" y="738450"/>
                  </a:lnTo>
                  <a:lnTo>
                    <a:pt x="1558510" y="722923"/>
                  </a:lnTo>
                  <a:lnTo>
                    <a:pt x="1568664" y="707079"/>
                  </a:lnTo>
                  <a:lnTo>
                    <a:pt x="1578500" y="691234"/>
                  </a:lnTo>
                  <a:lnTo>
                    <a:pt x="1589288" y="676024"/>
                  </a:lnTo>
                  <a:lnTo>
                    <a:pt x="1605470" y="653841"/>
                  </a:lnTo>
                  <a:lnTo>
                    <a:pt x="1622287" y="631976"/>
                  </a:lnTo>
                  <a:lnTo>
                    <a:pt x="1630854" y="621202"/>
                  </a:lnTo>
                  <a:lnTo>
                    <a:pt x="1639738" y="610745"/>
                  </a:lnTo>
                  <a:lnTo>
                    <a:pt x="1648305" y="600604"/>
                  </a:lnTo>
                  <a:lnTo>
                    <a:pt x="1657507" y="590147"/>
                  </a:lnTo>
                  <a:lnTo>
                    <a:pt x="1667026" y="580007"/>
                  </a:lnTo>
                  <a:lnTo>
                    <a:pt x="1676545" y="569866"/>
                  </a:lnTo>
                  <a:lnTo>
                    <a:pt x="1686063" y="560043"/>
                  </a:lnTo>
                  <a:lnTo>
                    <a:pt x="1695582" y="550219"/>
                  </a:lnTo>
                  <a:lnTo>
                    <a:pt x="1705418" y="540396"/>
                  </a:lnTo>
                  <a:lnTo>
                    <a:pt x="1715572" y="531523"/>
                  </a:lnTo>
                  <a:lnTo>
                    <a:pt x="1726043" y="522016"/>
                  </a:lnTo>
                  <a:lnTo>
                    <a:pt x="1736514" y="513143"/>
                  </a:lnTo>
                  <a:lnTo>
                    <a:pt x="1746984" y="503954"/>
                  </a:lnTo>
                  <a:lnTo>
                    <a:pt x="1757772" y="495714"/>
                  </a:lnTo>
                  <a:lnTo>
                    <a:pt x="1768878" y="487158"/>
                  </a:lnTo>
                  <a:lnTo>
                    <a:pt x="1779983" y="478919"/>
                  </a:lnTo>
                  <a:lnTo>
                    <a:pt x="1791089" y="470680"/>
                  </a:lnTo>
                  <a:lnTo>
                    <a:pt x="1802194" y="463075"/>
                  </a:lnTo>
                  <a:lnTo>
                    <a:pt x="1813934" y="455470"/>
                  </a:lnTo>
                  <a:lnTo>
                    <a:pt x="1825674" y="448498"/>
                  </a:lnTo>
                  <a:lnTo>
                    <a:pt x="1838048" y="441210"/>
                  </a:lnTo>
                  <a:lnTo>
                    <a:pt x="1850106" y="434238"/>
                  </a:lnTo>
                  <a:lnTo>
                    <a:pt x="1862163" y="427901"/>
                  </a:lnTo>
                  <a:lnTo>
                    <a:pt x="1874537" y="421563"/>
                  </a:lnTo>
                  <a:lnTo>
                    <a:pt x="1887229" y="415859"/>
                  </a:lnTo>
                  <a:lnTo>
                    <a:pt x="1899921" y="409838"/>
                  </a:lnTo>
                  <a:lnTo>
                    <a:pt x="1912613" y="404451"/>
                  </a:lnTo>
                  <a:lnTo>
                    <a:pt x="1925622" y="399381"/>
                  </a:lnTo>
                  <a:lnTo>
                    <a:pt x="1938631" y="394627"/>
                  </a:lnTo>
                  <a:lnTo>
                    <a:pt x="1951958" y="390191"/>
                  </a:lnTo>
                  <a:lnTo>
                    <a:pt x="1965284" y="385755"/>
                  </a:lnTo>
                  <a:lnTo>
                    <a:pt x="1978928" y="382269"/>
                  </a:lnTo>
                  <a:lnTo>
                    <a:pt x="1992572" y="378783"/>
                  </a:lnTo>
                  <a:lnTo>
                    <a:pt x="2006215" y="375297"/>
                  </a:lnTo>
                  <a:lnTo>
                    <a:pt x="2019859" y="372445"/>
                  </a:lnTo>
                  <a:lnTo>
                    <a:pt x="2033820" y="369910"/>
                  </a:lnTo>
                  <a:lnTo>
                    <a:pt x="2047781" y="368009"/>
                  </a:lnTo>
                  <a:lnTo>
                    <a:pt x="2062059" y="366107"/>
                  </a:lnTo>
                  <a:lnTo>
                    <a:pt x="2076021" y="364206"/>
                  </a:lnTo>
                  <a:lnTo>
                    <a:pt x="2089981" y="362938"/>
                  </a:lnTo>
                  <a:lnTo>
                    <a:pt x="2104260" y="362305"/>
                  </a:lnTo>
                  <a:lnTo>
                    <a:pt x="2118538" y="361671"/>
                  </a:lnTo>
                  <a:lnTo>
                    <a:pt x="2132817" y="361354"/>
                  </a:lnTo>
                  <a:lnTo>
                    <a:pt x="2147095" y="361671"/>
                  </a:lnTo>
                  <a:lnTo>
                    <a:pt x="2133134" y="359770"/>
                  </a:lnTo>
                  <a:lnTo>
                    <a:pt x="2118538" y="358502"/>
                  </a:lnTo>
                  <a:lnTo>
                    <a:pt x="2104260" y="357235"/>
                  </a:lnTo>
                  <a:lnTo>
                    <a:pt x="2089981" y="356601"/>
                  </a:lnTo>
                  <a:lnTo>
                    <a:pt x="2075703" y="355967"/>
                  </a:lnTo>
                  <a:lnTo>
                    <a:pt x="2061425" y="355967"/>
                  </a:lnTo>
                  <a:lnTo>
                    <a:pt x="2046829" y="355967"/>
                  </a:lnTo>
                  <a:lnTo>
                    <a:pt x="2032234" y="356601"/>
                  </a:lnTo>
                  <a:lnTo>
                    <a:pt x="2017955" y="357552"/>
                  </a:lnTo>
                  <a:lnTo>
                    <a:pt x="2003677" y="358819"/>
                  </a:lnTo>
                  <a:lnTo>
                    <a:pt x="1989081" y="360403"/>
                  </a:lnTo>
                  <a:lnTo>
                    <a:pt x="1974803" y="362305"/>
                  </a:lnTo>
                  <a:lnTo>
                    <a:pt x="1960525" y="364523"/>
                  </a:lnTo>
                  <a:lnTo>
                    <a:pt x="1946246" y="367375"/>
                  </a:lnTo>
                  <a:lnTo>
                    <a:pt x="1931968" y="370227"/>
                  </a:lnTo>
                  <a:lnTo>
                    <a:pt x="1917373" y="373713"/>
                  </a:lnTo>
                  <a:lnTo>
                    <a:pt x="1903411" y="377515"/>
                  </a:lnTo>
                  <a:lnTo>
                    <a:pt x="1889450" y="381318"/>
                  </a:lnTo>
                  <a:lnTo>
                    <a:pt x="1875489" y="385755"/>
                  </a:lnTo>
                  <a:lnTo>
                    <a:pt x="1861528" y="390508"/>
                  </a:lnTo>
                  <a:lnTo>
                    <a:pt x="1847567" y="395578"/>
                  </a:lnTo>
                  <a:lnTo>
                    <a:pt x="1833924" y="400965"/>
                  </a:lnTo>
                  <a:lnTo>
                    <a:pt x="1820280" y="406669"/>
                  </a:lnTo>
                  <a:lnTo>
                    <a:pt x="1806953" y="412690"/>
                  </a:lnTo>
                  <a:lnTo>
                    <a:pt x="1793627" y="418711"/>
                  </a:lnTo>
                  <a:lnTo>
                    <a:pt x="1780618" y="425366"/>
                  </a:lnTo>
                  <a:lnTo>
                    <a:pt x="1766974" y="432020"/>
                  </a:lnTo>
                  <a:lnTo>
                    <a:pt x="1754282" y="438992"/>
                  </a:lnTo>
                  <a:lnTo>
                    <a:pt x="1741273" y="446280"/>
                  </a:lnTo>
                  <a:lnTo>
                    <a:pt x="1728898" y="453885"/>
                  </a:lnTo>
                  <a:lnTo>
                    <a:pt x="1716207" y="461808"/>
                  </a:lnTo>
                  <a:lnTo>
                    <a:pt x="1703832" y="469730"/>
                  </a:lnTo>
                  <a:lnTo>
                    <a:pt x="1691775" y="478286"/>
                  </a:lnTo>
                  <a:lnTo>
                    <a:pt x="1679717" y="486842"/>
                  </a:lnTo>
                  <a:lnTo>
                    <a:pt x="1667660" y="495398"/>
                  </a:lnTo>
                  <a:lnTo>
                    <a:pt x="1655920" y="504270"/>
                  </a:lnTo>
                  <a:lnTo>
                    <a:pt x="1644180" y="513460"/>
                  </a:lnTo>
                  <a:lnTo>
                    <a:pt x="1632758" y="522967"/>
                  </a:lnTo>
                  <a:lnTo>
                    <a:pt x="1621335" y="532473"/>
                  </a:lnTo>
                  <a:lnTo>
                    <a:pt x="1610230" y="542297"/>
                  </a:lnTo>
                  <a:lnTo>
                    <a:pt x="1599124" y="551804"/>
                  </a:lnTo>
                  <a:lnTo>
                    <a:pt x="1588336" y="561944"/>
                  </a:lnTo>
                  <a:lnTo>
                    <a:pt x="1577548" y="572084"/>
                  </a:lnTo>
                  <a:lnTo>
                    <a:pt x="1566760" y="582542"/>
                  </a:lnTo>
                  <a:lnTo>
                    <a:pt x="1556606" y="592999"/>
                  </a:lnTo>
                  <a:lnTo>
                    <a:pt x="1546136" y="603773"/>
                  </a:lnTo>
                  <a:lnTo>
                    <a:pt x="1535982" y="614547"/>
                  </a:lnTo>
                  <a:lnTo>
                    <a:pt x="1526146" y="625638"/>
                  </a:lnTo>
                  <a:lnTo>
                    <a:pt x="1514406" y="638631"/>
                  </a:lnTo>
                  <a:lnTo>
                    <a:pt x="1503301" y="651623"/>
                  </a:lnTo>
                  <a:lnTo>
                    <a:pt x="1492195" y="664932"/>
                  </a:lnTo>
                  <a:lnTo>
                    <a:pt x="1481407" y="678559"/>
                  </a:lnTo>
                  <a:lnTo>
                    <a:pt x="1406525" y="612012"/>
                  </a:lnTo>
                  <a:lnTo>
                    <a:pt x="1407160" y="604407"/>
                  </a:lnTo>
                  <a:lnTo>
                    <a:pt x="1408112" y="596802"/>
                  </a:lnTo>
                  <a:lnTo>
                    <a:pt x="1409381" y="589196"/>
                  </a:lnTo>
                  <a:lnTo>
                    <a:pt x="1410967" y="581274"/>
                  </a:lnTo>
                  <a:lnTo>
                    <a:pt x="1412554" y="573352"/>
                  </a:lnTo>
                  <a:lnTo>
                    <a:pt x="1415092" y="565430"/>
                  </a:lnTo>
                  <a:lnTo>
                    <a:pt x="1417313" y="557191"/>
                  </a:lnTo>
                  <a:lnTo>
                    <a:pt x="1420169" y="548952"/>
                  </a:lnTo>
                  <a:lnTo>
                    <a:pt x="1423025" y="540396"/>
                  </a:lnTo>
                  <a:lnTo>
                    <a:pt x="1426198" y="532157"/>
                  </a:lnTo>
                  <a:lnTo>
                    <a:pt x="1430322" y="523601"/>
                  </a:lnTo>
                  <a:lnTo>
                    <a:pt x="1434130" y="514728"/>
                  </a:lnTo>
                  <a:lnTo>
                    <a:pt x="1438572" y="505855"/>
                  </a:lnTo>
                  <a:lnTo>
                    <a:pt x="1443332" y="497299"/>
                  </a:lnTo>
                  <a:lnTo>
                    <a:pt x="1448408" y="488109"/>
                  </a:lnTo>
                  <a:lnTo>
                    <a:pt x="1453802" y="478919"/>
                  </a:lnTo>
                  <a:lnTo>
                    <a:pt x="1461100" y="467195"/>
                  </a:lnTo>
                  <a:lnTo>
                    <a:pt x="1469033" y="455787"/>
                  </a:lnTo>
                  <a:lnTo>
                    <a:pt x="1476648" y="444696"/>
                  </a:lnTo>
                  <a:lnTo>
                    <a:pt x="1484263" y="433921"/>
                  </a:lnTo>
                  <a:lnTo>
                    <a:pt x="1492195" y="423464"/>
                  </a:lnTo>
                  <a:lnTo>
                    <a:pt x="1500128" y="413641"/>
                  </a:lnTo>
                  <a:lnTo>
                    <a:pt x="1508060" y="403817"/>
                  </a:lnTo>
                  <a:lnTo>
                    <a:pt x="1516310" y="393994"/>
                  </a:lnTo>
                  <a:lnTo>
                    <a:pt x="1524877" y="384804"/>
                  </a:lnTo>
                  <a:lnTo>
                    <a:pt x="1533127" y="375614"/>
                  </a:lnTo>
                  <a:lnTo>
                    <a:pt x="1541376" y="367375"/>
                  </a:lnTo>
                  <a:lnTo>
                    <a:pt x="1549943" y="358819"/>
                  </a:lnTo>
                  <a:lnTo>
                    <a:pt x="1558828" y="350580"/>
                  </a:lnTo>
                  <a:lnTo>
                    <a:pt x="1567077" y="342975"/>
                  </a:lnTo>
                  <a:lnTo>
                    <a:pt x="1575962" y="335369"/>
                  </a:lnTo>
                  <a:lnTo>
                    <a:pt x="1584846" y="328081"/>
                  </a:lnTo>
                  <a:lnTo>
                    <a:pt x="1594047" y="321109"/>
                  </a:lnTo>
                  <a:lnTo>
                    <a:pt x="1602932" y="314455"/>
                  </a:lnTo>
                  <a:lnTo>
                    <a:pt x="1611816" y="308117"/>
                  </a:lnTo>
                  <a:lnTo>
                    <a:pt x="1621018" y="301779"/>
                  </a:lnTo>
                  <a:lnTo>
                    <a:pt x="1630219" y="296075"/>
                  </a:lnTo>
                  <a:lnTo>
                    <a:pt x="1639421" y="290054"/>
                  </a:lnTo>
                  <a:lnTo>
                    <a:pt x="1648622" y="284667"/>
                  </a:lnTo>
                  <a:lnTo>
                    <a:pt x="1657824" y="279280"/>
                  </a:lnTo>
                  <a:lnTo>
                    <a:pt x="1667343" y="274527"/>
                  </a:lnTo>
                  <a:lnTo>
                    <a:pt x="1676862" y="269457"/>
                  </a:lnTo>
                  <a:lnTo>
                    <a:pt x="1686381" y="265337"/>
                  </a:lnTo>
                  <a:lnTo>
                    <a:pt x="1695582" y="261218"/>
                  </a:lnTo>
                  <a:lnTo>
                    <a:pt x="1705101" y="256781"/>
                  </a:lnTo>
                  <a:lnTo>
                    <a:pt x="1714937" y="252979"/>
                  </a:lnTo>
                  <a:lnTo>
                    <a:pt x="1724456" y="249493"/>
                  </a:lnTo>
                  <a:lnTo>
                    <a:pt x="1734292" y="246007"/>
                  </a:lnTo>
                  <a:lnTo>
                    <a:pt x="1743494" y="242838"/>
                  </a:lnTo>
                  <a:lnTo>
                    <a:pt x="1753330" y="239986"/>
                  </a:lnTo>
                  <a:lnTo>
                    <a:pt x="1763166" y="237134"/>
                  </a:lnTo>
                  <a:lnTo>
                    <a:pt x="1773003" y="234599"/>
                  </a:lnTo>
                  <a:lnTo>
                    <a:pt x="1792675" y="230163"/>
                  </a:lnTo>
                  <a:lnTo>
                    <a:pt x="1812030" y="226360"/>
                  </a:lnTo>
                  <a:lnTo>
                    <a:pt x="1831702" y="222874"/>
                  </a:lnTo>
                  <a:lnTo>
                    <a:pt x="1851375" y="220656"/>
                  </a:lnTo>
                  <a:lnTo>
                    <a:pt x="1870730" y="219072"/>
                  </a:lnTo>
                  <a:lnTo>
                    <a:pt x="1890402" y="217804"/>
                  </a:lnTo>
                  <a:lnTo>
                    <a:pt x="1910075" y="217487"/>
                  </a:lnTo>
                  <a:close/>
                  <a:moveTo>
                    <a:pt x="1112837" y="0"/>
                  </a:moveTo>
                  <a:lnTo>
                    <a:pt x="1116656" y="634"/>
                  </a:lnTo>
                  <a:lnTo>
                    <a:pt x="1128112" y="2854"/>
                  </a:lnTo>
                  <a:lnTo>
                    <a:pt x="1146570" y="6660"/>
                  </a:lnTo>
                  <a:lnTo>
                    <a:pt x="1157708" y="9197"/>
                  </a:lnTo>
                  <a:lnTo>
                    <a:pt x="1170119" y="12369"/>
                  </a:lnTo>
                  <a:lnTo>
                    <a:pt x="1183485" y="16175"/>
                  </a:lnTo>
                  <a:lnTo>
                    <a:pt x="1198124" y="20298"/>
                  </a:lnTo>
                  <a:lnTo>
                    <a:pt x="1213399" y="25372"/>
                  </a:lnTo>
                  <a:lnTo>
                    <a:pt x="1229629" y="30763"/>
                  </a:lnTo>
                  <a:lnTo>
                    <a:pt x="1246495" y="37106"/>
                  </a:lnTo>
                  <a:lnTo>
                    <a:pt x="1263998" y="43767"/>
                  </a:lnTo>
                  <a:lnTo>
                    <a:pt x="1281501" y="51378"/>
                  </a:lnTo>
                  <a:lnTo>
                    <a:pt x="1299640" y="59307"/>
                  </a:lnTo>
                  <a:lnTo>
                    <a:pt x="1317780" y="68504"/>
                  </a:lnTo>
                  <a:lnTo>
                    <a:pt x="1336237" y="78653"/>
                  </a:lnTo>
                  <a:lnTo>
                    <a:pt x="1345148" y="84045"/>
                  </a:lnTo>
                  <a:lnTo>
                    <a:pt x="1354058" y="89436"/>
                  </a:lnTo>
                  <a:lnTo>
                    <a:pt x="1363287" y="95462"/>
                  </a:lnTo>
                  <a:lnTo>
                    <a:pt x="1372198" y="101171"/>
                  </a:lnTo>
                  <a:lnTo>
                    <a:pt x="1381108" y="107514"/>
                  </a:lnTo>
                  <a:lnTo>
                    <a:pt x="1389701" y="113540"/>
                  </a:lnTo>
                  <a:lnTo>
                    <a:pt x="1398293" y="120517"/>
                  </a:lnTo>
                  <a:lnTo>
                    <a:pt x="1406886" y="127177"/>
                  </a:lnTo>
                  <a:lnTo>
                    <a:pt x="1415160" y="134471"/>
                  </a:lnTo>
                  <a:lnTo>
                    <a:pt x="1423116" y="141449"/>
                  </a:lnTo>
                  <a:lnTo>
                    <a:pt x="1431390" y="149377"/>
                  </a:lnTo>
                  <a:lnTo>
                    <a:pt x="1439346" y="157306"/>
                  </a:lnTo>
                  <a:lnTo>
                    <a:pt x="1446665" y="165552"/>
                  </a:lnTo>
                  <a:lnTo>
                    <a:pt x="1454303" y="173798"/>
                  </a:lnTo>
                  <a:lnTo>
                    <a:pt x="1461304" y="182361"/>
                  </a:lnTo>
                  <a:lnTo>
                    <a:pt x="1468305" y="191241"/>
                  </a:lnTo>
                  <a:lnTo>
                    <a:pt x="1474988" y="200756"/>
                  </a:lnTo>
                  <a:lnTo>
                    <a:pt x="1481034" y="209953"/>
                  </a:lnTo>
                  <a:lnTo>
                    <a:pt x="1487399" y="219785"/>
                  </a:lnTo>
                  <a:lnTo>
                    <a:pt x="1492809" y="229616"/>
                  </a:lnTo>
                  <a:lnTo>
                    <a:pt x="1498537" y="240082"/>
                  </a:lnTo>
                  <a:lnTo>
                    <a:pt x="1503311" y="250865"/>
                  </a:lnTo>
                  <a:lnTo>
                    <a:pt x="1508084" y="261648"/>
                  </a:lnTo>
                  <a:lnTo>
                    <a:pt x="1512540" y="273066"/>
                  </a:lnTo>
                  <a:lnTo>
                    <a:pt x="1516358" y="284483"/>
                  </a:lnTo>
                  <a:lnTo>
                    <a:pt x="1519859" y="296218"/>
                  </a:lnTo>
                  <a:lnTo>
                    <a:pt x="1523041" y="308269"/>
                  </a:lnTo>
                  <a:lnTo>
                    <a:pt x="1525587" y="320955"/>
                  </a:lnTo>
                  <a:lnTo>
                    <a:pt x="1512540" y="333641"/>
                  </a:lnTo>
                  <a:lnTo>
                    <a:pt x="1499492" y="346645"/>
                  </a:lnTo>
                  <a:lnTo>
                    <a:pt x="1486763" y="360599"/>
                  </a:lnTo>
                  <a:lnTo>
                    <a:pt x="1474351" y="374554"/>
                  </a:lnTo>
                  <a:lnTo>
                    <a:pt x="1462259" y="389777"/>
                  </a:lnTo>
                  <a:lnTo>
                    <a:pt x="1450484" y="405000"/>
                  </a:lnTo>
                  <a:lnTo>
                    <a:pt x="1439027" y="420540"/>
                  </a:lnTo>
                  <a:lnTo>
                    <a:pt x="1427889" y="437032"/>
                  </a:lnTo>
                  <a:lnTo>
                    <a:pt x="1426616" y="424346"/>
                  </a:lnTo>
                  <a:lnTo>
                    <a:pt x="1424389" y="411343"/>
                  </a:lnTo>
                  <a:lnTo>
                    <a:pt x="1422479" y="398340"/>
                  </a:lnTo>
                  <a:lnTo>
                    <a:pt x="1420252" y="385654"/>
                  </a:lnTo>
                  <a:lnTo>
                    <a:pt x="1417706" y="373285"/>
                  </a:lnTo>
                  <a:lnTo>
                    <a:pt x="1414842" y="360599"/>
                  </a:lnTo>
                  <a:lnTo>
                    <a:pt x="1411341" y="348230"/>
                  </a:lnTo>
                  <a:lnTo>
                    <a:pt x="1408159" y="335544"/>
                  </a:lnTo>
                  <a:lnTo>
                    <a:pt x="1402112" y="317467"/>
                  </a:lnTo>
                  <a:lnTo>
                    <a:pt x="1396065" y="299706"/>
                  </a:lnTo>
                  <a:lnTo>
                    <a:pt x="1388746" y="281946"/>
                  </a:lnTo>
                  <a:lnTo>
                    <a:pt x="1384927" y="273700"/>
                  </a:lnTo>
                  <a:lnTo>
                    <a:pt x="1381108" y="265137"/>
                  </a:lnTo>
                  <a:lnTo>
                    <a:pt x="1376653" y="256574"/>
                  </a:lnTo>
                  <a:lnTo>
                    <a:pt x="1372516" y="248328"/>
                  </a:lnTo>
                  <a:lnTo>
                    <a:pt x="1368061" y="240082"/>
                  </a:lnTo>
                  <a:lnTo>
                    <a:pt x="1363287" y="231836"/>
                  </a:lnTo>
                  <a:lnTo>
                    <a:pt x="1358514" y="223591"/>
                  </a:lnTo>
                  <a:lnTo>
                    <a:pt x="1353104" y="215979"/>
                  </a:lnTo>
                  <a:lnTo>
                    <a:pt x="1348012" y="208050"/>
                  </a:lnTo>
                  <a:lnTo>
                    <a:pt x="1342284" y="200121"/>
                  </a:lnTo>
                  <a:lnTo>
                    <a:pt x="1336874" y="192827"/>
                  </a:lnTo>
                  <a:lnTo>
                    <a:pt x="1330827" y="185215"/>
                  </a:lnTo>
                  <a:lnTo>
                    <a:pt x="1325099" y="178238"/>
                  </a:lnTo>
                  <a:lnTo>
                    <a:pt x="1319053" y="171261"/>
                  </a:lnTo>
                  <a:lnTo>
                    <a:pt x="1312688" y="164284"/>
                  </a:lnTo>
                  <a:lnTo>
                    <a:pt x="1306323" y="157623"/>
                  </a:lnTo>
                  <a:lnTo>
                    <a:pt x="1299640" y="150963"/>
                  </a:lnTo>
                  <a:lnTo>
                    <a:pt x="1292957" y="144620"/>
                  </a:lnTo>
                  <a:lnTo>
                    <a:pt x="1286274" y="138277"/>
                  </a:lnTo>
                  <a:lnTo>
                    <a:pt x="1278955" y="132251"/>
                  </a:lnTo>
                  <a:lnTo>
                    <a:pt x="1271636" y="126225"/>
                  </a:lnTo>
                  <a:lnTo>
                    <a:pt x="1264635" y="120834"/>
                  </a:lnTo>
                  <a:lnTo>
                    <a:pt x="1257315" y="115125"/>
                  </a:lnTo>
                  <a:lnTo>
                    <a:pt x="1249996" y="110051"/>
                  </a:lnTo>
                  <a:lnTo>
                    <a:pt x="1242040" y="104659"/>
                  </a:lnTo>
                  <a:lnTo>
                    <a:pt x="1234402" y="99902"/>
                  </a:lnTo>
                  <a:lnTo>
                    <a:pt x="1241403" y="105611"/>
                  </a:lnTo>
                  <a:lnTo>
                    <a:pt x="1248086" y="111637"/>
                  </a:lnTo>
                  <a:lnTo>
                    <a:pt x="1255088" y="117663"/>
                  </a:lnTo>
                  <a:lnTo>
                    <a:pt x="1262089" y="124006"/>
                  </a:lnTo>
                  <a:lnTo>
                    <a:pt x="1268135" y="130666"/>
                  </a:lnTo>
                  <a:lnTo>
                    <a:pt x="1274818" y="137009"/>
                  </a:lnTo>
                  <a:lnTo>
                    <a:pt x="1280546" y="143986"/>
                  </a:lnTo>
                  <a:lnTo>
                    <a:pt x="1286911" y="150646"/>
                  </a:lnTo>
                  <a:lnTo>
                    <a:pt x="1292321" y="157623"/>
                  </a:lnTo>
                  <a:lnTo>
                    <a:pt x="1298367" y="164601"/>
                  </a:lnTo>
                  <a:lnTo>
                    <a:pt x="1303459" y="171895"/>
                  </a:lnTo>
                  <a:lnTo>
                    <a:pt x="1308869" y="179190"/>
                  </a:lnTo>
                  <a:lnTo>
                    <a:pt x="1313961" y="186484"/>
                  </a:lnTo>
                  <a:lnTo>
                    <a:pt x="1318734" y="194095"/>
                  </a:lnTo>
                  <a:lnTo>
                    <a:pt x="1323508" y="202024"/>
                  </a:lnTo>
                  <a:lnTo>
                    <a:pt x="1327963" y="209636"/>
                  </a:lnTo>
                  <a:lnTo>
                    <a:pt x="1332418" y="217565"/>
                  </a:lnTo>
                  <a:lnTo>
                    <a:pt x="1336237" y="225493"/>
                  </a:lnTo>
                  <a:lnTo>
                    <a:pt x="1340056" y="233422"/>
                  </a:lnTo>
                  <a:lnTo>
                    <a:pt x="1344193" y="241668"/>
                  </a:lnTo>
                  <a:lnTo>
                    <a:pt x="1347376" y="249914"/>
                  </a:lnTo>
                  <a:lnTo>
                    <a:pt x="1350558" y="257843"/>
                  </a:lnTo>
                  <a:lnTo>
                    <a:pt x="1356923" y="274969"/>
                  </a:lnTo>
                  <a:lnTo>
                    <a:pt x="1362333" y="291778"/>
                  </a:lnTo>
                  <a:lnTo>
                    <a:pt x="1366788" y="308904"/>
                  </a:lnTo>
                  <a:lnTo>
                    <a:pt x="1370925" y="326030"/>
                  </a:lnTo>
                  <a:lnTo>
                    <a:pt x="1374107" y="343790"/>
                  </a:lnTo>
                  <a:lnTo>
                    <a:pt x="1376653" y="360916"/>
                  </a:lnTo>
                  <a:lnTo>
                    <a:pt x="1378562" y="378677"/>
                  </a:lnTo>
                  <a:lnTo>
                    <a:pt x="1380472" y="396120"/>
                  </a:lnTo>
                  <a:lnTo>
                    <a:pt x="1381108" y="413880"/>
                  </a:lnTo>
                  <a:lnTo>
                    <a:pt x="1381427" y="431641"/>
                  </a:lnTo>
                  <a:lnTo>
                    <a:pt x="1381108" y="449401"/>
                  </a:lnTo>
                  <a:lnTo>
                    <a:pt x="1380472" y="466844"/>
                  </a:lnTo>
                  <a:lnTo>
                    <a:pt x="1378881" y="484605"/>
                  </a:lnTo>
                  <a:lnTo>
                    <a:pt x="1377290" y="502048"/>
                  </a:lnTo>
                  <a:lnTo>
                    <a:pt x="1375380" y="519491"/>
                  </a:lnTo>
                  <a:lnTo>
                    <a:pt x="1372516" y="536934"/>
                  </a:lnTo>
                  <a:lnTo>
                    <a:pt x="1369652" y="554378"/>
                  </a:lnTo>
                  <a:lnTo>
                    <a:pt x="1367106" y="564843"/>
                  </a:lnTo>
                  <a:lnTo>
                    <a:pt x="1364878" y="574675"/>
                  </a:lnTo>
                  <a:lnTo>
                    <a:pt x="1334646" y="547717"/>
                  </a:lnTo>
                  <a:lnTo>
                    <a:pt x="1168210" y="399609"/>
                  </a:lnTo>
                  <a:lnTo>
                    <a:pt x="1166618" y="387557"/>
                  </a:lnTo>
                  <a:lnTo>
                    <a:pt x="1166300" y="375188"/>
                  </a:lnTo>
                  <a:lnTo>
                    <a:pt x="1166618" y="369479"/>
                  </a:lnTo>
                  <a:lnTo>
                    <a:pt x="1166937" y="363136"/>
                  </a:lnTo>
                  <a:lnTo>
                    <a:pt x="1167573" y="357110"/>
                  </a:lnTo>
                  <a:lnTo>
                    <a:pt x="1168528" y="350767"/>
                  </a:lnTo>
                  <a:lnTo>
                    <a:pt x="1171074" y="330153"/>
                  </a:lnTo>
                  <a:lnTo>
                    <a:pt x="1173620" y="308269"/>
                  </a:lnTo>
                  <a:lnTo>
                    <a:pt x="1175847" y="285435"/>
                  </a:lnTo>
                  <a:lnTo>
                    <a:pt x="1177438" y="262283"/>
                  </a:lnTo>
                  <a:lnTo>
                    <a:pt x="1178393" y="238814"/>
                  </a:lnTo>
                  <a:lnTo>
                    <a:pt x="1178711" y="227079"/>
                  </a:lnTo>
                  <a:lnTo>
                    <a:pt x="1178711" y="215027"/>
                  </a:lnTo>
                  <a:lnTo>
                    <a:pt x="1178393" y="203293"/>
                  </a:lnTo>
                  <a:lnTo>
                    <a:pt x="1178075" y="191241"/>
                  </a:lnTo>
                  <a:lnTo>
                    <a:pt x="1177438" y="179507"/>
                  </a:lnTo>
                  <a:lnTo>
                    <a:pt x="1176484" y="167772"/>
                  </a:lnTo>
                  <a:lnTo>
                    <a:pt x="1175211" y="155720"/>
                  </a:lnTo>
                  <a:lnTo>
                    <a:pt x="1173938" y="144303"/>
                  </a:lnTo>
                  <a:lnTo>
                    <a:pt x="1172028" y="132568"/>
                  </a:lnTo>
                  <a:lnTo>
                    <a:pt x="1169801" y="121151"/>
                  </a:lnTo>
                  <a:lnTo>
                    <a:pt x="1167573" y="109734"/>
                  </a:lnTo>
                  <a:lnTo>
                    <a:pt x="1164391" y="98633"/>
                  </a:lnTo>
                  <a:lnTo>
                    <a:pt x="1161208" y="87533"/>
                  </a:lnTo>
                  <a:lnTo>
                    <a:pt x="1157708" y="76750"/>
                  </a:lnTo>
                  <a:lnTo>
                    <a:pt x="1153571" y="66284"/>
                  </a:lnTo>
                  <a:lnTo>
                    <a:pt x="1149115" y="55818"/>
                  </a:lnTo>
                  <a:lnTo>
                    <a:pt x="1144342" y="45670"/>
                  </a:lnTo>
                  <a:lnTo>
                    <a:pt x="1138932" y="35838"/>
                  </a:lnTo>
                  <a:lnTo>
                    <a:pt x="1133204" y="26641"/>
                  </a:lnTo>
                  <a:lnTo>
                    <a:pt x="1126839" y="17443"/>
                  </a:lnTo>
                  <a:lnTo>
                    <a:pt x="1119838" y="8563"/>
                  </a:lnTo>
                  <a:lnTo>
                    <a:pt x="111283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55" kern="0">
                <a:solidFill>
                  <a:srgbClr val="405C7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361093" y="2573943"/>
            <a:ext cx="1337769" cy="1337769"/>
            <a:chOff x="2361093" y="2573943"/>
            <a:chExt cx="1337769" cy="1337769"/>
          </a:xfrm>
        </p:grpSpPr>
        <p:sp>
          <p:nvSpPr>
            <p:cNvPr id="59" name="菱形 58"/>
            <p:cNvSpPr/>
            <p:nvPr/>
          </p:nvSpPr>
          <p:spPr>
            <a:xfrm>
              <a:off x="2361093" y="2573943"/>
              <a:ext cx="1337769" cy="1337769"/>
            </a:xfrm>
            <a:prstGeom prst="diamond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55" kern="0">
                <a:solidFill>
                  <a:srgbClr val="405C7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7" name="KSO_Shape"/>
            <p:cNvSpPr/>
            <p:nvPr/>
          </p:nvSpPr>
          <p:spPr bwMode="auto">
            <a:xfrm>
              <a:off x="2841758" y="2986162"/>
              <a:ext cx="376442" cy="513330"/>
            </a:xfrm>
            <a:custGeom>
              <a:avLst/>
              <a:gdLst>
                <a:gd name="T0" fmla="*/ 821150 w 1122363"/>
                <a:gd name="T1" fmla="*/ 1319439 h 1531938"/>
                <a:gd name="T2" fmla="*/ 818610 w 1122363"/>
                <a:gd name="T3" fmla="*/ 1374324 h 1531938"/>
                <a:gd name="T4" fmla="*/ 763001 w 1122363"/>
                <a:gd name="T5" fmla="*/ 1407818 h 1531938"/>
                <a:gd name="T6" fmla="*/ 617712 w 1122363"/>
                <a:gd name="T7" fmla="*/ 1069756 h 1531938"/>
                <a:gd name="T8" fmla="*/ 595045 w 1122363"/>
                <a:gd name="T9" fmla="*/ 1020228 h 1531938"/>
                <a:gd name="T10" fmla="*/ 616862 w 1122363"/>
                <a:gd name="T11" fmla="*/ 985788 h 1531938"/>
                <a:gd name="T12" fmla="*/ 638822 w 1122363"/>
                <a:gd name="T13" fmla="*/ 861065 h 1531938"/>
                <a:gd name="T14" fmla="*/ 533011 w 1122363"/>
                <a:gd name="T15" fmla="*/ 900272 h 1531938"/>
                <a:gd name="T16" fmla="*/ 472344 w 1122363"/>
                <a:gd name="T17" fmla="*/ 959225 h 1531938"/>
                <a:gd name="T18" fmla="*/ 447514 w 1122363"/>
                <a:gd name="T19" fmla="*/ 1068950 h 1531938"/>
                <a:gd name="T20" fmla="*/ 483631 w 1122363"/>
                <a:gd name="T21" fmla="*/ 1155544 h 1531938"/>
                <a:gd name="T22" fmla="*/ 563202 w 1122363"/>
                <a:gd name="T23" fmla="*/ 1213369 h 1531938"/>
                <a:gd name="T24" fmla="*/ 641644 w 1122363"/>
                <a:gd name="T25" fmla="*/ 1407149 h 1531938"/>
                <a:gd name="T26" fmla="*/ 522288 w 1122363"/>
                <a:gd name="T27" fmla="*/ 1360326 h 1531938"/>
                <a:gd name="T28" fmla="*/ 562920 w 1122363"/>
                <a:gd name="T29" fmla="*/ 1503052 h 1531938"/>
                <a:gd name="T30" fmla="*/ 767489 w 1122363"/>
                <a:gd name="T31" fmla="*/ 1526182 h 1531938"/>
                <a:gd name="T32" fmla="*/ 873019 w 1122363"/>
                <a:gd name="T33" fmla="*/ 1493462 h 1531938"/>
                <a:gd name="T34" fmla="*/ 940739 w 1122363"/>
                <a:gd name="T35" fmla="*/ 1437049 h 1531938"/>
                <a:gd name="T36" fmla="*/ 975445 w 1122363"/>
                <a:gd name="T37" fmla="*/ 1352710 h 1531938"/>
                <a:gd name="T38" fmla="*/ 957387 w 1122363"/>
                <a:gd name="T39" fmla="*/ 1244960 h 1531938"/>
                <a:gd name="T40" fmla="*/ 862579 w 1122363"/>
                <a:gd name="T41" fmla="*/ 1159211 h 1531938"/>
                <a:gd name="T42" fmla="*/ 777366 w 1122363"/>
                <a:gd name="T43" fmla="*/ 984893 h 1531938"/>
                <a:gd name="T44" fmla="*/ 941021 w 1122363"/>
                <a:gd name="T45" fmla="*/ 1068103 h 1531938"/>
                <a:gd name="T46" fmla="*/ 812918 w 1122363"/>
                <a:gd name="T47" fmla="*/ 868963 h 1531938"/>
                <a:gd name="T48" fmla="*/ 768618 w 1122363"/>
                <a:gd name="T49" fmla="*/ 464758 h 1531938"/>
                <a:gd name="T50" fmla="*/ 956258 w 1122363"/>
                <a:gd name="T51" fmla="*/ 515531 h 1531938"/>
                <a:gd name="T52" fmla="*/ 1106652 w 1122363"/>
                <a:gd name="T53" fmla="*/ 632589 h 1531938"/>
                <a:gd name="T54" fmla="*/ 1227702 w 1122363"/>
                <a:gd name="T55" fmla="*/ 820164 h 1531938"/>
                <a:gd name="T56" fmla="*/ 1327023 w 1122363"/>
                <a:gd name="T57" fmla="*/ 1081925 h 1531938"/>
                <a:gd name="T58" fmla="*/ 1396717 w 1122363"/>
                <a:gd name="T59" fmla="*/ 1393892 h 1531938"/>
                <a:gd name="T60" fmla="*/ 1355239 w 1122363"/>
                <a:gd name="T61" fmla="*/ 1597827 h 1531938"/>
                <a:gd name="T62" fmla="*/ 1228829 w 1122363"/>
                <a:gd name="T63" fmla="*/ 1750144 h 1531938"/>
                <a:gd name="T64" fmla="*/ 1040908 w 1122363"/>
                <a:gd name="T65" fmla="*/ 1850561 h 1531938"/>
                <a:gd name="T66" fmla="*/ 813764 w 1122363"/>
                <a:gd name="T67" fmla="*/ 1899358 h 1531938"/>
                <a:gd name="T68" fmla="*/ 571385 w 1122363"/>
                <a:gd name="T69" fmla="*/ 1896538 h 1531938"/>
                <a:gd name="T70" fmla="*/ 341985 w 1122363"/>
                <a:gd name="T71" fmla="*/ 1837867 h 1531938"/>
                <a:gd name="T72" fmla="*/ 152933 w 1122363"/>
                <a:gd name="T73" fmla="*/ 1725604 h 1531938"/>
                <a:gd name="T74" fmla="*/ 31320 w 1122363"/>
                <a:gd name="T75" fmla="*/ 1563133 h 1531938"/>
                <a:gd name="T76" fmla="*/ 3668 w 1122363"/>
                <a:gd name="T77" fmla="*/ 1352710 h 1531938"/>
                <a:gd name="T78" fmla="*/ 126691 w 1122363"/>
                <a:gd name="T79" fmla="*/ 958096 h 1531938"/>
                <a:gd name="T80" fmla="*/ 230811 w 1122363"/>
                <a:gd name="T81" fmla="*/ 743160 h 1531938"/>
                <a:gd name="T82" fmla="*/ 362301 w 1122363"/>
                <a:gd name="T83" fmla="*/ 582099 h 1531938"/>
                <a:gd name="T84" fmla="*/ 534421 w 1122363"/>
                <a:gd name="T85" fmla="*/ 485632 h 1531938"/>
                <a:gd name="T86" fmla="*/ 596426 w 1122363"/>
                <a:gd name="T87" fmla="*/ 1978 h 1531938"/>
                <a:gd name="T88" fmla="*/ 686940 w 1122363"/>
                <a:gd name="T89" fmla="*/ 37299 h 1531938"/>
                <a:gd name="T90" fmla="*/ 778299 w 1122363"/>
                <a:gd name="T91" fmla="*/ 32213 h 1531938"/>
                <a:gd name="T92" fmla="*/ 882912 w 1122363"/>
                <a:gd name="T93" fmla="*/ 282 h 1531938"/>
                <a:gd name="T94" fmla="*/ 944383 w 1122363"/>
                <a:gd name="T95" fmla="*/ 34192 h 1531938"/>
                <a:gd name="T96" fmla="*/ 991755 w 1122363"/>
                <a:gd name="T97" fmla="*/ 157394 h 1531938"/>
                <a:gd name="T98" fmla="*/ 1048714 w 1122363"/>
                <a:gd name="T99" fmla="*/ 165023 h 1531938"/>
                <a:gd name="T100" fmla="*/ 1092702 w 1122363"/>
                <a:gd name="T101" fmla="*/ 159655 h 1531938"/>
                <a:gd name="T102" fmla="*/ 1063377 w 1122363"/>
                <a:gd name="T103" fmla="*/ 261663 h 1531938"/>
                <a:gd name="T104" fmla="*/ 978784 w 1122363"/>
                <a:gd name="T105" fmla="*/ 348130 h 1531938"/>
                <a:gd name="T106" fmla="*/ 836387 w 1122363"/>
                <a:gd name="T107" fmla="*/ 422166 h 1531938"/>
                <a:gd name="T108" fmla="*/ 657614 w 1122363"/>
                <a:gd name="T109" fmla="*/ 404646 h 1531938"/>
                <a:gd name="T110" fmla="*/ 554694 w 1122363"/>
                <a:gd name="T111" fmla="*/ 419340 h 1531938"/>
                <a:gd name="T112" fmla="*/ 313322 w 1122363"/>
                <a:gd name="T113" fmla="*/ 219560 h 1531938"/>
                <a:gd name="T114" fmla="*/ 410321 w 1122363"/>
                <a:gd name="T115" fmla="*/ 170392 h 1531938"/>
                <a:gd name="T116" fmla="*/ 485327 w 1122363"/>
                <a:gd name="T117" fmla="*/ 159089 h 1531938"/>
                <a:gd name="T118" fmla="*/ 519164 w 1122363"/>
                <a:gd name="T119" fmla="*/ 54537 h 15319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55" kern="0">
                <a:solidFill>
                  <a:srgbClr val="405C7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941527" y="2242612"/>
            <a:ext cx="1998876" cy="2000432"/>
            <a:chOff x="3941527" y="2242612"/>
            <a:chExt cx="1998876" cy="2000432"/>
          </a:xfrm>
        </p:grpSpPr>
        <p:sp>
          <p:nvSpPr>
            <p:cNvPr id="57" name="菱形 56"/>
            <p:cNvSpPr/>
            <p:nvPr/>
          </p:nvSpPr>
          <p:spPr>
            <a:xfrm>
              <a:off x="3941527" y="2242612"/>
              <a:ext cx="1998876" cy="2000432"/>
            </a:xfrm>
            <a:prstGeom prst="diamond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55" kern="0">
                <a:solidFill>
                  <a:srgbClr val="405C7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8" name="KSO_Shape"/>
            <p:cNvSpPr/>
            <p:nvPr/>
          </p:nvSpPr>
          <p:spPr bwMode="auto">
            <a:xfrm>
              <a:off x="4537301" y="2942608"/>
              <a:ext cx="600440" cy="600440"/>
            </a:xfrm>
            <a:custGeom>
              <a:avLst/>
              <a:gdLst>
                <a:gd name="T0" fmla="*/ 883582 w 2298700"/>
                <a:gd name="T1" fmla="*/ 1295872 h 2298700"/>
                <a:gd name="T2" fmla="*/ 899660 w 2298700"/>
                <a:gd name="T3" fmla="*/ 1824434 h 2298700"/>
                <a:gd name="T4" fmla="*/ 870674 w 2298700"/>
                <a:gd name="T5" fmla="*/ 1867800 h 2298700"/>
                <a:gd name="T6" fmla="*/ 472571 w 2298700"/>
                <a:gd name="T7" fmla="*/ 1870524 h 2298700"/>
                <a:gd name="T8" fmla="*/ 439282 w 2298700"/>
                <a:gd name="T9" fmla="*/ 1829883 h 2298700"/>
                <a:gd name="T10" fmla="*/ 450831 w 2298700"/>
                <a:gd name="T11" fmla="*/ 1299959 h 2298700"/>
                <a:gd name="T12" fmla="*/ 1168971 w 2298700"/>
                <a:gd name="T13" fmla="*/ 903287 h 2298700"/>
                <a:gd name="T14" fmla="*/ 1561900 w 2298700"/>
                <a:gd name="T15" fmla="*/ 923717 h 2298700"/>
                <a:gd name="T16" fmla="*/ 1573443 w 2298700"/>
                <a:gd name="T17" fmla="*/ 1829892 h 2298700"/>
                <a:gd name="T18" fmla="*/ 1540624 w 2298700"/>
                <a:gd name="T19" fmla="*/ 1870524 h 2298700"/>
                <a:gd name="T20" fmla="*/ 1142262 w 2298700"/>
                <a:gd name="T21" fmla="*/ 1867800 h 2298700"/>
                <a:gd name="T22" fmla="*/ 1113291 w 2298700"/>
                <a:gd name="T23" fmla="*/ 1824444 h 2298700"/>
                <a:gd name="T24" fmla="*/ 1129361 w 2298700"/>
                <a:gd name="T25" fmla="*/ 919404 h 2298700"/>
                <a:gd name="T26" fmla="*/ 2191940 w 2298700"/>
                <a:gd name="T27" fmla="*/ 450850 h 2298700"/>
                <a:gd name="T28" fmla="*/ 2238385 w 2298700"/>
                <a:gd name="T29" fmla="*/ 475582 h 2298700"/>
                <a:gd name="T30" fmla="*/ 2245636 w 2298700"/>
                <a:gd name="T31" fmla="*/ 1835358 h 2298700"/>
                <a:gd name="T32" fmla="*/ 2208706 w 2298700"/>
                <a:gd name="T33" fmla="*/ 1872115 h 2298700"/>
                <a:gd name="T34" fmla="*/ 1810633 w 2298700"/>
                <a:gd name="T35" fmla="*/ 1865309 h 2298700"/>
                <a:gd name="T36" fmla="*/ 1785938 w 2298700"/>
                <a:gd name="T37" fmla="*/ 1818568 h 2298700"/>
                <a:gd name="T38" fmla="*/ 1806329 w 2298700"/>
                <a:gd name="T39" fmla="*/ 463556 h 2298700"/>
                <a:gd name="T40" fmla="*/ 1464870 w 2298700"/>
                <a:gd name="T41" fmla="*/ 38100 h 2298700"/>
                <a:gd name="T42" fmla="*/ 1493876 w 2298700"/>
                <a:gd name="T43" fmla="*/ 48317 h 2298700"/>
                <a:gd name="T44" fmla="*/ 1512005 w 2298700"/>
                <a:gd name="T45" fmla="*/ 72609 h 2298700"/>
                <a:gd name="T46" fmla="*/ 1540105 w 2298700"/>
                <a:gd name="T47" fmla="*/ 509198 h 2298700"/>
                <a:gd name="T48" fmla="*/ 1503847 w 2298700"/>
                <a:gd name="T49" fmla="*/ 543253 h 2298700"/>
                <a:gd name="T50" fmla="*/ 1459205 w 2298700"/>
                <a:gd name="T51" fmla="*/ 535761 h 2298700"/>
                <a:gd name="T52" fmla="*/ 1437677 w 2298700"/>
                <a:gd name="T53" fmla="*/ 503749 h 2298700"/>
                <a:gd name="T54" fmla="*/ 1348845 w 2298700"/>
                <a:gd name="T55" fmla="*/ 357311 h 2298700"/>
                <a:gd name="T56" fmla="*/ 1214465 w 2298700"/>
                <a:gd name="T57" fmla="*/ 507608 h 2298700"/>
                <a:gd name="T58" fmla="*/ 1010062 w 2298700"/>
                <a:gd name="T59" fmla="*/ 669711 h 2298700"/>
                <a:gd name="T60" fmla="*/ 834212 w 2298700"/>
                <a:gd name="T61" fmla="*/ 763477 h 2298700"/>
                <a:gd name="T62" fmla="*/ 682609 w 2298700"/>
                <a:gd name="T63" fmla="*/ 817965 h 2298700"/>
                <a:gd name="T64" fmla="*/ 523528 w 2298700"/>
                <a:gd name="T65" fmla="*/ 852928 h 2298700"/>
                <a:gd name="T66" fmla="*/ 404104 w 2298700"/>
                <a:gd name="T67" fmla="*/ 862464 h 2298700"/>
                <a:gd name="T68" fmla="*/ 374191 w 2298700"/>
                <a:gd name="T69" fmla="*/ 838852 h 2298700"/>
                <a:gd name="T70" fmla="*/ 369206 w 2298700"/>
                <a:gd name="T71" fmla="*/ 795034 h 2298700"/>
                <a:gd name="T72" fmla="*/ 405237 w 2298700"/>
                <a:gd name="T73" fmla="*/ 760071 h 2298700"/>
                <a:gd name="T74" fmla="*/ 535765 w 2298700"/>
                <a:gd name="T75" fmla="*/ 742589 h 2298700"/>
                <a:gd name="T76" fmla="*/ 679890 w 2298700"/>
                <a:gd name="T77" fmla="*/ 706945 h 2298700"/>
                <a:gd name="T78" fmla="*/ 816536 w 2298700"/>
                <a:gd name="T79" fmla="*/ 654273 h 2298700"/>
                <a:gd name="T80" fmla="*/ 989667 w 2298700"/>
                <a:gd name="T81" fmla="*/ 554832 h 2298700"/>
                <a:gd name="T82" fmla="*/ 1171862 w 2298700"/>
                <a:gd name="T83" fmla="*/ 398859 h 2298700"/>
                <a:gd name="T84" fmla="*/ 1282675 w 2298700"/>
                <a:gd name="T85" fmla="*/ 267178 h 2298700"/>
                <a:gd name="T86" fmla="*/ 1087110 w 2298700"/>
                <a:gd name="T87" fmla="*/ 283979 h 2298700"/>
                <a:gd name="T88" fmla="*/ 1044054 w 2298700"/>
                <a:gd name="T89" fmla="*/ 259005 h 2298700"/>
                <a:gd name="T90" fmla="*/ 1040654 w 2298700"/>
                <a:gd name="T91" fmla="*/ 208376 h 2298700"/>
                <a:gd name="T92" fmla="*/ 1446288 w 2298700"/>
                <a:gd name="T93" fmla="*/ 40370 h 2298700"/>
                <a:gd name="T94" fmla="*/ 128386 w 2298700"/>
                <a:gd name="T95" fmla="*/ 3403 h 2298700"/>
                <a:gd name="T96" fmla="*/ 171711 w 2298700"/>
                <a:gd name="T97" fmla="*/ 26993 h 2298700"/>
                <a:gd name="T98" fmla="*/ 199157 w 2298700"/>
                <a:gd name="T99" fmla="*/ 67596 h 2298700"/>
                <a:gd name="T100" fmla="*/ 2201163 w 2298700"/>
                <a:gd name="T101" fmla="*/ 2093192 h 2298700"/>
                <a:gd name="T102" fmla="*/ 2249251 w 2298700"/>
                <a:gd name="T103" fmla="*/ 2107936 h 2298700"/>
                <a:gd name="T104" fmla="*/ 2283729 w 2298700"/>
                <a:gd name="T105" fmla="*/ 2142414 h 2298700"/>
                <a:gd name="T106" fmla="*/ 2298473 w 2298700"/>
                <a:gd name="T107" fmla="*/ 2190729 h 2298700"/>
                <a:gd name="T108" fmla="*/ 2288720 w 2298700"/>
                <a:gd name="T109" fmla="*/ 2240405 h 2298700"/>
                <a:gd name="T110" fmla="*/ 2257417 w 2298700"/>
                <a:gd name="T111" fmla="*/ 2278059 h 2298700"/>
                <a:gd name="T112" fmla="*/ 2211597 w 2298700"/>
                <a:gd name="T113" fmla="*/ 2297566 h 2298700"/>
                <a:gd name="T114" fmla="*/ 72132 w 2298700"/>
                <a:gd name="T115" fmla="*/ 2294164 h 2298700"/>
                <a:gd name="T116" fmla="*/ 29715 w 2298700"/>
                <a:gd name="T117" fmla="*/ 2268532 h 2298700"/>
                <a:gd name="T118" fmla="*/ 4537 w 2298700"/>
                <a:gd name="T119" fmla="*/ 2226568 h 2298700"/>
                <a:gd name="T120" fmla="*/ 907 w 2298700"/>
                <a:gd name="T121" fmla="*/ 87330 h 2298700"/>
                <a:gd name="T122" fmla="*/ 20188 w 2298700"/>
                <a:gd name="T123" fmla="*/ 41510 h 2298700"/>
                <a:gd name="T124" fmla="*/ 57842 w 2298700"/>
                <a:gd name="T125" fmla="*/ 10434 h 2298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98700" h="2298700">
                  <a:moveTo>
                    <a:pt x="494084" y="1279525"/>
                  </a:moveTo>
                  <a:lnTo>
                    <a:pt x="844179" y="1279525"/>
                  </a:lnTo>
                  <a:lnTo>
                    <a:pt x="849841" y="1279752"/>
                  </a:lnTo>
                  <a:lnTo>
                    <a:pt x="855502" y="1280660"/>
                  </a:lnTo>
                  <a:lnTo>
                    <a:pt x="860710" y="1282023"/>
                  </a:lnTo>
                  <a:lnTo>
                    <a:pt x="865692" y="1283839"/>
                  </a:lnTo>
                  <a:lnTo>
                    <a:pt x="870674" y="1286109"/>
                  </a:lnTo>
                  <a:lnTo>
                    <a:pt x="875203" y="1289061"/>
                  </a:lnTo>
                  <a:lnTo>
                    <a:pt x="879732" y="1292467"/>
                  </a:lnTo>
                  <a:lnTo>
                    <a:pt x="883582" y="1295872"/>
                  </a:lnTo>
                  <a:lnTo>
                    <a:pt x="887205" y="1299959"/>
                  </a:lnTo>
                  <a:lnTo>
                    <a:pt x="890602" y="1304273"/>
                  </a:lnTo>
                  <a:lnTo>
                    <a:pt x="893320" y="1308814"/>
                  </a:lnTo>
                  <a:lnTo>
                    <a:pt x="895584" y="1313809"/>
                  </a:lnTo>
                  <a:lnTo>
                    <a:pt x="897396" y="1319031"/>
                  </a:lnTo>
                  <a:lnTo>
                    <a:pt x="898981" y="1324480"/>
                  </a:lnTo>
                  <a:lnTo>
                    <a:pt x="899660" y="1329702"/>
                  </a:lnTo>
                  <a:lnTo>
                    <a:pt x="900113" y="1335378"/>
                  </a:lnTo>
                  <a:lnTo>
                    <a:pt x="900113" y="1818531"/>
                  </a:lnTo>
                  <a:lnTo>
                    <a:pt x="899660" y="1824434"/>
                  </a:lnTo>
                  <a:lnTo>
                    <a:pt x="898981" y="1829883"/>
                  </a:lnTo>
                  <a:lnTo>
                    <a:pt x="897396" y="1835332"/>
                  </a:lnTo>
                  <a:lnTo>
                    <a:pt x="895584" y="1840554"/>
                  </a:lnTo>
                  <a:lnTo>
                    <a:pt x="893320" y="1845322"/>
                  </a:lnTo>
                  <a:lnTo>
                    <a:pt x="890602" y="1850090"/>
                  </a:lnTo>
                  <a:lnTo>
                    <a:pt x="887205" y="1854404"/>
                  </a:lnTo>
                  <a:lnTo>
                    <a:pt x="883582" y="1858264"/>
                  </a:lnTo>
                  <a:lnTo>
                    <a:pt x="879732" y="1861897"/>
                  </a:lnTo>
                  <a:lnTo>
                    <a:pt x="875203" y="1865302"/>
                  </a:lnTo>
                  <a:lnTo>
                    <a:pt x="870674" y="1867800"/>
                  </a:lnTo>
                  <a:lnTo>
                    <a:pt x="865692" y="1870524"/>
                  </a:lnTo>
                  <a:lnTo>
                    <a:pt x="860710" y="1872114"/>
                  </a:lnTo>
                  <a:lnTo>
                    <a:pt x="855502" y="1873476"/>
                  </a:lnTo>
                  <a:lnTo>
                    <a:pt x="849841" y="1874611"/>
                  </a:lnTo>
                  <a:lnTo>
                    <a:pt x="844179" y="1874838"/>
                  </a:lnTo>
                  <a:lnTo>
                    <a:pt x="494084" y="1874838"/>
                  </a:lnTo>
                  <a:lnTo>
                    <a:pt x="488423" y="1874611"/>
                  </a:lnTo>
                  <a:lnTo>
                    <a:pt x="482761" y="1873476"/>
                  </a:lnTo>
                  <a:lnTo>
                    <a:pt x="477326" y="1872114"/>
                  </a:lnTo>
                  <a:lnTo>
                    <a:pt x="472571" y="1870524"/>
                  </a:lnTo>
                  <a:lnTo>
                    <a:pt x="467589" y="1867800"/>
                  </a:lnTo>
                  <a:lnTo>
                    <a:pt x="463060" y="1865302"/>
                  </a:lnTo>
                  <a:lnTo>
                    <a:pt x="458531" y="1861897"/>
                  </a:lnTo>
                  <a:lnTo>
                    <a:pt x="454455" y="1858264"/>
                  </a:lnTo>
                  <a:lnTo>
                    <a:pt x="450831" y="1854404"/>
                  </a:lnTo>
                  <a:lnTo>
                    <a:pt x="447661" y="1850090"/>
                  </a:lnTo>
                  <a:lnTo>
                    <a:pt x="444944" y="1845322"/>
                  </a:lnTo>
                  <a:lnTo>
                    <a:pt x="442679" y="1840554"/>
                  </a:lnTo>
                  <a:lnTo>
                    <a:pt x="440868" y="1835332"/>
                  </a:lnTo>
                  <a:lnTo>
                    <a:pt x="439282" y="1829883"/>
                  </a:lnTo>
                  <a:lnTo>
                    <a:pt x="438603" y="1824434"/>
                  </a:lnTo>
                  <a:lnTo>
                    <a:pt x="438150" y="1818531"/>
                  </a:lnTo>
                  <a:lnTo>
                    <a:pt x="438150" y="1335378"/>
                  </a:lnTo>
                  <a:lnTo>
                    <a:pt x="438603" y="1329702"/>
                  </a:lnTo>
                  <a:lnTo>
                    <a:pt x="439282" y="1324480"/>
                  </a:lnTo>
                  <a:lnTo>
                    <a:pt x="440868" y="1319031"/>
                  </a:lnTo>
                  <a:lnTo>
                    <a:pt x="442679" y="1313809"/>
                  </a:lnTo>
                  <a:lnTo>
                    <a:pt x="444944" y="1308814"/>
                  </a:lnTo>
                  <a:lnTo>
                    <a:pt x="447661" y="1304273"/>
                  </a:lnTo>
                  <a:lnTo>
                    <a:pt x="450831" y="1299959"/>
                  </a:lnTo>
                  <a:lnTo>
                    <a:pt x="454455" y="1295872"/>
                  </a:lnTo>
                  <a:lnTo>
                    <a:pt x="458531" y="1292467"/>
                  </a:lnTo>
                  <a:lnTo>
                    <a:pt x="463060" y="1289061"/>
                  </a:lnTo>
                  <a:lnTo>
                    <a:pt x="467589" y="1286109"/>
                  </a:lnTo>
                  <a:lnTo>
                    <a:pt x="472571" y="1283839"/>
                  </a:lnTo>
                  <a:lnTo>
                    <a:pt x="477326" y="1282023"/>
                  </a:lnTo>
                  <a:lnTo>
                    <a:pt x="482761" y="1280660"/>
                  </a:lnTo>
                  <a:lnTo>
                    <a:pt x="488423" y="1279752"/>
                  </a:lnTo>
                  <a:lnTo>
                    <a:pt x="494084" y="1279525"/>
                  </a:lnTo>
                  <a:close/>
                  <a:moveTo>
                    <a:pt x="1168971" y="903287"/>
                  </a:moveTo>
                  <a:lnTo>
                    <a:pt x="1518668" y="903287"/>
                  </a:lnTo>
                  <a:lnTo>
                    <a:pt x="1524553" y="903514"/>
                  </a:lnTo>
                  <a:lnTo>
                    <a:pt x="1529985" y="904195"/>
                  </a:lnTo>
                  <a:lnTo>
                    <a:pt x="1535418" y="905557"/>
                  </a:lnTo>
                  <a:lnTo>
                    <a:pt x="1540624" y="907600"/>
                  </a:lnTo>
                  <a:lnTo>
                    <a:pt x="1545377" y="909870"/>
                  </a:lnTo>
                  <a:lnTo>
                    <a:pt x="1550130" y="912821"/>
                  </a:lnTo>
                  <a:lnTo>
                    <a:pt x="1554430" y="915999"/>
                  </a:lnTo>
                  <a:lnTo>
                    <a:pt x="1558278" y="919404"/>
                  </a:lnTo>
                  <a:lnTo>
                    <a:pt x="1561900" y="923717"/>
                  </a:lnTo>
                  <a:lnTo>
                    <a:pt x="1565295" y="927803"/>
                  </a:lnTo>
                  <a:lnTo>
                    <a:pt x="1567784" y="932343"/>
                  </a:lnTo>
                  <a:lnTo>
                    <a:pt x="1570274" y="937337"/>
                  </a:lnTo>
                  <a:lnTo>
                    <a:pt x="1572085" y="942558"/>
                  </a:lnTo>
                  <a:lnTo>
                    <a:pt x="1573443" y="948006"/>
                  </a:lnTo>
                  <a:lnTo>
                    <a:pt x="1574575" y="953681"/>
                  </a:lnTo>
                  <a:lnTo>
                    <a:pt x="1574801" y="959355"/>
                  </a:lnTo>
                  <a:lnTo>
                    <a:pt x="1574801" y="1818542"/>
                  </a:lnTo>
                  <a:lnTo>
                    <a:pt x="1574575" y="1824444"/>
                  </a:lnTo>
                  <a:lnTo>
                    <a:pt x="1573443" y="1829892"/>
                  </a:lnTo>
                  <a:lnTo>
                    <a:pt x="1572085" y="1835340"/>
                  </a:lnTo>
                  <a:lnTo>
                    <a:pt x="1570274" y="1840560"/>
                  </a:lnTo>
                  <a:lnTo>
                    <a:pt x="1567784" y="1845327"/>
                  </a:lnTo>
                  <a:lnTo>
                    <a:pt x="1565295" y="1850094"/>
                  </a:lnTo>
                  <a:lnTo>
                    <a:pt x="1561900" y="1854407"/>
                  </a:lnTo>
                  <a:lnTo>
                    <a:pt x="1558278" y="1858266"/>
                  </a:lnTo>
                  <a:lnTo>
                    <a:pt x="1554430" y="1861898"/>
                  </a:lnTo>
                  <a:lnTo>
                    <a:pt x="1550130" y="1865303"/>
                  </a:lnTo>
                  <a:lnTo>
                    <a:pt x="1545377" y="1867800"/>
                  </a:lnTo>
                  <a:lnTo>
                    <a:pt x="1540624" y="1870524"/>
                  </a:lnTo>
                  <a:lnTo>
                    <a:pt x="1535418" y="1872113"/>
                  </a:lnTo>
                  <a:lnTo>
                    <a:pt x="1529985" y="1873475"/>
                  </a:lnTo>
                  <a:lnTo>
                    <a:pt x="1524553" y="1874610"/>
                  </a:lnTo>
                  <a:lnTo>
                    <a:pt x="1518668" y="1874837"/>
                  </a:lnTo>
                  <a:lnTo>
                    <a:pt x="1168971" y="1874837"/>
                  </a:lnTo>
                  <a:lnTo>
                    <a:pt x="1163312" y="1874610"/>
                  </a:lnTo>
                  <a:lnTo>
                    <a:pt x="1157654" y="1873475"/>
                  </a:lnTo>
                  <a:lnTo>
                    <a:pt x="1152221" y="1872113"/>
                  </a:lnTo>
                  <a:lnTo>
                    <a:pt x="1147242" y="1870524"/>
                  </a:lnTo>
                  <a:lnTo>
                    <a:pt x="1142262" y="1867800"/>
                  </a:lnTo>
                  <a:lnTo>
                    <a:pt x="1137736" y="1865303"/>
                  </a:lnTo>
                  <a:lnTo>
                    <a:pt x="1133435" y="1861898"/>
                  </a:lnTo>
                  <a:lnTo>
                    <a:pt x="1129361" y="1858266"/>
                  </a:lnTo>
                  <a:lnTo>
                    <a:pt x="1125740" y="1854407"/>
                  </a:lnTo>
                  <a:lnTo>
                    <a:pt x="1122797" y="1850094"/>
                  </a:lnTo>
                  <a:lnTo>
                    <a:pt x="1119855" y="1845327"/>
                  </a:lnTo>
                  <a:lnTo>
                    <a:pt x="1117365" y="1840560"/>
                  </a:lnTo>
                  <a:lnTo>
                    <a:pt x="1115554" y="1835340"/>
                  </a:lnTo>
                  <a:lnTo>
                    <a:pt x="1114196" y="1829892"/>
                  </a:lnTo>
                  <a:lnTo>
                    <a:pt x="1113291" y="1824444"/>
                  </a:lnTo>
                  <a:lnTo>
                    <a:pt x="1112838" y="1818542"/>
                  </a:lnTo>
                  <a:lnTo>
                    <a:pt x="1112838" y="959355"/>
                  </a:lnTo>
                  <a:lnTo>
                    <a:pt x="1113291" y="953681"/>
                  </a:lnTo>
                  <a:lnTo>
                    <a:pt x="1114196" y="948006"/>
                  </a:lnTo>
                  <a:lnTo>
                    <a:pt x="1115554" y="942558"/>
                  </a:lnTo>
                  <a:lnTo>
                    <a:pt x="1117365" y="937337"/>
                  </a:lnTo>
                  <a:lnTo>
                    <a:pt x="1119855" y="932343"/>
                  </a:lnTo>
                  <a:lnTo>
                    <a:pt x="1122797" y="927803"/>
                  </a:lnTo>
                  <a:lnTo>
                    <a:pt x="1125740" y="923717"/>
                  </a:lnTo>
                  <a:lnTo>
                    <a:pt x="1129361" y="919404"/>
                  </a:lnTo>
                  <a:lnTo>
                    <a:pt x="1133435" y="915999"/>
                  </a:lnTo>
                  <a:lnTo>
                    <a:pt x="1137736" y="912821"/>
                  </a:lnTo>
                  <a:lnTo>
                    <a:pt x="1142262" y="909870"/>
                  </a:lnTo>
                  <a:lnTo>
                    <a:pt x="1147242" y="907600"/>
                  </a:lnTo>
                  <a:lnTo>
                    <a:pt x="1152221" y="905557"/>
                  </a:lnTo>
                  <a:lnTo>
                    <a:pt x="1157654" y="904195"/>
                  </a:lnTo>
                  <a:lnTo>
                    <a:pt x="1163312" y="903514"/>
                  </a:lnTo>
                  <a:lnTo>
                    <a:pt x="1168971" y="903287"/>
                  </a:lnTo>
                  <a:close/>
                  <a:moveTo>
                    <a:pt x="1841899" y="450850"/>
                  </a:moveTo>
                  <a:lnTo>
                    <a:pt x="2191940" y="450850"/>
                  </a:lnTo>
                  <a:lnTo>
                    <a:pt x="2197604" y="451077"/>
                  </a:lnTo>
                  <a:lnTo>
                    <a:pt x="2203268" y="451985"/>
                  </a:lnTo>
                  <a:lnTo>
                    <a:pt x="2208706" y="453573"/>
                  </a:lnTo>
                  <a:lnTo>
                    <a:pt x="2213917" y="455388"/>
                  </a:lnTo>
                  <a:lnTo>
                    <a:pt x="2218674" y="457657"/>
                  </a:lnTo>
                  <a:lnTo>
                    <a:pt x="2223206" y="460380"/>
                  </a:lnTo>
                  <a:lnTo>
                    <a:pt x="2227510" y="463556"/>
                  </a:lnTo>
                  <a:lnTo>
                    <a:pt x="2231589" y="467186"/>
                  </a:lnTo>
                  <a:lnTo>
                    <a:pt x="2235214" y="471271"/>
                  </a:lnTo>
                  <a:lnTo>
                    <a:pt x="2238385" y="475582"/>
                  </a:lnTo>
                  <a:lnTo>
                    <a:pt x="2241104" y="480119"/>
                  </a:lnTo>
                  <a:lnTo>
                    <a:pt x="2243596" y="484884"/>
                  </a:lnTo>
                  <a:lnTo>
                    <a:pt x="2245636" y="490103"/>
                  </a:lnTo>
                  <a:lnTo>
                    <a:pt x="2246768" y="495548"/>
                  </a:lnTo>
                  <a:lnTo>
                    <a:pt x="2247675" y="501221"/>
                  </a:lnTo>
                  <a:lnTo>
                    <a:pt x="2247901" y="506893"/>
                  </a:lnTo>
                  <a:lnTo>
                    <a:pt x="2247901" y="1818568"/>
                  </a:lnTo>
                  <a:lnTo>
                    <a:pt x="2247675" y="1824468"/>
                  </a:lnTo>
                  <a:lnTo>
                    <a:pt x="2246768" y="1829913"/>
                  </a:lnTo>
                  <a:lnTo>
                    <a:pt x="2245636" y="1835358"/>
                  </a:lnTo>
                  <a:lnTo>
                    <a:pt x="2243596" y="1840577"/>
                  </a:lnTo>
                  <a:lnTo>
                    <a:pt x="2241104" y="1845342"/>
                  </a:lnTo>
                  <a:lnTo>
                    <a:pt x="2238385" y="1850107"/>
                  </a:lnTo>
                  <a:lnTo>
                    <a:pt x="2235214" y="1854418"/>
                  </a:lnTo>
                  <a:lnTo>
                    <a:pt x="2231589" y="1858275"/>
                  </a:lnTo>
                  <a:lnTo>
                    <a:pt x="2227510" y="1861905"/>
                  </a:lnTo>
                  <a:lnTo>
                    <a:pt x="2223206" y="1865309"/>
                  </a:lnTo>
                  <a:lnTo>
                    <a:pt x="2218674" y="1867804"/>
                  </a:lnTo>
                  <a:lnTo>
                    <a:pt x="2213917" y="1870527"/>
                  </a:lnTo>
                  <a:lnTo>
                    <a:pt x="2208706" y="1872115"/>
                  </a:lnTo>
                  <a:lnTo>
                    <a:pt x="2203268" y="1873477"/>
                  </a:lnTo>
                  <a:lnTo>
                    <a:pt x="2197604" y="1874611"/>
                  </a:lnTo>
                  <a:lnTo>
                    <a:pt x="2191940" y="1874838"/>
                  </a:lnTo>
                  <a:lnTo>
                    <a:pt x="1841899" y="1874838"/>
                  </a:lnTo>
                  <a:lnTo>
                    <a:pt x="1836235" y="1874611"/>
                  </a:lnTo>
                  <a:lnTo>
                    <a:pt x="1830798" y="1873477"/>
                  </a:lnTo>
                  <a:lnTo>
                    <a:pt x="1825360" y="1872115"/>
                  </a:lnTo>
                  <a:lnTo>
                    <a:pt x="1820149" y="1870527"/>
                  </a:lnTo>
                  <a:lnTo>
                    <a:pt x="1815165" y="1867804"/>
                  </a:lnTo>
                  <a:lnTo>
                    <a:pt x="1810633" y="1865309"/>
                  </a:lnTo>
                  <a:lnTo>
                    <a:pt x="1806329" y="1861905"/>
                  </a:lnTo>
                  <a:lnTo>
                    <a:pt x="1802477" y="1858275"/>
                  </a:lnTo>
                  <a:lnTo>
                    <a:pt x="1798852" y="1854418"/>
                  </a:lnTo>
                  <a:lnTo>
                    <a:pt x="1795454" y="1850107"/>
                  </a:lnTo>
                  <a:lnTo>
                    <a:pt x="1792508" y="1845342"/>
                  </a:lnTo>
                  <a:lnTo>
                    <a:pt x="1790243" y="1840577"/>
                  </a:lnTo>
                  <a:lnTo>
                    <a:pt x="1788430" y="1835358"/>
                  </a:lnTo>
                  <a:lnTo>
                    <a:pt x="1786844" y="1829913"/>
                  </a:lnTo>
                  <a:lnTo>
                    <a:pt x="1786165" y="1824468"/>
                  </a:lnTo>
                  <a:lnTo>
                    <a:pt x="1785938" y="1818568"/>
                  </a:lnTo>
                  <a:lnTo>
                    <a:pt x="1785938" y="506893"/>
                  </a:lnTo>
                  <a:lnTo>
                    <a:pt x="1786165" y="501221"/>
                  </a:lnTo>
                  <a:lnTo>
                    <a:pt x="1786844" y="495548"/>
                  </a:lnTo>
                  <a:lnTo>
                    <a:pt x="1788430" y="490103"/>
                  </a:lnTo>
                  <a:lnTo>
                    <a:pt x="1790243" y="484884"/>
                  </a:lnTo>
                  <a:lnTo>
                    <a:pt x="1792508" y="480119"/>
                  </a:lnTo>
                  <a:lnTo>
                    <a:pt x="1795454" y="475582"/>
                  </a:lnTo>
                  <a:lnTo>
                    <a:pt x="1798852" y="471271"/>
                  </a:lnTo>
                  <a:lnTo>
                    <a:pt x="1802477" y="467186"/>
                  </a:lnTo>
                  <a:lnTo>
                    <a:pt x="1806329" y="463556"/>
                  </a:lnTo>
                  <a:lnTo>
                    <a:pt x="1810633" y="460380"/>
                  </a:lnTo>
                  <a:lnTo>
                    <a:pt x="1815165" y="457657"/>
                  </a:lnTo>
                  <a:lnTo>
                    <a:pt x="1820149" y="455388"/>
                  </a:lnTo>
                  <a:lnTo>
                    <a:pt x="1825360" y="453573"/>
                  </a:lnTo>
                  <a:lnTo>
                    <a:pt x="1830798" y="451985"/>
                  </a:lnTo>
                  <a:lnTo>
                    <a:pt x="1836235" y="451077"/>
                  </a:lnTo>
                  <a:lnTo>
                    <a:pt x="1841899" y="450850"/>
                  </a:lnTo>
                  <a:close/>
                  <a:moveTo>
                    <a:pt x="1458752" y="38100"/>
                  </a:moveTo>
                  <a:lnTo>
                    <a:pt x="1461698" y="38100"/>
                  </a:lnTo>
                  <a:lnTo>
                    <a:pt x="1464870" y="38100"/>
                  </a:lnTo>
                  <a:lnTo>
                    <a:pt x="1468043" y="38327"/>
                  </a:lnTo>
                  <a:lnTo>
                    <a:pt x="1470989" y="38554"/>
                  </a:lnTo>
                  <a:lnTo>
                    <a:pt x="1473935" y="39235"/>
                  </a:lnTo>
                  <a:lnTo>
                    <a:pt x="1477107" y="40143"/>
                  </a:lnTo>
                  <a:lnTo>
                    <a:pt x="1479827" y="40825"/>
                  </a:lnTo>
                  <a:lnTo>
                    <a:pt x="1482773" y="42187"/>
                  </a:lnTo>
                  <a:lnTo>
                    <a:pt x="1485718" y="43322"/>
                  </a:lnTo>
                  <a:lnTo>
                    <a:pt x="1488438" y="44684"/>
                  </a:lnTo>
                  <a:lnTo>
                    <a:pt x="1491157" y="46500"/>
                  </a:lnTo>
                  <a:lnTo>
                    <a:pt x="1493876" y="48317"/>
                  </a:lnTo>
                  <a:lnTo>
                    <a:pt x="1496143" y="50133"/>
                  </a:lnTo>
                  <a:lnTo>
                    <a:pt x="1498409" y="52176"/>
                  </a:lnTo>
                  <a:lnTo>
                    <a:pt x="1500675" y="54447"/>
                  </a:lnTo>
                  <a:lnTo>
                    <a:pt x="1502714" y="56490"/>
                  </a:lnTo>
                  <a:lnTo>
                    <a:pt x="1504754" y="59214"/>
                  </a:lnTo>
                  <a:lnTo>
                    <a:pt x="1506567" y="61485"/>
                  </a:lnTo>
                  <a:lnTo>
                    <a:pt x="1508153" y="64436"/>
                  </a:lnTo>
                  <a:lnTo>
                    <a:pt x="1509739" y="66934"/>
                  </a:lnTo>
                  <a:lnTo>
                    <a:pt x="1511099" y="69658"/>
                  </a:lnTo>
                  <a:lnTo>
                    <a:pt x="1512005" y="72609"/>
                  </a:lnTo>
                  <a:lnTo>
                    <a:pt x="1513138" y="75334"/>
                  </a:lnTo>
                  <a:lnTo>
                    <a:pt x="1514045" y="78512"/>
                  </a:lnTo>
                  <a:lnTo>
                    <a:pt x="1514725" y="81691"/>
                  </a:lnTo>
                  <a:lnTo>
                    <a:pt x="1515178" y="84642"/>
                  </a:lnTo>
                  <a:lnTo>
                    <a:pt x="1515405" y="87821"/>
                  </a:lnTo>
                  <a:lnTo>
                    <a:pt x="1543051" y="488083"/>
                  </a:lnTo>
                  <a:lnTo>
                    <a:pt x="1543051" y="493305"/>
                  </a:lnTo>
                  <a:lnTo>
                    <a:pt x="1542371" y="498754"/>
                  </a:lnTo>
                  <a:lnTo>
                    <a:pt x="1541691" y="503976"/>
                  </a:lnTo>
                  <a:lnTo>
                    <a:pt x="1540105" y="509198"/>
                  </a:lnTo>
                  <a:lnTo>
                    <a:pt x="1538066" y="513965"/>
                  </a:lnTo>
                  <a:lnTo>
                    <a:pt x="1535800" y="518506"/>
                  </a:lnTo>
                  <a:lnTo>
                    <a:pt x="1532854" y="522820"/>
                  </a:lnTo>
                  <a:lnTo>
                    <a:pt x="1529908" y="526906"/>
                  </a:lnTo>
                  <a:lnTo>
                    <a:pt x="1526282" y="530539"/>
                  </a:lnTo>
                  <a:lnTo>
                    <a:pt x="1522429" y="533944"/>
                  </a:lnTo>
                  <a:lnTo>
                    <a:pt x="1518350" y="537123"/>
                  </a:lnTo>
                  <a:lnTo>
                    <a:pt x="1513592" y="539620"/>
                  </a:lnTo>
                  <a:lnTo>
                    <a:pt x="1509059" y="541663"/>
                  </a:lnTo>
                  <a:lnTo>
                    <a:pt x="1503847" y="543253"/>
                  </a:lnTo>
                  <a:lnTo>
                    <a:pt x="1498635" y="544615"/>
                  </a:lnTo>
                  <a:lnTo>
                    <a:pt x="1493197" y="545069"/>
                  </a:lnTo>
                  <a:lnTo>
                    <a:pt x="1488211" y="545296"/>
                  </a:lnTo>
                  <a:lnTo>
                    <a:pt x="1482999" y="544842"/>
                  </a:lnTo>
                  <a:lnTo>
                    <a:pt x="1478014" y="543934"/>
                  </a:lnTo>
                  <a:lnTo>
                    <a:pt x="1473481" y="542799"/>
                  </a:lnTo>
                  <a:lnTo>
                    <a:pt x="1469629" y="541437"/>
                  </a:lnTo>
                  <a:lnTo>
                    <a:pt x="1466003" y="539847"/>
                  </a:lnTo>
                  <a:lnTo>
                    <a:pt x="1462604" y="537804"/>
                  </a:lnTo>
                  <a:lnTo>
                    <a:pt x="1459205" y="535761"/>
                  </a:lnTo>
                  <a:lnTo>
                    <a:pt x="1456032" y="533490"/>
                  </a:lnTo>
                  <a:lnTo>
                    <a:pt x="1453086" y="530766"/>
                  </a:lnTo>
                  <a:lnTo>
                    <a:pt x="1450367" y="528041"/>
                  </a:lnTo>
                  <a:lnTo>
                    <a:pt x="1447874" y="525090"/>
                  </a:lnTo>
                  <a:lnTo>
                    <a:pt x="1445382" y="522139"/>
                  </a:lnTo>
                  <a:lnTo>
                    <a:pt x="1443342" y="518733"/>
                  </a:lnTo>
                  <a:lnTo>
                    <a:pt x="1441529" y="515100"/>
                  </a:lnTo>
                  <a:lnTo>
                    <a:pt x="1439943" y="511468"/>
                  </a:lnTo>
                  <a:lnTo>
                    <a:pt x="1438583" y="507608"/>
                  </a:lnTo>
                  <a:lnTo>
                    <a:pt x="1437677" y="503749"/>
                  </a:lnTo>
                  <a:lnTo>
                    <a:pt x="1436770" y="499662"/>
                  </a:lnTo>
                  <a:lnTo>
                    <a:pt x="1436317" y="495348"/>
                  </a:lnTo>
                  <a:lnTo>
                    <a:pt x="1419775" y="256735"/>
                  </a:lnTo>
                  <a:lnTo>
                    <a:pt x="1404592" y="280119"/>
                  </a:lnTo>
                  <a:lnTo>
                    <a:pt x="1396434" y="292606"/>
                  </a:lnTo>
                  <a:lnTo>
                    <a:pt x="1387596" y="304866"/>
                  </a:lnTo>
                  <a:lnTo>
                    <a:pt x="1378531" y="317580"/>
                  </a:lnTo>
                  <a:lnTo>
                    <a:pt x="1369014" y="330748"/>
                  </a:lnTo>
                  <a:lnTo>
                    <a:pt x="1359270" y="343916"/>
                  </a:lnTo>
                  <a:lnTo>
                    <a:pt x="1348845" y="357311"/>
                  </a:lnTo>
                  <a:lnTo>
                    <a:pt x="1338421" y="370933"/>
                  </a:lnTo>
                  <a:lnTo>
                    <a:pt x="1327317" y="384782"/>
                  </a:lnTo>
                  <a:lnTo>
                    <a:pt x="1315760" y="398632"/>
                  </a:lnTo>
                  <a:lnTo>
                    <a:pt x="1303750" y="412935"/>
                  </a:lnTo>
                  <a:lnTo>
                    <a:pt x="1291513" y="426784"/>
                  </a:lnTo>
                  <a:lnTo>
                    <a:pt x="1278823" y="441314"/>
                  </a:lnTo>
                  <a:lnTo>
                    <a:pt x="1265679" y="455390"/>
                  </a:lnTo>
                  <a:lnTo>
                    <a:pt x="1252082" y="469920"/>
                  </a:lnTo>
                  <a:lnTo>
                    <a:pt x="1233500" y="488991"/>
                  </a:lnTo>
                  <a:lnTo>
                    <a:pt x="1214465" y="507608"/>
                  </a:lnTo>
                  <a:lnTo>
                    <a:pt x="1195430" y="525998"/>
                  </a:lnTo>
                  <a:lnTo>
                    <a:pt x="1175715" y="543707"/>
                  </a:lnTo>
                  <a:lnTo>
                    <a:pt x="1156226" y="560961"/>
                  </a:lnTo>
                  <a:lnTo>
                    <a:pt x="1136058" y="577762"/>
                  </a:lnTo>
                  <a:lnTo>
                    <a:pt x="1115663" y="594336"/>
                  </a:lnTo>
                  <a:lnTo>
                    <a:pt x="1095041" y="610455"/>
                  </a:lnTo>
                  <a:lnTo>
                    <a:pt x="1074193" y="625893"/>
                  </a:lnTo>
                  <a:lnTo>
                    <a:pt x="1053118" y="641105"/>
                  </a:lnTo>
                  <a:lnTo>
                    <a:pt x="1031590" y="655408"/>
                  </a:lnTo>
                  <a:lnTo>
                    <a:pt x="1010062" y="669711"/>
                  </a:lnTo>
                  <a:lnTo>
                    <a:pt x="988081" y="683333"/>
                  </a:lnTo>
                  <a:lnTo>
                    <a:pt x="966099" y="696501"/>
                  </a:lnTo>
                  <a:lnTo>
                    <a:pt x="943891" y="709442"/>
                  </a:lnTo>
                  <a:lnTo>
                    <a:pt x="921004" y="721702"/>
                  </a:lnTo>
                  <a:lnTo>
                    <a:pt x="906954" y="729194"/>
                  </a:lnTo>
                  <a:lnTo>
                    <a:pt x="892451" y="736232"/>
                  </a:lnTo>
                  <a:lnTo>
                    <a:pt x="878174" y="743497"/>
                  </a:lnTo>
                  <a:lnTo>
                    <a:pt x="863671" y="750309"/>
                  </a:lnTo>
                  <a:lnTo>
                    <a:pt x="848941" y="756893"/>
                  </a:lnTo>
                  <a:lnTo>
                    <a:pt x="834212" y="763477"/>
                  </a:lnTo>
                  <a:lnTo>
                    <a:pt x="819482" y="769834"/>
                  </a:lnTo>
                  <a:lnTo>
                    <a:pt x="804526" y="775736"/>
                  </a:lnTo>
                  <a:lnTo>
                    <a:pt x="789569" y="781866"/>
                  </a:lnTo>
                  <a:lnTo>
                    <a:pt x="774613" y="787542"/>
                  </a:lnTo>
                  <a:lnTo>
                    <a:pt x="759430" y="793218"/>
                  </a:lnTo>
                  <a:lnTo>
                    <a:pt x="744247" y="798440"/>
                  </a:lnTo>
                  <a:lnTo>
                    <a:pt x="729064" y="803435"/>
                  </a:lnTo>
                  <a:lnTo>
                    <a:pt x="713655" y="808657"/>
                  </a:lnTo>
                  <a:lnTo>
                    <a:pt x="698472" y="813197"/>
                  </a:lnTo>
                  <a:lnTo>
                    <a:pt x="682609" y="817965"/>
                  </a:lnTo>
                  <a:lnTo>
                    <a:pt x="667199" y="822279"/>
                  </a:lnTo>
                  <a:lnTo>
                    <a:pt x="651563" y="826365"/>
                  </a:lnTo>
                  <a:lnTo>
                    <a:pt x="635701" y="830452"/>
                  </a:lnTo>
                  <a:lnTo>
                    <a:pt x="620064" y="834084"/>
                  </a:lnTo>
                  <a:lnTo>
                    <a:pt x="604202" y="837717"/>
                  </a:lnTo>
                  <a:lnTo>
                    <a:pt x="588112" y="841350"/>
                  </a:lnTo>
                  <a:lnTo>
                    <a:pt x="572249" y="844528"/>
                  </a:lnTo>
                  <a:lnTo>
                    <a:pt x="555933" y="847479"/>
                  </a:lnTo>
                  <a:lnTo>
                    <a:pt x="539618" y="850431"/>
                  </a:lnTo>
                  <a:lnTo>
                    <a:pt x="523528" y="852928"/>
                  </a:lnTo>
                  <a:lnTo>
                    <a:pt x="507212" y="855653"/>
                  </a:lnTo>
                  <a:lnTo>
                    <a:pt x="490896" y="857923"/>
                  </a:lnTo>
                  <a:lnTo>
                    <a:pt x="474353" y="859966"/>
                  </a:lnTo>
                  <a:lnTo>
                    <a:pt x="458037" y="861783"/>
                  </a:lnTo>
                  <a:lnTo>
                    <a:pt x="441268" y="863372"/>
                  </a:lnTo>
                  <a:lnTo>
                    <a:pt x="424726" y="864961"/>
                  </a:lnTo>
                  <a:lnTo>
                    <a:pt x="419287" y="865188"/>
                  </a:lnTo>
                  <a:lnTo>
                    <a:pt x="414075" y="864734"/>
                  </a:lnTo>
                  <a:lnTo>
                    <a:pt x="409089" y="863826"/>
                  </a:lnTo>
                  <a:lnTo>
                    <a:pt x="404104" y="862464"/>
                  </a:lnTo>
                  <a:lnTo>
                    <a:pt x="400252" y="861329"/>
                  </a:lnTo>
                  <a:lnTo>
                    <a:pt x="396626" y="859739"/>
                  </a:lnTo>
                  <a:lnTo>
                    <a:pt x="393227" y="857923"/>
                  </a:lnTo>
                  <a:lnTo>
                    <a:pt x="389827" y="855880"/>
                  </a:lnTo>
                  <a:lnTo>
                    <a:pt x="386882" y="853609"/>
                  </a:lnTo>
                  <a:lnTo>
                    <a:pt x="383936" y="850885"/>
                  </a:lnTo>
                  <a:lnTo>
                    <a:pt x="381216" y="848161"/>
                  </a:lnTo>
                  <a:lnTo>
                    <a:pt x="378497" y="845209"/>
                  </a:lnTo>
                  <a:lnTo>
                    <a:pt x="376231" y="842258"/>
                  </a:lnTo>
                  <a:lnTo>
                    <a:pt x="374191" y="838852"/>
                  </a:lnTo>
                  <a:lnTo>
                    <a:pt x="372378" y="835447"/>
                  </a:lnTo>
                  <a:lnTo>
                    <a:pt x="370566" y="831814"/>
                  </a:lnTo>
                  <a:lnTo>
                    <a:pt x="369206" y="827955"/>
                  </a:lnTo>
                  <a:lnTo>
                    <a:pt x="368299" y="824095"/>
                  </a:lnTo>
                  <a:lnTo>
                    <a:pt x="367620" y="820008"/>
                  </a:lnTo>
                  <a:lnTo>
                    <a:pt x="366940" y="815922"/>
                  </a:lnTo>
                  <a:lnTo>
                    <a:pt x="366713" y="810473"/>
                  </a:lnTo>
                  <a:lnTo>
                    <a:pt x="367167" y="805024"/>
                  </a:lnTo>
                  <a:lnTo>
                    <a:pt x="368073" y="799802"/>
                  </a:lnTo>
                  <a:lnTo>
                    <a:pt x="369206" y="795034"/>
                  </a:lnTo>
                  <a:lnTo>
                    <a:pt x="371472" y="790040"/>
                  </a:lnTo>
                  <a:lnTo>
                    <a:pt x="373738" y="785272"/>
                  </a:lnTo>
                  <a:lnTo>
                    <a:pt x="376231" y="780958"/>
                  </a:lnTo>
                  <a:lnTo>
                    <a:pt x="379403" y="776872"/>
                  </a:lnTo>
                  <a:lnTo>
                    <a:pt x="383029" y="773239"/>
                  </a:lnTo>
                  <a:lnTo>
                    <a:pt x="386882" y="769607"/>
                  </a:lnTo>
                  <a:lnTo>
                    <a:pt x="390961" y="766882"/>
                  </a:lnTo>
                  <a:lnTo>
                    <a:pt x="395266" y="763931"/>
                  </a:lnTo>
                  <a:lnTo>
                    <a:pt x="400252" y="761887"/>
                  </a:lnTo>
                  <a:lnTo>
                    <a:pt x="405237" y="760071"/>
                  </a:lnTo>
                  <a:lnTo>
                    <a:pt x="410222" y="758709"/>
                  </a:lnTo>
                  <a:lnTo>
                    <a:pt x="415661" y="758255"/>
                  </a:lnTo>
                  <a:lnTo>
                    <a:pt x="431071" y="756666"/>
                  </a:lnTo>
                  <a:lnTo>
                    <a:pt x="446027" y="755076"/>
                  </a:lnTo>
                  <a:lnTo>
                    <a:pt x="461210" y="753714"/>
                  </a:lnTo>
                  <a:lnTo>
                    <a:pt x="476166" y="751898"/>
                  </a:lnTo>
                  <a:lnTo>
                    <a:pt x="491123" y="749854"/>
                  </a:lnTo>
                  <a:lnTo>
                    <a:pt x="506079" y="747357"/>
                  </a:lnTo>
                  <a:lnTo>
                    <a:pt x="521035" y="745087"/>
                  </a:lnTo>
                  <a:lnTo>
                    <a:pt x="535765" y="742589"/>
                  </a:lnTo>
                  <a:lnTo>
                    <a:pt x="550495" y="739638"/>
                  </a:lnTo>
                  <a:lnTo>
                    <a:pt x="565224" y="736913"/>
                  </a:lnTo>
                  <a:lnTo>
                    <a:pt x="579728" y="733735"/>
                  </a:lnTo>
                  <a:lnTo>
                    <a:pt x="594231" y="730329"/>
                  </a:lnTo>
                  <a:lnTo>
                    <a:pt x="608734" y="726697"/>
                  </a:lnTo>
                  <a:lnTo>
                    <a:pt x="623010" y="723064"/>
                  </a:lnTo>
                  <a:lnTo>
                    <a:pt x="637287" y="719432"/>
                  </a:lnTo>
                  <a:lnTo>
                    <a:pt x="651563" y="715345"/>
                  </a:lnTo>
                  <a:lnTo>
                    <a:pt x="665613" y="711259"/>
                  </a:lnTo>
                  <a:lnTo>
                    <a:pt x="679890" y="706945"/>
                  </a:lnTo>
                  <a:lnTo>
                    <a:pt x="693713" y="702404"/>
                  </a:lnTo>
                  <a:lnTo>
                    <a:pt x="707763" y="697864"/>
                  </a:lnTo>
                  <a:lnTo>
                    <a:pt x="721586" y="692869"/>
                  </a:lnTo>
                  <a:lnTo>
                    <a:pt x="735183" y="687874"/>
                  </a:lnTo>
                  <a:lnTo>
                    <a:pt x="749233" y="682652"/>
                  </a:lnTo>
                  <a:lnTo>
                    <a:pt x="762603" y="677430"/>
                  </a:lnTo>
                  <a:lnTo>
                    <a:pt x="776199" y="671755"/>
                  </a:lnTo>
                  <a:lnTo>
                    <a:pt x="789569" y="666079"/>
                  </a:lnTo>
                  <a:lnTo>
                    <a:pt x="803166" y="660176"/>
                  </a:lnTo>
                  <a:lnTo>
                    <a:pt x="816536" y="654273"/>
                  </a:lnTo>
                  <a:lnTo>
                    <a:pt x="829679" y="648143"/>
                  </a:lnTo>
                  <a:lnTo>
                    <a:pt x="842823" y="641559"/>
                  </a:lnTo>
                  <a:lnTo>
                    <a:pt x="855966" y="634975"/>
                  </a:lnTo>
                  <a:lnTo>
                    <a:pt x="868883" y="628164"/>
                  </a:lnTo>
                  <a:lnTo>
                    <a:pt x="889505" y="617039"/>
                  </a:lnTo>
                  <a:lnTo>
                    <a:pt x="910126" y="605460"/>
                  </a:lnTo>
                  <a:lnTo>
                    <a:pt x="930068" y="593655"/>
                  </a:lnTo>
                  <a:lnTo>
                    <a:pt x="950237" y="580941"/>
                  </a:lnTo>
                  <a:lnTo>
                    <a:pt x="970178" y="568000"/>
                  </a:lnTo>
                  <a:lnTo>
                    <a:pt x="989667" y="554832"/>
                  </a:lnTo>
                  <a:lnTo>
                    <a:pt x="1008929" y="540982"/>
                  </a:lnTo>
                  <a:lnTo>
                    <a:pt x="1027964" y="526906"/>
                  </a:lnTo>
                  <a:lnTo>
                    <a:pt x="1046773" y="512149"/>
                  </a:lnTo>
                  <a:lnTo>
                    <a:pt x="1065355" y="497165"/>
                  </a:lnTo>
                  <a:lnTo>
                    <a:pt x="1083937" y="481726"/>
                  </a:lnTo>
                  <a:lnTo>
                    <a:pt x="1102066" y="466061"/>
                  </a:lnTo>
                  <a:lnTo>
                    <a:pt x="1119742" y="449714"/>
                  </a:lnTo>
                  <a:lnTo>
                    <a:pt x="1137644" y="433141"/>
                  </a:lnTo>
                  <a:lnTo>
                    <a:pt x="1154866" y="416113"/>
                  </a:lnTo>
                  <a:lnTo>
                    <a:pt x="1171862" y="398859"/>
                  </a:lnTo>
                  <a:lnTo>
                    <a:pt x="1184779" y="385236"/>
                  </a:lnTo>
                  <a:lnTo>
                    <a:pt x="1197469" y="371841"/>
                  </a:lnTo>
                  <a:lnTo>
                    <a:pt x="1209480" y="358219"/>
                  </a:lnTo>
                  <a:lnTo>
                    <a:pt x="1221037" y="344597"/>
                  </a:lnTo>
                  <a:lnTo>
                    <a:pt x="1232367" y="331429"/>
                  </a:lnTo>
                  <a:lnTo>
                    <a:pt x="1243245" y="318261"/>
                  </a:lnTo>
                  <a:lnTo>
                    <a:pt x="1253895" y="305093"/>
                  </a:lnTo>
                  <a:lnTo>
                    <a:pt x="1263866" y="292606"/>
                  </a:lnTo>
                  <a:lnTo>
                    <a:pt x="1273384" y="279665"/>
                  </a:lnTo>
                  <a:lnTo>
                    <a:pt x="1282675" y="267178"/>
                  </a:lnTo>
                  <a:lnTo>
                    <a:pt x="1291739" y="255145"/>
                  </a:lnTo>
                  <a:lnTo>
                    <a:pt x="1300124" y="242886"/>
                  </a:lnTo>
                  <a:lnTo>
                    <a:pt x="1308282" y="231307"/>
                  </a:lnTo>
                  <a:lnTo>
                    <a:pt x="1316213" y="219728"/>
                  </a:lnTo>
                  <a:lnTo>
                    <a:pt x="1330263" y="197706"/>
                  </a:lnTo>
                  <a:lnTo>
                    <a:pt x="1107958" y="281027"/>
                  </a:lnTo>
                  <a:lnTo>
                    <a:pt x="1102746" y="282390"/>
                  </a:lnTo>
                  <a:lnTo>
                    <a:pt x="1097534" y="283525"/>
                  </a:lnTo>
                  <a:lnTo>
                    <a:pt x="1092322" y="283979"/>
                  </a:lnTo>
                  <a:lnTo>
                    <a:pt x="1087110" y="283979"/>
                  </a:lnTo>
                  <a:lnTo>
                    <a:pt x="1081898" y="283752"/>
                  </a:lnTo>
                  <a:lnTo>
                    <a:pt x="1076686" y="282844"/>
                  </a:lnTo>
                  <a:lnTo>
                    <a:pt x="1071927" y="281255"/>
                  </a:lnTo>
                  <a:lnTo>
                    <a:pt x="1067168" y="279438"/>
                  </a:lnTo>
                  <a:lnTo>
                    <a:pt x="1062636" y="277168"/>
                  </a:lnTo>
                  <a:lnTo>
                    <a:pt x="1058103" y="274216"/>
                  </a:lnTo>
                  <a:lnTo>
                    <a:pt x="1054251" y="270811"/>
                  </a:lnTo>
                  <a:lnTo>
                    <a:pt x="1050399" y="267178"/>
                  </a:lnTo>
                  <a:lnTo>
                    <a:pt x="1047226" y="263319"/>
                  </a:lnTo>
                  <a:lnTo>
                    <a:pt x="1044054" y="259005"/>
                  </a:lnTo>
                  <a:lnTo>
                    <a:pt x="1041561" y="254237"/>
                  </a:lnTo>
                  <a:lnTo>
                    <a:pt x="1039295" y="249470"/>
                  </a:lnTo>
                  <a:lnTo>
                    <a:pt x="1037482" y="244021"/>
                  </a:lnTo>
                  <a:lnTo>
                    <a:pt x="1036575" y="238799"/>
                  </a:lnTo>
                  <a:lnTo>
                    <a:pt x="1036122" y="233350"/>
                  </a:lnTo>
                  <a:lnTo>
                    <a:pt x="1036122" y="228355"/>
                  </a:lnTo>
                  <a:lnTo>
                    <a:pt x="1036349" y="223134"/>
                  </a:lnTo>
                  <a:lnTo>
                    <a:pt x="1037255" y="218139"/>
                  </a:lnTo>
                  <a:lnTo>
                    <a:pt x="1038841" y="213144"/>
                  </a:lnTo>
                  <a:lnTo>
                    <a:pt x="1040654" y="208376"/>
                  </a:lnTo>
                  <a:lnTo>
                    <a:pt x="1042920" y="203836"/>
                  </a:lnTo>
                  <a:lnTo>
                    <a:pt x="1045866" y="199295"/>
                  </a:lnTo>
                  <a:lnTo>
                    <a:pt x="1049266" y="195435"/>
                  </a:lnTo>
                  <a:lnTo>
                    <a:pt x="1052891" y="191576"/>
                  </a:lnTo>
                  <a:lnTo>
                    <a:pt x="1056744" y="188170"/>
                  </a:lnTo>
                  <a:lnTo>
                    <a:pt x="1061049" y="185219"/>
                  </a:lnTo>
                  <a:lnTo>
                    <a:pt x="1065582" y="182494"/>
                  </a:lnTo>
                  <a:lnTo>
                    <a:pt x="1070567" y="180451"/>
                  </a:lnTo>
                  <a:lnTo>
                    <a:pt x="1443569" y="41279"/>
                  </a:lnTo>
                  <a:lnTo>
                    <a:pt x="1446288" y="40370"/>
                  </a:lnTo>
                  <a:lnTo>
                    <a:pt x="1449461" y="39462"/>
                  </a:lnTo>
                  <a:lnTo>
                    <a:pt x="1452633" y="38781"/>
                  </a:lnTo>
                  <a:lnTo>
                    <a:pt x="1455579" y="38327"/>
                  </a:lnTo>
                  <a:lnTo>
                    <a:pt x="1458752" y="38100"/>
                  </a:lnTo>
                  <a:close/>
                  <a:moveTo>
                    <a:pt x="102528" y="0"/>
                  </a:moveTo>
                  <a:lnTo>
                    <a:pt x="107971" y="454"/>
                  </a:lnTo>
                  <a:lnTo>
                    <a:pt x="113189" y="681"/>
                  </a:lnTo>
                  <a:lnTo>
                    <a:pt x="118406" y="1361"/>
                  </a:lnTo>
                  <a:lnTo>
                    <a:pt x="123169" y="2268"/>
                  </a:lnTo>
                  <a:lnTo>
                    <a:pt x="128386" y="3403"/>
                  </a:lnTo>
                  <a:lnTo>
                    <a:pt x="133376" y="4764"/>
                  </a:lnTo>
                  <a:lnTo>
                    <a:pt x="137913" y="6578"/>
                  </a:lnTo>
                  <a:lnTo>
                    <a:pt x="142450" y="8393"/>
                  </a:lnTo>
                  <a:lnTo>
                    <a:pt x="147213" y="10434"/>
                  </a:lnTo>
                  <a:lnTo>
                    <a:pt x="151523" y="12476"/>
                  </a:lnTo>
                  <a:lnTo>
                    <a:pt x="156059" y="14971"/>
                  </a:lnTo>
                  <a:lnTo>
                    <a:pt x="160143" y="17693"/>
                  </a:lnTo>
                  <a:lnTo>
                    <a:pt x="164225" y="20642"/>
                  </a:lnTo>
                  <a:lnTo>
                    <a:pt x="168082" y="23590"/>
                  </a:lnTo>
                  <a:lnTo>
                    <a:pt x="171711" y="26993"/>
                  </a:lnTo>
                  <a:lnTo>
                    <a:pt x="175340" y="30169"/>
                  </a:lnTo>
                  <a:lnTo>
                    <a:pt x="178743" y="33798"/>
                  </a:lnTo>
                  <a:lnTo>
                    <a:pt x="181918" y="37427"/>
                  </a:lnTo>
                  <a:lnTo>
                    <a:pt x="185094" y="41510"/>
                  </a:lnTo>
                  <a:lnTo>
                    <a:pt x="188043" y="45593"/>
                  </a:lnTo>
                  <a:lnTo>
                    <a:pt x="190538" y="49676"/>
                  </a:lnTo>
                  <a:lnTo>
                    <a:pt x="193033" y="53986"/>
                  </a:lnTo>
                  <a:lnTo>
                    <a:pt x="195074" y="58296"/>
                  </a:lnTo>
                  <a:lnTo>
                    <a:pt x="197343" y="63059"/>
                  </a:lnTo>
                  <a:lnTo>
                    <a:pt x="199157" y="67596"/>
                  </a:lnTo>
                  <a:lnTo>
                    <a:pt x="200745" y="72359"/>
                  </a:lnTo>
                  <a:lnTo>
                    <a:pt x="202106" y="77122"/>
                  </a:lnTo>
                  <a:lnTo>
                    <a:pt x="203467" y="82340"/>
                  </a:lnTo>
                  <a:lnTo>
                    <a:pt x="204148" y="87330"/>
                  </a:lnTo>
                  <a:lnTo>
                    <a:pt x="205055" y="92320"/>
                  </a:lnTo>
                  <a:lnTo>
                    <a:pt x="205282" y="97537"/>
                  </a:lnTo>
                  <a:lnTo>
                    <a:pt x="205509" y="102981"/>
                  </a:lnTo>
                  <a:lnTo>
                    <a:pt x="205509" y="2092965"/>
                  </a:lnTo>
                  <a:lnTo>
                    <a:pt x="2195719" y="2092965"/>
                  </a:lnTo>
                  <a:lnTo>
                    <a:pt x="2201163" y="2093192"/>
                  </a:lnTo>
                  <a:lnTo>
                    <a:pt x="2206380" y="2093419"/>
                  </a:lnTo>
                  <a:lnTo>
                    <a:pt x="2211597" y="2094326"/>
                  </a:lnTo>
                  <a:lnTo>
                    <a:pt x="2216587" y="2095233"/>
                  </a:lnTo>
                  <a:lnTo>
                    <a:pt x="2221578" y="2096367"/>
                  </a:lnTo>
                  <a:lnTo>
                    <a:pt x="2226568" y="2097501"/>
                  </a:lnTo>
                  <a:lnTo>
                    <a:pt x="2231105" y="2099316"/>
                  </a:lnTo>
                  <a:lnTo>
                    <a:pt x="2235868" y="2101131"/>
                  </a:lnTo>
                  <a:lnTo>
                    <a:pt x="2240405" y="2103172"/>
                  </a:lnTo>
                  <a:lnTo>
                    <a:pt x="2244714" y="2105667"/>
                  </a:lnTo>
                  <a:lnTo>
                    <a:pt x="2249251" y="2107936"/>
                  </a:lnTo>
                  <a:lnTo>
                    <a:pt x="2253334" y="2110658"/>
                  </a:lnTo>
                  <a:lnTo>
                    <a:pt x="2257417" y="2113606"/>
                  </a:lnTo>
                  <a:lnTo>
                    <a:pt x="2261273" y="2116328"/>
                  </a:lnTo>
                  <a:lnTo>
                    <a:pt x="2264902" y="2119731"/>
                  </a:lnTo>
                  <a:lnTo>
                    <a:pt x="2268532" y="2123133"/>
                  </a:lnTo>
                  <a:lnTo>
                    <a:pt x="2271934" y="2126763"/>
                  </a:lnTo>
                  <a:lnTo>
                    <a:pt x="2275337" y="2130619"/>
                  </a:lnTo>
                  <a:lnTo>
                    <a:pt x="2278285" y="2134475"/>
                  </a:lnTo>
                  <a:lnTo>
                    <a:pt x="2281234" y="2138331"/>
                  </a:lnTo>
                  <a:lnTo>
                    <a:pt x="2283729" y="2142414"/>
                  </a:lnTo>
                  <a:lnTo>
                    <a:pt x="2286224" y="2146724"/>
                  </a:lnTo>
                  <a:lnTo>
                    <a:pt x="2288720" y="2151260"/>
                  </a:lnTo>
                  <a:lnTo>
                    <a:pt x="2290761" y="2155797"/>
                  </a:lnTo>
                  <a:lnTo>
                    <a:pt x="2292576" y="2160560"/>
                  </a:lnTo>
                  <a:lnTo>
                    <a:pt x="2294164" y="2165324"/>
                  </a:lnTo>
                  <a:lnTo>
                    <a:pt x="2295298" y="2170087"/>
                  </a:lnTo>
                  <a:lnTo>
                    <a:pt x="2296659" y="2175304"/>
                  </a:lnTo>
                  <a:lnTo>
                    <a:pt x="2297339" y="2180068"/>
                  </a:lnTo>
                  <a:lnTo>
                    <a:pt x="2298246" y="2185285"/>
                  </a:lnTo>
                  <a:lnTo>
                    <a:pt x="2298473" y="2190729"/>
                  </a:lnTo>
                  <a:lnTo>
                    <a:pt x="2298700" y="2195946"/>
                  </a:lnTo>
                  <a:lnTo>
                    <a:pt x="2298473" y="2201163"/>
                  </a:lnTo>
                  <a:lnTo>
                    <a:pt x="2298246" y="2206380"/>
                  </a:lnTo>
                  <a:lnTo>
                    <a:pt x="2297339" y="2211597"/>
                  </a:lnTo>
                  <a:lnTo>
                    <a:pt x="2296659" y="2216361"/>
                  </a:lnTo>
                  <a:lnTo>
                    <a:pt x="2295298" y="2221578"/>
                  </a:lnTo>
                  <a:lnTo>
                    <a:pt x="2294164" y="2226568"/>
                  </a:lnTo>
                  <a:lnTo>
                    <a:pt x="2292576" y="2231105"/>
                  </a:lnTo>
                  <a:lnTo>
                    <a:pt x="2290761" y="2235868"/>
                  </a:lnTo>
                  <a:lnTo>
                    <a:pt x="2288720" y="2240405"/>
                  </a:lnTo>
                  <a:lnTo>
                    <a:pt x="2286224" y="2244941"/>
                  </a:lnTo>
                  <a:lnTo>
                    <a:pt x="2283729" y="2249251"/>
                  </a:lnTo>
                  <a:lnTo>
                    <a:pt x="2281234" y="2253334"/>
                  </a:lnTo>
                  <a:lnTo>
                    <a:pt x="2278285" y="2257417"/>
                  </a:lnTo>
                  <a:lnTo>
                    <a:pt x="2275337" y="2261273"/>
                  </a:lnTo>
                  <a:lnTo>
                    <a:pt x="2271934" y="2264902"/>
                  </a:lnTo>
                  <a:lnTo>
                    <a:pt x="2268532" y="2268532"/>
                  </a:lnTo>
                  <a:lnTo>
                    <a:pt x="2264902" y="2271934"/>
                  </a:lnTo>
                  <a:lnTo>
                    <a:pt x="2261273" y="2275337"/>
                  </a:lnTo>
                  <a:lnTo>
                    <a:pt x="2257417" y="2278059"/>
                  </a:lnTo>
                  <a:lnTo>
                    <a:pt x="2253334" y="2281234"/>
                  </a:lnTo>
                  <a:lnTo>
                    <a:pt x="2249251" y="2283729"/>
                  </a:lnTo>
                  <a:lnTo>
                    <a:pt x="2244714" y="2286451"/>
                  </a:lnTo>
                  <a:lnTo>
                    <a:pt x="2240405" y="2288493"/>
                  </a:lnTo>
                  <a:lnTo>
                    <a:pt x="2235868" y="2290534"/>
                  </a:lnTo>
                  <a:lnTo>
                    <a:pt x="2231105" y="2292349"/>
                  </a:lnTo>
                  <a:lnTo>
                    <a:pt x="2226568" y="2294164"/>
                  </a:lnTo>
                  <a:lnTo>
                    <a:pt x="2221578" y="2295298"/>
                  </a:lnTo>
                  <a:lnTo>
                    <a:pt x="2216587" y="2296659"/>
                  </a:lnTo>
                  <a:lnTo>
                    <a:pt x="2211597" y="2297566"/>
                  </a:lnTo>
                  <a:lnTo>
                    <a:pt x="2206380" y="2298246"/>
                  </a:lnTo>
                  <a:lnTo>
                    <a:pt x="2201163" y="2298473"/>
                  </a:lnTo>
                  <a:lnTo>
                    <a:pt x="2195719" y="2298700"/>
                  </a:lnTo>
                  <a:lnTo>
                    <a:pt x="102528" y="2298700"/>
                  </a:lnTo>
                  <a:lnTo>
                    <a:pt x="97310" y="2298473"/>
                  </a:lnTo>
                  <a:lnTo>
                    <a:pt x="92093" y="2298246"/>
                  </a:lnTo>
                  <a:lnTo>
                    <a:pt x="86876" y="2297566"/>
                  </a:lnTo>
                  <a:lnTo>
                    <a:pt x="81886" y="2296659"/>
                  </a:lnTo>
                  <a:lnTo>
                    <a:pt x="77122" y="2295298"/>
                  </a:lnTo>
                  <a:lnTo>
                    <a:pt x="72132" y="2294164"/>
                  </a:lnTo>
                  <a:lnTo>
                    <a:pt x="67142" y="2292349"/>
                  </a:lnTo>
                  <a:lnTo>
                    <a:pt x="62605" y="2290534"/>
                  </a:lnTo>
                  <a:lnTo>
                    <a:pt x="57842" y="2288493"/>
                  </a:lnTo>
                  <a:lnTo>
                    <a:pt x="53532" y="2286451"/>
                  </a:lnTo>
                  <a:lnTo>
                    <a:pt x="49449" y="2283729"/>
                  </a:lnTo>
                  <a:lnTo>
                    <a:pt x="45139" y="2281234"/>
                  </a:lnTo>
                  <a:lnTo>
                    <a:pt x="41283" y="2278059"/>
                  </a:lnTo>
                  <a:lnTo>
                    <a:pt x="37200" y="2275337"/>
                  </a:lnTo>
                  <a:lnTo>
                    <a:pt x="33344" y="2271934"/>
                  </a:lnTo>
                  <a:lnTo>
                    <a:pt x="29715" y="2268532"/>
                  </a:lnTo>
                  <a:lnTo>
                    <a:pt x="26539" y="2264902"/>
                  </a:lnTo>
                  <a:lnTo>
                    <a:pt x="23364" y="2261273"/>
                  </a:lnTo>
                  <a:lnTo>
                    <a:pt x="20188" y="2257417"/>
                  </a:lnTo>
                  <a:lnTo>
                    <a:pt x="17466" y="2253334"/>
                  </a:lnTo>
                  <a:lnTo>
                    <a:pt x="14517" y="2249251"/>
                  </a:lnTo>
                  <a:lnTo>
                    <a:pt x="12249" y="2244941"/>
                  </a:lnTo>
                  <a:lnTo>
                    <a:pt x="9981" y="2240405"/>
                  </a:lnTo>
                  <a:lnTo>
                    <a:pt x="7939" y="2235868"/>
                  </a:lnTo>
                  <a:lnTo>
                    <a:pt x="6125" y="2231105"/>
                  </a:lnTo>
                  <a:lnTo>
                    <a:pt x="4537" y="2226568"/>
                  </a:lnTo>
                  <a:lnTo>
                    <a:pt x="2949" y="2221578"/>
                  </a:lnTo>
                  <a:lnTo>
                    <a:pt x="2042" y="2216361"/>
                  </a:lnTo>
                  <a:lnTo>
                    <a:pt x="907" y="2211597"/>
                  </a:lnTo>
                  <a:lnTo>
                    <a:pt x="454" y="2206380"/>
                  </a:lnTo>
                  <a:lnTo>
                    <a:pt x="0" y="2201163"/>
                  </a:lnTo>
                  <a:lnTo>
                    <a:pt x="0" y="2195946"/>
                  </a:lnTo>
                  <a:lnTo>
                    <a:pt x="0" y="102981"/>
                  </a:lnTo>
                  <a:lnTo>
                    <a:pt x="0" y="97537"/>
                  </a:lnTo>
                  <a:lnTo>
                    <a:pt x="454" y="92320"/>
                  </a:lnTo>
                  <a:lnTo>
                    <a:pt x="907" y="87330"/>
                  </a:lnTo>
                  <a:lnTo>
                    <a:pt x="2042" y="82340"/>
                  </a:lnTo>
                  <a:lnTo>
                    <a:pt x="2949" y="77122"/>
                  </a:lnTo>
                  <a:lnTo>
                    <a:pt x="4537" y="72359"/>
                  </a:lnTo>
                  <a:lnTo>
                    <a:pt x="6125" y="67596"/>
                  </a:lnTo>
                  <a:lnTo>
                    <a:pt x="7939" y="63059"/>
                  </a:lnTo>
                  <a:lnTo>
                    <a:pt x="9981" y="58296"/>
                  </a:lnTo>
                  <a:lnTo>
                    <a:pt x="12249" y="53986"/>
                  </a:lnTo>
                  <a:lnTo>
                    <a:pt x="14517" y="49676"/>
                  </a:lnTo>
                  <a:lnTo>
                    <a:pt x="17466" y="45593"/>
                  </a:lnTo>
                  <a:lnTo>
                    <a:pt x="20188" y="41510"/>
                  </a:lnTo>
                  <a:lnTo>
                    <a:pt x="23364" y="37427"/>
                  </a:lnTo>
                  <a:lnTo>
                    <a:pt x="26539" y="33798"/>
                  </a:lnTo>
                  <a:lnTo>
                    <a:pt x="29715" y="30169"/>
                  </a:lnTo>
                  <a:lnTo>
                    <a:pt x="33344" y="26993"/>
                  </a:lnTo>
                  <a:lnTo>
                    <a:pt x="37200" y="23590"/>
                  </a:lnTo>
                  <a:lnTo>
                    <a:pt x="41283" y="20642"/>
                  </a:lnTo>
                  <a:lnTo>
                    <a:pt x="45139" y="17693"/>
                  </a:lnTo>
                  <a:lnTo>
                    <a:pt x="49449" y="14971"/>
                  </a:lnTo>
                  <a:lnTo>
                    <a:pt x="53532" y="12476"/>
                  </a:lnTo>
                  <a:lnTo>
                    <a:pt x="57842" y="10434"/>
                  </a:lnTo>
                  <a:lnTo>
                    <a:pt x="62605" y="8393"/>
                  </a:lnTo>
                  <a:lnTo>
                    <a:pt x="67142" y="6578"/>
                  </a:lnTo>
                  <a:lnTo>
                    <a:pt x="72132" y="4764"/>
                  </a:lnTo>
                  <a:lnTo>
                    <a:pt x="77122" y="3403"/>
                  </a:lnTo>
                  <a:lnTo>
                    <a:pt x="81886" y="2268"/>
                  </a:lnTo>
                  <a:lnTo>
                    <a:pt x="86876" y="1361"/>
                  </a:lnTo>
                  <a:lnTo>
                    <a:pt x="92093" y="681"/>
                  </a:lnTo>
                  <a:lnTo>
                    <a:pt x="97310" y="454"/>
                  </a:lnTo>
                  <a:lnTo>
                    <a:pt x="1025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55" kern="0">
                <a:solidFill>
                  <a:srgbClr val="405C7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976179" y="2573943"/>
            <a:ext cx="1337769" cy="1337769"/>
            <a:chOff x="5976179" y="2573943"/>
            <a:chExt cx="1337769" cy="1337769"/>
          </a:xfrm>
        </p:grpSpPr>
        <p:sp>
          <p:nvSpPr>
            <p:cNvPr id="60" name="菱形 59"/>
            <p:cNvSpPr/>
            <p:nvPr/>
          </p:nvSpPr>
          <p:spPr>
            <a:xfrm>
              <a:off x="5976179" y="2573943"/>
              <a:ext cx="1337769" cy="1337769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55" kern="0">
                <a:solidFill>
                  <a:srgbClr val="405C7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9" name="KSO_Shape"/>
            <p:cNvSpPr/>
            <p:nvPr/>
          </p:nvSpPr>
          <p:spPr bwMode="auto">
            <a:xfrm>
              <a:off x="6438178" y="3034384"/>
              <a:ext cx="413775" cy="418442"/>
            </a:xfrm>
            <a:custGeom>
              <a:avLst/>
              <a:gdLst>
                <a:gd name="T0" fmla="*/ 2147483646 w 5438"/>
                <a:gd name="T1" fmla="*/ 0 h 5494"/>
                <a:gd name="T2" fmla="*/ 0 w 5438"/>
                <a:gd name="T3" fmla="*/ 2147483646 h 5494"/>
                <a:gd name="T4" fmla="*/ 2147483646 w 5438"/>
                <a:gd name="T5" fmla="*/ 2147483646 h 5494"/>
                <a:gd name="T6" fmla="*/ 2147483646 w 5438"/>
                <a:gd name="T7" fmla="*/ 2147483646 h 5494"/>
                <a:gd name="T8" fmla="*/ 2147483646 w 5438"/>
                <a:gd name="T9" fmla="*/ 2147483646 h 5494"/>
                <a:gd name="T10" fmla="*/ 2147483646 w 5438"/>
                <a:gd name="T11" fmla="*/ 2147483646 h 5494"/>
                <a:gd name="T12" fmla="*/ 2147483646 w 5438"/>
                <a:gd name="T13" fmla="*/ 2147483646 h 5494"/>
                <a:gd name="T14" fmla="*/ 2147483646 w 5438"/>
                <a:gd name="T15" fmla="*/ 2147483646 h 5494"/>
                <a:gd name="T16" fmla="*/ 2147483646 w 5438"/>
                <a:gd name="T17" fmla="*/ 2147483646 h 5494"/>
                <a:gd name="T18" fmla="*/ 2147483646 w 5438"/>
                <a:gd name="T19" fmla="*/ 2147483646 h 5494"/>
                <a:gd name="T20" fmla="*/ 2147483646 w 5438"/>
                <a:gd name="T21" fmla="*/ 2147483646 h 5494"/>
                <a:gd name="T22" fmla="*/ 2147483646 w 5438"/>
                <a:gd name="T23" fmla="*/ 2147483646 h 5494"/>
                <a:gd name="T24" fmla="*/ 2147483646 w 5438"/>
                <a:gd name="T25" fmla="*/ 2147483646 h 5494"/>
                <a:gd name="T26" fmla="*/ 2147483646 w 5438"/>
                <a:gd name="T27" fmla="*/ 2147483646 h 5494"/>
                <a:gd name="T28" fmla="*/ 2147483646 w 5438"/>
                <a:gd name="T29" fmla="*/ 2147483646 h 5494"/>
                <a:gd name="T30" fmla="*/ 2147483646 w 5438"/>
                <a:gd name="T31" fmla="*/ 2147483646 h 5494"/>
                <a:gd name="T32" fmla="*/ 2147483646 w 5438"/>
                <a:gd name="T33" fmla="*/ 2147483646 h 5494"/>
                <a:gd name="T34" fmla="*/ 2147483646 w 5438"/>
                <a:gd name="T35" fmla="*/ 2147483646 h 5494"/>
                <a:gd name="T36" fmla="*/ 2147483646 w 5438"/>
                <a:gd name="T37" fmla="*/ 2147483646 h 5494"/>
                <a:gd name="T38" fmla="*/ 2147483646 w 5438"/>
                <a:gd name="T39" fmla="*/ 2147483646 h 5494"/>
                <a:gd name="T40" fmla="*/ 2147483646 w 5438"/>
                <a:gd name="T41" fmla="*/ 2147483646 h 5494"/>
                <a:gd name="T42" fmla="*/ 2147483646 w 5438"/>
                <a:gd name="T43" fmla="*/ 2147483646 h 5494"/>
                <a:gd name="T44" fmla="*/ 2147483646 w 5438"/>
                <a:gd name="T45" fmla="*/ 2147483646 h 5494"/>
                <a:gd name="T46" fmla="*/ 2147483646 w 5438"/>
                <a:gd name="T47" fmla="*/ 2147483646 h 5494"/>
                <a:gd name="T48" fmla="*/ 2147483646 w 5438"/>
                <a:gd name="T49" fmla="*/ 2147483646 h 5494"/>
                <a:gd name="T50" fmla="*/ 2147483646 w 5438"/>
                <a:gd name="T51" fmla="*/ 2147483646 h 5494"/>
                <a:gd name="T52" fmla="*/ 2147483646 w 5438"/>
                <a:gd name="T53" fmla="*/ 2147483646 h 5494"/>
                <a:gd name="T54" fmla="*/ 2147483646 w 5438"/>
                <a:gd name="T55" fmla="*/ 2147483646 h 5494"/>
                <a:gd name="T56" fmla="*/ 2147483646 w 5438"/>
                <a:gd name="T57" fmla="*/ 2147483646 h 5494"/>
                <a:gd name="T58" fmla="*/ 2147483646 w 5438"/>
                <a:gd name="T59" fmla="*/ 2147483646 h 5494"/>
                <a:gd name="T60" fmla="*/ 2147483646 w 5438"/>
                <a:gd name="T61" fmla="*/ 2147483646 h 5494"/>
                <a:gd name="T62" fmla="*/ 2147483646 w 5438"/>
                <a:gd name="T63" fmla="*/ 2147483646 h 5494"/>
                <a:gd name="T64" fmla="*/ 2147483646 w 5438"/>
                <a:gd name="T65" fmla="*/ 2147483646 h 5494"/>
                <a:gd name="T66" fmla="*/ 2147483646 w 5438"/>
                <a:gd name="T67" fmla="*/ 2147483646 h 5494"/>
                <a:gd name="T68" fmla="*/ 2147483646 w 5438"/>
                <a:gd name="T69" fmla="*/ 2147483646 h 5494"/>
                <a:gd name="T70" fmla="*/ 2147483646 w 5438"/>
                <a:gd name="T71" fmla="*/ 2147483646 h 5494"/>
                <a:gd name="T72" fmla="*/ 2147483646 w 5438"/>
                <a:gd name="T73" fmla="*/ 2147483646 h 5494"/>
                <a:gd name="T74" fmla="*/ 2147483646 w 5438"/>
                <a:gd name="T75" fmla="*/ 2147483646 h 5494"/>
                <a:gd name="T76" fmla="*/ 2147483646 w 5438"/>
                <a:gd name="T77" fmla="*/ 2147483646 h 5494"/>
                <a:gd name="T78" fmla="*/ 2147483646 w 5438"/>
                <a:gd name="T79" fmla="*/ 2147483646 h 5494"/>
                <a:gd name="T80" fmla="*/ 2147483646 w 5438"/>
                <a:gd name="T81" fmla="*/ 2147483646 h 5494"/>
                <a:gd name="T82" fmla="*/ 2147483646 w 5438"/>
                <a:gd name="T83" fmla="*/ 2147483646 h 5494"/>
                <a:gd name="T84" fmla="*/ 2147483646 w 5438"/>
                <a:gd name="T85" fmla="*/ 2147483646 h 5494"/>
                <a:gd name="T86" fmla="*/ 2147483646 w 5438"/>
                <a:gd name="T87" fmla="*/ 2147483646 h 5494"/>
                <a:gd name="T88" fmla="*/ 2147483646 w 5438"/>
                <a:gd name="T89" fmla="*/ 2147483646 h 5494"/>
                <a:gd name="T90" fmla="*/ 2147483646 w 5438"/>
                <a:gd name="T91" fmla="*/ 2147483646 h 5494"/>
                <a:gd name="T92" fmla="*/ 2147483646 w 5438"/>
                <a:gd name="T93" fmla="*/ 2147483646 h 5494"/>
                <a:gd name="T94" fmla="*/ 2147483646 w 5438"/>
                <a:gd name="T95" fmla="*/ 2147483646 h 5494"/>
                <a:gd name="T96" fmla="*/ 2147483646 w 5438"/>
                <a:gd name="T97" fmla="*/ 2147483646 h 5494"/>
                <a:gd name="T98" fmla="*/ 2147483646 w 5438"/>
                <a:gd name="T99" fmla="*/ 2147483646 h 5494"/>
                <a:gd name="T100" fmla="*/ 2147483646 w 5438"/>
                <a:gd name="T101" fmla="*/ 2147483646 h 5494"/>
                <a:gd name="T102" fmla="*/ 2147483646 w 5438"/>
                <a:gd name="T103" fmla="*/ 2147483646 h 5494"/>
                <a:gd name="T104" fmla="*/ 2147483646 w 5438"/>
                <a:gd name="T105" fmla="*/ 2147483646 h 5494"/>
                <a:gd name="T106" fmla="*/ 2147483646 w 5438"/>
                <a:gd name="T107" fmla="*/ 2147483646 h 5494"/>
                <a:gd name="T108" fmla="*/ 2147483646 w 5438"/>
                <a:gd name="T109" fmla="*/ 2147483646 h 5494"/>
                <a:gd name="T110" fmla="*/ 2147483646 w 5438"/>
                <a:gd name="T111" fmla="*/ 2147483646 h 5494"/>
                <a:gd name="T112" fmla="*/ 2147483646 w 5438"/>
                <a:gd name="T113" fmla="*/ 2147483646 h 5494"/>
                <a:gd name="T114" fmla="*/ 2147483646 w 5438"/>
                <a:gd name="T115" fmla="*/ 2147483646 h 5494"/>
                <a:gd name="T116" fmla="*/ 2147483646 w 5438"/>
                <a:gd name="T117" fmla="*/ 2147483646 h 5494"/>
                <a:gd name="T118" fmla="*/ 2147483646 w 5438"/>
                <a:gd name="T119" fmla="*/ 2147483646 h 54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438" h="5494">
                  <a:moveTo>
                    <a:pt x="2825" y="454"/>
                  </a:moveTo>
                  <a:lnTo>
                    <a:pt x="2825" y="0"/>
                  </a:lnTo>
                  <a:lnTo>
                    <a:pt x="2514" y="0"/>
                  </a:lnTo>
                  <a:lnTo>
                    <a:pt x="2514" y="454"/>
                  </a:lnTo>
                  <a:lnTo>
                    <a:pt x="0" y="454"/>
                  </a:lnTo>
                  <a:lnTo>
                    <a:pt x="0" y="1259"/>
                  </a:lnTo>
                  <a:lnTo>
                    <a:pt x="276" y="1259"/>
                  </a:lnTo>
                  <a:lnTo>
                    <a:pt x="276" y="4295"/>
                  </a:lnTo>
                  <a:lnTo>
                    <a:pt x="2197" y="4295"/>
                  </a:lnTo>
                  <a:lnTo>
                    <a:pt x="1028" y="5252"/>
                  </a:lnTo>
                  <a:lnTo>
                    <a:pt x="1225" y="5494"/>
                  </a:lnTo>
                  <a:lnTo>
                    <a:pt x="2689" y="4295"/>
                  </a:lnTo>
                  <a:lnTo>
                    <a:pt x="2699" y="4295"/>
                  </a:lnTo>
                  <a:lnTo>
                    <a:pt x="4163" y="5494"/>
                  </a:lnTo>
                  <a:lnTo>
                    <a:pt x="4360" y="5252"/>
                  </a:lnTo>
                  <a:lnTo>
                    <a:pt x="3192" y="4295"/>
                  </a:lnTo>
                  <a:lnTo>
                    <a:pt x="5105" y="4295"/>
                  </a:lnTo>
                  <a:lnTo>
                    <a:pt x="5105" y="1259"/>
                  </a:lnTo>
                  <a:lnTo>
                    <a:pt x="5438" y="1259"/>
                  </a:lnTo>
                  <a:lnTo>
                    <a:pt x="5438" y="454"/>
                  </a:lnTo>
                  <a:lnTo>
                    <a:pt x="2825" y="454"/>
                  </a:lnTo>
                  <a:close/>
                  <a:moveTo>
                    <a:pt x="4793" y="3983"/>
                  </a:moveTo>
                  <a:lnTo>
                    <a:pt x="587" y="3983"/>
                  </a:lnTo>
                  <a:lnTo>
                    <a:pt x="587" y="1259"/>
                  </a:lnTo>
                  <a:lnTo>
                    <a:pt x="4793" y="1259"/>
                  </a:lnTo>
                  <a:lnTo>
                    <a:pt x="4793" y="3983"/>
                  </a:lnTo>
                  <a:close/>
                  <a:moveTo>
                    <a:pt x="1611" y="3281"/>
                  </a:moveTo>
                  <a:lnTo>
                    <a:pt x="1611" y="2471"/>
                  </a:lnTo>
                  <a:lnTo>
                    <a:pt x="2422" y="2471"/>
                  </a:lnTo>
                  <a:lnTo>
                    <a:pt x="2420" y="2429"/>
                  </a:lnTo>
                  <a:lnTo>
                    <a:pt x="2417" y="2388"/>
                  </a:lnTo>
                  <a:lnTo>
                    <a:pt x="2412" y="2347"/>
                  </a:lnTo>
                  <a:lnTo>
                    <a:pt x="2405" y="2308"/>
                  </a:lnTo>
                  <a:lnTo>
                    <a:pt x="2396" y="2268"/>
                  </a:lnTo>
                  <a:lnTo>
                    <a:pt x="2385" y="2230"/>
                  </a:lnTo>
                  <a:lnTo>
                    <a:pt x="2373" y="2192"/>
                  </a:lnTo>
                  <a:lnTo>
                    <a:pt x="2358" y="2156"/>
                  </a:lnTo>
                  <a:lnTo>
                    <a:pt x="2341" y="2120"/>
                  </a:lnTo>
                  <a:lnTo>
                    <a:pt x="2324" y="2085"/>
                  </a:lnTo>
                  <a:lnTo>
                    <a:pt x="2304" y="2051"/>
                  </a:lnTo>
                  <a:lnTo>
                    <a:pt x="2284" y="2018"/>
                  </a:lnTo>
                  <a:lnTo>
                    <a:pt x="2260" y="1986"/>
                  </a:lnTo>
                  <a:lnTo>
                    <a:pt x="2237" y="1956"/>
                  </a:lnTo>
                  <a:lnTo>
                    <a:pt x="2210" y="1926"/>
                  </a:lnTo>
                  <a:lnTo>
                    <a:pt x="2184" y="1898"/>
                  </a:lnTo>
                  <a:lnTo>
                    <a:pt x="2156" y="1871"/>
                  </a:lnTo>
                  <a:lnTo>
                    <a:pt x="2126" y="1846"/>
                  </a:lnTo>
                  <a:lnTo>
                    <a:pt x="2096" y="1822"/>
                  </a:lnTo>
                  <a:lnTo>
                    <a:pt x="2064" y="1799"/>
                  </a:lnTo>
                  <a:lnTo>
                    <a:pt x="2031" y="1778"/>
                  </a:lnTo>
                  <a:lnTo>
                    <a:pt x="1997" y="1759"/>
                  </a:lnTo>
                  <a:lnTo>
                    <a:pt x="1962" y="1741"/>
                  </a:lnTo>
                  <a:lnTo>
                    <a:pt x="1926" y="1724"/>
                  </a:lnTo>
                  <a:lnTo>
                    <a:pt x="1890" y="1710"/>
                  </a:lnTo>
                  <a:lnTo>
                    <a:pt x="1852" y="1697"/>
                  </a:lnTo>
                  <a:lnTo>
                    <a:pt x="1814" y="1686"/>
                  </a:lnTo>
                  <a:lnTo>
                    <a:pt x="1774" y="1677"/>
                  </a:lnTo>
                  <a:lnTo>
                    <a:pt x="1735" y="1670"/>
                  </a:lnTo>
                  <a:lnTo>
                    <a:pt x="1694" y="1665"/>
                  </a:lnTo>
                  <a:lnTo>
                    <a:pt x="1653" y="1662"/>
                  </a:lnTo>
                  <a:lnTo>
                    <a:pt x="1611" y="1660"/>
                  </a:lnTo>
                  <a:lnTo>
                    <a:pt x="1569" y="1662"/>
                  </a:lnTo>
                  <a:lnTo>
                    <a:pt x="1528" y="1665"/>
                  </a:lnTo>
                  <a:lnTo>
                    <a:pt x="1487" y="1670"/>
                  </a:lnTo>
                  <a:lnTo>
                    <a:pt x="1448" y="1677"/>
                  </a:lnTo>
                  <a:lnTo>
                    <a:pt x="1408" y="1686"/>
                  </a:lnTo>
                  <a:lnTo>
                    <a:pt x="1369" y="1697"/>
                  </a:lnTo>
                  <a:lnTo>
                    <a:pt x="1332" y="1710"/>
                  </a:lnTo>
                  <a:lnTo>
                    <a:pt x="1295" y="1724"/>
                  </a:lnTo>
                  <a:lnTo>
                    <a:pt x="1260" y="1741"/>
                  </a:lnTo>
                  <a:lnTo>
                    <a:pt x="1224" y="1759"/>
                  </a:lnTo>
                  <a:lnTo>
                    <a:pt x="1191" y="1778"/>
                  </a:lnTo>
                  <a:lnTo>
                    <a:pt x="1157" y="1799"/>
                  </a:lnTo>
                  <a:lnTo>
                    <a:pt x="1126" y="1822"/>
                  </a:lnTo>
                  <a:lnTo>
                    <a:pt x="1096" y="1846"/>
                  </a:lnTo>
                  <a:lnTo>
                    <a:pt x="1066" y="1871"/>
                  </a:lnTo>
                  <a:lnTo>
                    <a:pt x="1038" y="1898"/>
                  </a:lnTo>
                  <a:lnTo>
                    <a:pt x="1011" y="1926"/>
                  </a:lnTo>
                  <a:lnTo>
                    <a:pt x="986" y="1956"/>
                  </a:lnTo>
                  <a:lnTo>
                    <a:pt x="962" y="1986"/>
                  </a:lnTo>
                  <a:lnTo>
                    <a:pt x="939" y="2018"/>
                  </a:lnTo>
                  <a:lnTo>
                    <a:pt x="918" y="2051"/>
                  </a:lnTo>
                  <a:lnTo>
                    <a:pt x="899" y="2085"/>
                  </a:lnTo>
                  <a:lnTo>
                    <a:pt x="881" y="2120"/>
                  </a:lnTo>
                  <a:lnTo>
                    <a:pt x="864" y="2156"/>
                  </a:lnTo>
                  <a:lnTo>
                    <a:pt x="850" y="2192"/>
                  </a:lnTo>
                  <a:lnTo>
                    <a:pt x="837" y="2230"/>
                  </a:lnTo>
                  <a:lnTo>
                    <a:pt x="826" y="2268"/>
                  </a:lnTo>
                  <a:lnTo>
                    <a:pt x="817" y="2308"/>
                  </a:lnTo>
                  <a:lnTo>
                    <a:pt x="809" y="2347"/>
                  </a:lnTo>
                  <a:lnTo>
                    <a:pt x="804" y="2388"/>
                  </a:lnTo>
                  <a:lnTo>
                    <a:pt x="801" y="2429"/>
                  </a:lnTo>
                  <a:lnTo>
                    <a:pt x="800" y="2471"/>
                  </a:lnTo>
                  <a:lnTo>
                    <a:pt x="801" y="2513"/>
                  </a:lnTo>
                  <a:lnTo>
                    <a:pt x="804" y="2554"/>
                  </a:lnTo>
                  <a:lnTo>
                    <a:pt x="809" y="2595"/>
                  </a:lnTo>
                  <a:lnTo>
                    <a:pt x="817" y="2634"/>
                  </a:lnTo>
                  <a:lnTo>
                    <a:pt x="826" y="2674"/>
                  </a:lnTo>
                  <a:lnTo>
                    <a:pt x="837" y="2712"/>
                  </a:lnTo>
                  <a:lnTo>
                    <a:pt x="850" y="2750"/>
                  </a:lnTo>
                  <a:lnTo>
                    <a:pt x="864" y="2786"/>
                  </a:lnTo>
                  <a:lnTo>
                    <a:pt x="881" y="2822"/>
                  </a:lnTo>
                  <a:lnTo>
                    <a:pt x="899" y="2857"/>
                  </a:lnTo>
                  <a:lnTo>
                    <a:pt x="918" y="2891"/>
                  </a:lnTo>
                  <a:lnTo>
                    <a:pt x="939" y="2924"/>
                  </a:lnTo>
                  <a:lnTo>
                    <a:pt x="962" y="2956"/>
                  </a:lnTo>
                  <a:lnTo>
                    <a:pt x="986" y="2986"/>
                  </a:lnTo>
                  <a:lnTo>
                    <a:pt x="1011" y="3016"/>
                  </a:lnTo>
                  <a:lnTo>
                    <a:pt x="1038" y="3044"/>
                  </a:lnTo>
                  <a:lnTo>
                    <a:pt x="1066" y="3070"/>
                  </a:lnTo>
                  <a:lnTo>
                    <a:pt x="1096" y="3097"/>
                  </a:lnTo>
                  <a:lnTo>
                    <a:pt x="1126" y="3120"/>
                  </a:lnTo>
                  <a:lnTo>
                    <a:pt x="1157" y="3144"/>
                  </a:lnTo>
                  <a:lnTo>
                    <a:pt x="1191" y="3164"/>
                  </a:lnTo>
                  <a:lnTo>
                    <a:pt x="1224" y="3184"/>
                  </a:lnTo>
                  <a:lnTo>
                    <a:pt x="1260" y="3201"/>
                  </a:lnTo>
                  <a:lnTo>
                    <a:pt x="1295" y="3218"/>
                  </a:lnTo>
                  <a:lnTo>
                    <a:pt x="1332" y="3233"/>
                  </a:lnTo>
                  <a:lnTo>
                    <a:pt x="1369" y="3245"/>
                  </a:lnTo>
                  <a:lnTo>
                    <a:pt x="1408" y="3256"/>
                  </a:lnTo>
                  <a:lnTo>
                    <a:pt x="1448" y="3265"/>
                  </a:lnTo>
                  <a:lnTo>
                    <a:pt x="1487" y="3272"/>
                  </a:lnTo>
                  <a:lnTo>
                    <a:pt x="1528" y="3277"/>
                  </a:lnTo>
                  <a:lnTo>
                    <a:pt x="1569" y="3280"/>
                  </a:lnTo>
                  <a:lnTo>
                    <a:pt x="1611" y="3281"/>
                  </a:lnTo>
                  <a:close/>
                  <a:moveTo>
                    <a:pt x="1838" y="3503"/>
                  </a:moveTo>
                  <a:lnTo>
                    <a:pt x="1838" y="3503"/>
                  </a:lnTo>
                  <a:lnTo>
                    <a:pt x="1881" y="3502"/>
                  </a:lnTo>
                  <a:lnTo>
                    <a:pt x="1921" y="3499"/>
                  </a:lnTo>
                  <a:lnTo>
                    <a:pt x="1962" y="3493"/>
                  </a:lnTo>
                  <a:lnTo>
                    <a:pt x="2002" y="3486"/>
                  </a:lnTo>
                  <a:lnTo>
                    <a:pt x="2041" y="3477"/>
                  </a:lnTo>
                  <a:lnTo>
                    <a:pt x="2080" y="3466"/>
                  </a:lnTo>
                  <a:lnTo>
                    <a:pt x="2117" y="3453"/>
                  </a:lnTo>
                  <a:lnTo>
                    <a:pt x="2154" y="3439"/>
                  </a:lnTo>
                  <a:lnTo>
                    <a:pt x="2190" y="3422"/>
                  </a:lnTo>
                  <a:lnTo>
                    <a:pt x="2225" y="3404"/>
                  </a:lnTo>
                  <a:lnTo>
                    <a:pt x="2259" y="3385"/>
                  </a:lnTo>
                  <a:lnTo>
                    <a:pt x="2292" y="3364"/>
                  </a:lnTo>
                  <a:lnTo>
                    <a:pt x="2323" y="3341"/>
                  </a:lnTo>
                  <a:lnTo>
                    <a:pt x="2355" y="3317"/>
                  </a:lnTo>
                  <a:lnTo>
                    <a:pt x="2384" y="3292"/>
                  </a:lnTo>
                  <a:lnTo>
                    <a:pt x="2411" y="3265"/>
                  </a:lnTo>
                  <a:lnTo>
                    <a:pt x="2439" y="3237"/>
                  </a:lnTo>
                  <a:lnTo>
                    <a:pt x="2464" y="3207"/>
                  </a:lnTo>
                  <a:lnTo>
                    <a:pt x="2488" y="3177"/>
                  </a:lnTo>
                  <a:lnTo>
                    <a:pt x="2511" y="3146"/>
                  </a:lnTo>
                  <a:lnTo>
                    <a:pt x="2532" y="3112"/>
                  </a:lnTo>
                  <a:lnTo>
                    <a:pt x="2551" y="3079"/>
                  </a:lnTo>
                  <a:lnTo>
                    <a:pt x="2570" y="3043"/>
                  </a:lnTo>
                  <a:lnTo>
                    <a:pt x="2586" y="3008"/>
                  </a:lnTo>
                  <a:lnTo>
                    <a:pt x="2600" y="2971"/>
                  </a:lnTo>
                  <a:lnTo>
                    <a:pt x="2612" y="2933"/>
                  </a:lnTo>
                  <a:lnTo>
                    <a:pt x="2623" y="2895"/>
                  </a:lnTo>
                  <a:lnTo>
                    <a:pt x="2633" y="2855"/>
                  </a:lnTo>
                  <a:lnTo>
                    <a:pt x="2640" y="2816"/>
                  </a:lnTo>
                  <a:lnTo>
                    <a:pt x="2645" y="2775"/>
                  </a:lnTo>
                  <a:lnTo>
                    <a:pt x="2648" y="2734"/>
                  </a:lnTo>
                  <a:lnTo>
                    <a:pt x="2649" y="2692"/>
                  </a:lnTo>
                  <a:lnTo>
                    <a:pt x="1838" y="2692"/>
                  </a:lnTo>
                  <a:lnTo>
                    <a:pt x="1838" y="3503"/>
                  </a:lnTo>
                  <a:close/>
                  <a:moveTo>
                    <a:pt x="4318" y="1839"/>
                  </a:moveTo>
                  <a:lnTo>
                    <a:pt x="3281" y="1839"/>
                  </a:lnTo>
                  <a:lnTo>
                    <a:pt x="3281" y="2150"/>
                  </a:lnTo>
                  <a:lnTo>
                    <a:pt x="4318" y="2150"/>
                  </a:lnTo>
                  <a:lnTo>
                    <a:pt x="4318" y="1839"/>
                  </a:lnTo>
                  <a:close/>
                  <a:moveTo>
                    <a:pt x="4318" y="2411"/>
                  </a:moveTo>
                  <a:lnTo>
                    <a:pt x="3281" y="2411"/>
                  </a:lnTo>
                  <a:lnTo>
                    <a:pt x="3281" y="2723"/>
                  </a:lnTo>
                  <a:lnTo>
                    <a:pt x="4318" y="2723"/>
                  </a:lnTo>
                  <a:lnTo>
                    <a:pt x="4318" y="2411"/>
                  </a:lnTo>
                  <a:close/>
                  <a:moveTo>
                    <a:pt x="4318" y="2983"/>
                  </a:moveTo>
                  <a:lnTo>
                    <a:pt x="3281" y="2983"/>
                  </a:lnTo>
                  <a:lnTo>
                    <a:pt x="3281" y="3295"/>
                  </a:lnTo>
                  <a:lnTo>
                    <a:pt x="4318" y="3295"/>
                  </a:lnTo>
                  <a:lnTo>
                    <a:pt x="4318" y="29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55" kern="0">
                <a:solidFill>
                  <a:srgbClr val="405C7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KSO_Shape"/>
          <p:cNvSpPr/>
          <p:nvPr/>
        </p:nvSpPr>
        <p:spPr>
          <a:xfrm>
            <a:off x="7919055" y="3049940"/>
            <a:ext cx="404442" cy="387331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255" kern="0">
              <a:solidFill>
                <a:srgbClr val="405C7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1" name="TextBox 72"/>
          <p:cNvSpPr txBox="1"/>
          <p:nvPr/>
        </p:nvSpPr>
        <p:spPr>
          <a:xfrm>
            <a:off x="1034657" y="4407803"/>
            <a:ext cx="902811" cy="306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3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系统集成</a:t>
            </a:r>
            <a:endParaRPr lang="zh-CN" altLang="en-US" sz="13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2" name="TextBox 72"/>
          <p:cNvSpPr txBox="1"/>
          <p:nvPr/>
        </p:nvSpPr>
        <p:spPr>
          <a:xfrm>
            <a:off x="2594929" y="4407802"/>
            <a:ext cx="902811" cy="306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3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市场销售</a:t>
            </a:r>
            <a:endParaRPr lang="zh-CN" altLang="en-US" sz="13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517835" y="4407803"/>
            <a:ext cx="902811" cy="306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3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要件定义</a:t>
            </a:r>
            <a:endParaRPr lang="zh-CN" altLang="en-US" sz="13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TextBox 72"/>
          <p:cNvSpPr txBox="1"/>
          <p:nvPr/>
        </p:nvSpPr>
        <p:spPr>
          <a:xfrm>
            <a:off x="6228955" y="4407802"/>
            <a:ext cx="902811" cy="306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3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软件平台</a:t>
            </a:r>
            <a:endParaRPr lang="zh-CN" altLang="en-US" sz="13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5" name="TextBox 72"/>
          <p:cNvSpPr txBox="1"/>
          <p:nvPr/>
        </p:nvSpPr>
        <p:spPr>
          <a:xfrm>
            <a:off x="7638379" y="4407802"/>
            <a:ext cx="1082348" cy="306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3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定制化服务</a:t>
            </a:r>
            <a:endParaRPr lang="zh-CN" altLang="en-US" sz="13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2106" y="1491980"/>
            <a:ext cx="525635" cy="29288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1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时代电气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202701" y="1881755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100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三菱电机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59541" y="1773046"/>
            <a:ext cx="162847" cy="28345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&amp;</a:t>
            </a:r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685653" y="1881755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ja-JP"/>
            </a:defPPr>
            <a:lvl1pPr>
              <a:spcBef>
                <a:spcPts val="600"/>
              </a:spcBef>
              <a:defRPr sz="105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defRPr>
            </a:lvl1pPr>
          </a:lstStyle>
          <a:p>
            <a:r>
              <a:rPr lang="zh-CN" altLang="en-US" sz="1100" dirty="0">
                <a:solidFill>
                  <a:srgbClr val="F79646"/>
                </a:solidFill>
              </a:rPr>
              <a:t>三菱电机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612106" y="1944912"/>
            <a:ext cx="525635" cy="42471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ja-JP"/>
            </a:defPPr>
            <a:lvl1pPr>
              <a:spcBef>
                <a:spcPts val="600"/>
              </a:spcBef>
              <a:defRPr sz="105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defRPr>
            </a:lvl1pPr>
          </a:lstStyle>
          <a:p>
            <a:r>
              <a:rPr lang="zh-CN" altLang="en-US" sz="1100" dirty="0">
                <a:solidFill>
                  <a:srgbClr val="F79646"/>
                </a:solidFill>
              </a:rPr>
              <a:t>三菱电机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6306344" y="1881755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ja-JP"/>
            </a:defPPr>
            <a:lvl1pPr>
              <a:spcBef>
                <a:spcPts val="600"/>
              </a:spcBef>
              <a:defRPr sz="105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defRPr>
            </a:lvl1pPr>
          </a:lstStyle>
          <a:p>
            <a:r>
              <a:rPr lang="zh-CN" altLang="en-US" sz="1100" dirty="0">
                <a:solidFill>
                  <a:srgbClr val="F79646"/>
                </a:solidFill>
              </a:rPr>
              <a:t>三菱电机</a:t>
            </a:r>
          </a:p>
        </p:txBody>
      </p:sp>
      <p:sp>
        <p:nvSpPr>
          <p:cNvPr id="80" name="菱形 79"/>
          <p:cNvSpPr/>
          <p:nvPr/>
        </p:nvSpPr>
        <p:spPr>
          <a:xfrm>
            <a:off x="5701495" y="3403049"/>
            <a:ext cx="510219" cy="510219"/>
          </a:xfrm>
          <a:prstGeom prst="diamond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255" kern="0">
              <a:solidFill>
                <a:srgbClr val="405C7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菱形 80"/>
          <p:cNvSpPr/>
          <p:nvPr/>
        </p:nvSpPr>
        <p:spPr>
          <a:xfrm>
            <a:off x="8604173" y="3312049"/>
            <a:ext cx="510219" cy="510219"/>
          </a:xfrm>
          <a:prstGeom prst="diamond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255" kern="0">
              <a:solidFill>
                <a:srgbClr val="405C7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4103" y="4665439"/>
            <a:ext cx="1477768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由三菱电机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相关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SI</a:t>
            </a:r>
          </a:p>
          <a:p>
            <a:pPr algn="ctr">
              <a:spcBef>
                <a:spcPts val="600"/>
              </a:spcBef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负责作业台等系统集成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2307450" y="4665439"/>
            <a:ext cx="1477768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由三菱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电机</a:t>
            </a:r>
            <a:endParaRPr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负责整体销售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243281" y="4576068"/>
            <a:ext cx="1477768" cy="108213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三菱电机负责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IT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相关</a:t>
            </a:r>
            <a:endParaRPr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时代电气负责生产技术相关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934055" y="4667240"/>
            <a:ext cx="1477768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由三菱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电机</a:t>
            </a:r>
            <a:endParaRPr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负责软件整体开发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13324" y="5771155"/>
            <a:ext cx="1477768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5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由三菱电机</a:t>
            </a:r>
            <a:r>
              <a:rPr lang="en-US" altLang="zh-CN" sz="105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5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相关</a:t>
            </a:r>
            <a:r>
              <a:rPr lang="en-US" altLang="zh-CN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SI</a:t>
            </a: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或时代电气</a:t>
            </a:r>
            <a:r>
              <a:rPr lang="en-US" altLang="zh-CN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相关</a:t>
            </a:r>
            <a:r>
              <a:rPr lang="en-US" altLang="zh-CN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SI</a:t>
            </a:r>
            <a:endParaRPr lang="en-US" altLang="zh-CN" sz="105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负责作业台等系统集成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2311500" y="5943600"/>
            <a:ext cx="1477768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5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由三菱</a:t>
            </a: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电机</a:t>
            </a:r>
            <a:endParaRPr lang="en-US" altLang="zh-CN" sz="1050" dirty="0" smtClean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负责非中车相关销售</a:t>
            </a:r>
            <a:endParaRPr lang="en-US" altLang="zh-CN" sz="1050" dirty="0" smtClean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由时代电气</a:t>
            </a:r>
            <a:endParaRPr lang="en-US" altLang="zh-CN" sz="1050" dirty="0" smtClean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负责中</a:t>
            </a:r>
            <a:r>
              <a:rPr lang="zh-CN" altLang="en-US" sz="105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车相关销售</a:t>
            </a:r>
          </a:p>
          <a:p>
            <a:pPr algn="ctr">
              <a:spcBef>
                <a:spcPts val="600"/>
              </a:spcBef>
            </a:pPr>
            <a:endParaRPr lang="zh-CN" altLang="en-US" sz="105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4243281" y="5815998"/>
            <a:ext cx="1477768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三菱电机负责</a:t>
            </a:r>
            <a:r>
              <a:rPr lang="en-US" altLang="zh-CN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IT</a:t>
            </a: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相关（系统规划</a:t>
            </a:r>
            <a:r>
              <a:rPr lang="en-US" altLang="zh-CN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蓝图</a:t>
            </a:r>
            <a:r>
              <a:rPr lang="en-US" altLang="zh-CN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时代电气负责生产技术相关</a:t>
            </a:r>
            <a:endParaRPr lang="en-US" altLang="zh-CN" sz="1050" dirty="0" smtClean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及软件界面</a:t>
            </a:r>
            <a:endParaRPr lang="zh-CN" altLang="en-US" sz="105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929110" y="5749377"/>
            <a:ext cx="1477768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5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由三菱</a:t>
            </a: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电机</a:t>
            </a:r>
            <a:endParaRPr lang="en-US" altLang="zh-CN" sz="1050" dirty="0" smtClean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负责软件后续开发</a:t>
            </a:r>
            <a:endParaRPr lang="zh-CN" altLang="en-US" sz="105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等腰三角形 24"/>
          <p:cNvSpPr/>
          <p:nvPr/>
        </p:nvSpPr>
        <p:spPr>
          <a:xfrm rot="10800000">
            <a:off x="997754" y="5744879"/>
            <a:ext cx="8143103" cy="185191"/>
          </a:xfrm>
          <a:prstGeom prst="triangle">
            <a:avLst/>
          </a:prstGeom>
          <a:solidFill>
            <a:schemeClr val="bg1"/>
          </a:solidFill>
          <a:ln w="95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3" name="TextBox 72"/>
          <p:cNvSpPr txBox="1"/>
          <p:nvPr/>
        </p:nvSpPr>
        <p:spPr>
          <a:xfrm>
            <a:off x="4219777" y="4354499"/>
            <a:ext cx="1524776" cy="306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3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咨询（生技</a:t>
            </a:r>
            <a:r>
              <a:rPr lang="en-US" altLang="zh-CN" sz="13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+IT</a:t>
            </a:r>
            <a:r>
              <a:rPr lang="zh-CN" altLang="en-US" sz="13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zh-CN" altLang="en-US" sz="13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7452393" y="5684603"/>
            <a:ext cx="1942097" cy="108213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时代电气根据中车系相关客</a:t>
            </a:r>
            <a:endParaRPr lang="en-US" altLang="zh-CN" sz="1050" dirty="0" smtClean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户的工艺，对应定制服务</a:t>
            </a:r>
            <a:endParaRPr lang="en-US" altLang="zh-CN" sz="1050" dirty="0" smtClean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三菱电机根据非中车系相关客</a:t>
            </a:r>
            <a:endParaRPr lang="en-US" altLang="zh-CN" sz="1050" dirty="0" smtClean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户的工艺，对应定制服务</a:t>
            </a:r>
            <a:endParaRPr lang="zh-CN" altLang="en-US" sz="105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88708" y="1665731"/>
            <a:ext cx="525635" cy="29288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1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时代电气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436143" y="1946797"/>
            <a:ext cx="162847" cy="28345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&amp;</a:t>
            </a:r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669440" y="1663846"/>
            <a:ext cx="525635" cy="29288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1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时代电气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916875" y="1944912"/>
            <a:ext cx="162847" cy="28345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&amp;</a:t>
            </a:r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792537" y="1613528"/>
            <a:ext cx="525635" cy="29288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1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时代电气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039972" y="1894594"/>
            <a:ext cx="162847" cy="28345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05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&amp;</a:t>
            </a:r>
            <a:endParaRPr kumimoji="1" lang="zh-CN" altLang="en-US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92537" y="2149228"/>
            <a:ext cx="525635" cy="42471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ja-JP"/>
            </a:defPPr>
            <a:lvl1pPr>
              <a:spcBef>
                <a:spcPts val="600"/>
              </a:spcBef>
              <a:defRPr sz="105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defRPr>
            </a:lvl1pPr>
          </a:lstStyle>
          <a:p>
            <a:r>
              <a:rPr lang="zh-CN" altLang="en-US" sz="1100" dirty="0">
                <a:solidFill>
                  <a:srgbClr val="F79646"/>
                </a:solidFill>
              </a:rPr>
              <a:t>三菱电机</a:t>
            </a:r>
          </a:p>
        </p:txBody>
      </p:sp>
      <p:sp>
        <p:nvSpPr>
          <p:cNvPr id="55" name="菱形 54"/>
          <p:cNvSpPr/>
          <p:nvPr/>
        </p:nvSpPr>
        <p:spPr>
          <a:xfrm>
            <a:off x="2028135" y="2511236"/>
            <a:ext cx="510219" cy="508663"/>
          </a:xfrm>
          <a:prstGeom prst="diamond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255" kern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菱形 55"/>
          <p:cNvSpPr/>
          <p:nvPr/>
        </p:nvSpPr>
        <p:spPr>
          <a:xfrm>
            <a:off x="3551833" y="2506120"/>
            <a:ext cx="510219" cy="508663"/>
          </a:xfrm>
          <a:prstGeom prst="diamond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255" kern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6" name="菱形 85"/>
          <p:cNvSpPr/>
          <p:nvPr/>
        </p:nvSpPr>
        <p:spPr>
          <a:xfrm>
            <a:off x="8604172" y="2476255"/>
            <a:ext cx="510219" cy="508663"/>
          </a:xfrm>
          <a:prstGeom prst="diamond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255" kern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3" grpId="0"/>
      <p:bldP spid="75" grpId="0"/>
      <p:bldP spid="14" grpId="0"/>
      <p:bldP spid="76" grpId="0"/>
      <p:bldP spid="15" grpId="0"/>
      <p:bldP spid="77" grpId="0"/>
      <p:bldP spid="78" grpId="0"/>
      <p:bldP spid="79" grpId="0"/>
      <p:bldP spid="80" grpId="0" animBg="1"/>
      <p:bldP spid="81" grpId="0" animBg="1"/>
      <p:bldP spid="22" grpId="0"/>
      <p:bldP spid="82" grpId="0"/>
      <p:bldP spid="83" grpId="0"/>
      <p:bldP spid="84" grpId="0"/>
      <p:bldP spid="85" grpId="0"/>
      <p:bldP spid="90" grpId="0"/>
      <p:bldP spid="91" grpId="0"/>
      <p:bldP spid="92" grpId="0"/>
      <p:bldP spid="25" grpId="0" animBg="1"/>
      <p:bldP spid="93" grpId="0"/>
      <p:bldP spid="94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8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8978" y="640198"/>
            <a:ext cx="9757954" cy="5793374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zh-TW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介绍本次头脑风暴的目的及期望目标；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三菱电机新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平台介绍；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殿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刘余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介绍该平台智能化推进的方法流程；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总结目前已经完成的部分，及展示成果；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汪谢丹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就主题部分开展头脑风暴活动；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全体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产业化推进中双方合作的模式及分工；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后续里程碑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计划；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58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会议议程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255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422343" y="820420"/>
            <a:ext cx="1227865" cy="900000"/>
          </a:xfrm>
          <a:prstGeom prst="rect">
            <a:avLst/>
          </a:prstGeom>
          <a:solidFill>
            <a:srgbClr val="3E62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ct val="0"/>
              </a:spcBef>
              <a:defRPr/>
            </a:pPr>
            <a:endParaRPr lang="zh-CN" altLang="en-US" sz="1800" b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416199" y="807720"/>
            <a:ext cx="1212145" cy="91270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圆角矩形 35">
            <a:extLst>
              <a:ext uri="{FF2B5EF4-FFF2-40B4-BE49-F238E27FC236}">
                <a16:creationId xmlns:a16="http://schemas.microsoft.com/office/drawing/2014/main" id="{69F057B0-A501-4D24-8C5A-D4C7F5B06CEB}"/>
              </a:ext>
            </a:extLst>
          </p:cNvPr>
          <p:cNvSpPr/>
          <p:nvPr/>
        </p:nvSpPr>
        <p:spPr>
          <a:xfrm>
            <a:off x="981672" y="911198"/>
            <a:ext cx="640719" cy="359222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200" dirty="0">
                <a:solidFill>
                  <a:srgbClr val="FFFFFF"/>
                </a:solidFill>
                <a:latin typeface="+mn-ea"/>
              </a:rPr>
              <a:t>时期</a:t>
            </a:r>
          </a:p>
        </p:txBody>
      </p:sp>
      <p:sp>
        <p:nvSpPr>
          <p:cNvPr id="90" name="圆角矩形 35">
            <a:extLst>
              <a:ext uri="{FF2B5EF4-FFF2-40B4-BE49-F238E27FC236}">
                <a16:creationId xmlns:a16="http://schemas.microsoft.com/office/drawing/2014/main" id="{69F057B0-A501-4D24-8C5A-D4C7F5B06CEB}"/>
              </a:ext>
            </a:extLst>
          </p:cNvPr>
          <p:cNvSpPr/>
          <p:nvPr/>
        </p:nvSpPr>
        <p:spPr>
          <a:xfrm>
            <a:off x="504762" y="1332645"/>
            <a:ext cx="640719" cy="359222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200" dirty="0">
                <a:solidFill>
                  <a:srgbClr val="FFFFFF"/>
                </a:solidFill>
                <a:latin typeface="+mn-ea"/>
              </a:rPr>
              <a:t>范围</a:t>
            </a:r>
          </a:p>
        </p:txBody>
      </p:sp>
      <p:sp>
        <p:nvSpPr>
          <p:cNvPr id="102" name="标题 1"/>
          <p:cNvSpPr>
            <a:spLocks noGrp="1"/>
          </p:cNvSpPr>
          <p:nvPr>
            <p:ph type="title"/>
          </p:nvPr>
        </p:nvSpPr>
        <p:spPr>
          <a:xfrm>
            <a:off x="3797286" y="143813"/>
            <a:ext cx="4680520" cy="576064"/>
          </a:xfrm>
        </p:spPr>
        <p:txBody>
          <a:bodyPr/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itchFamily="50" charset="-128"/>
              </a:rPr>
              <a:t>产业化推进</a:t>
            </a: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itchFamily="50" charset="-128"/>
              </a:rPr>
              <a:t>Road Map</a:t>
            </a:r>
            <a:endParaRPr 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itchFamily="50" charset="-128"/>
            </a:endParaRPr>
          </a:p>
        </p:txBody>
      </p:sp>
      <p:sp>
        <p:nvSpPr>
          <p:cNvPr id="66" name="矩形 7"/>
          <p:cNvSpPr/>
          <p:nvPr/>
        </p:nvSpPr>
        <p:spPr>
          <a:xfrm>
            <a:off x="442829" y="1817567"/>
            <a:ext cx="1216248" cy="8940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/>
          <a:lstStyle/>
          <a:p>
            <a:pPr lvl="0" algn="ctr"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第一阶段：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株洲时代电气自用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7"/>
          <p:cNvSpPr/>
          <p:nvPr/>
        </p:nvSpPr>
        <p:spPr>
          <a:xfrm>
            <a:off x="448208" y="2808173"/>
            <a:ext cx="1206627" cy="20064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中车系目标应用场景规划设计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7"/>
          <p:cNvSpPr/>
          <p:nvPr/>
        </p:nvSpPr>
        <p:spPr>
          <a:xfrm>
            <a:off x="430150" y="4881745"/>
            <a:ext cx="1212249" cy="936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中车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系目标应用场景导入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9" name="直線コネクタ 7"/>
          <p:cNvCxnSpPr/>
          <p:nvPr/>
        </p:nvCxnSpPr>
        <p:spPr>
          <a:xfrm flipV="1">
            <a:off x="1741182" y="4843625"/>
            <a:ext cx="7428815" cy="38121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矩形 7"/>
          <p:cNvSpPr/>
          <p:nvPr/>
        </p:nvSpPr>
        <p:spPr>
          <a:xfrm>
            <a:off x="437838" y="5885649"/>
            <a:ext cx="1196871" cy="8916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第四阶段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全面推广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線コネクタ 7"/>
          <p:cNvCxnSpPr/>
          <p:nvPr/>
        </p:nvCxnSpPr>
        <p:spPr>
          <a:xfrm>
            <a:off x="1747134" y="5829906"/>
            <a:ext cx="7422862" cy="0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706228" y="807720"/>
          <a:ext cx="8066071" cy="5969565"/>
        </p:xfrm>
        <a:graphic>
          <a:graphicData uri="http://schemas.openxmlformats.org/drawingml/2006/table">
            <a:tbl>
              <a:tblPr/>
              <a:tblGrid>
                <a:gridCol w="620467">
                  <a:extLst>
                    <a:ext uri="{9D8B030D-6E8A-4147-A177-3AD203B41FA5}">
                      <a16:colId xmlns:a16="http://schemas.microsoft.com/office/drawing/2014/main" val="2976669762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3843930416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852132706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3297269554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1625073010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2494822638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3582591941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1769641977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3757801641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877790362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765787206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2321581629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1260519493"/>
                    </a:ext>
                  </a:extLst>
                </a:gridCol>
              </a:tblGrid>
              <a:tr h="356280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2019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</a:p>
                  </a:txBody>
                  <a:tcPr marL="8618" marR="8618" marT="8618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2021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662141"/>
                  </a:ext>
                </a:extLst>
              </a:tr>
              <a:tr h="5812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~12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上半年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下半年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上半年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下半年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327675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816959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51404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05445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602163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716730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85547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112694"/>
                  </a:ext>
                </a:extLst>
              </a:tr>
              <a:tr h="480796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197411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45109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901608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661193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028271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548032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203520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637813"/>
                  </a:ext>
                </a:extLst>
              </a:tr>
            </a:tbl>
          </a:graphicData>
        </a:graphic>
      </p:graphicFrame>
      <p:cxnSp>
        <p:nvCxnSpPr>
          <p:cNvPr id="37" name="直線コネクタ 7"/>
          <p:cNvCxnSpPr/>
          <p:nvPr/>
        </p:nvCxnSpPr>
        <p:spPr>
          <a:xfrm flipV="1">
            <a:off x="1715097" y="2711653"/>
            <a:ext cx="8104353" cy="29402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7"/>
          <p:cNvCxnSpPr/>
          <p:nvPr/>
        </p:nvCxnSpPr>
        <p:spPr>
          <a:xfrm flipV="1">
            <a:off x="1659077" y="4818817"/>
            <a:ext cx="8173530" cy="4737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7"/>
          <p:cNvCxnSpPr/>
          <p:nvPr/>
        </p:nvCxnSpPr>
        <p:spPr>
          <a:xfrm flipV="1">
            <a:off x="1715097" y="5821732"/>
            <a:ext cx="8173530" cy="4737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utoShape 8"/>
          <p:cNvSpPr>
            <a:spLocks noChangeArrowheads="1"/>
          </p:cNvSpPr>
          <p:nvPr/>
        </p:nvSpPr>
        <p:spPr bwMode="auto">
          <a:xfrm>
            <a:off x="1706228" y="1771666"/>
            <a:ext cx="1845864" cy="296285"/>
          </a:xfrm>
          <a:prstGeom prst="homePlate">
            <a:avLst>
              <a:gd name="adj" fmla="val 19031"/>
            </a:avLst>
          </a:prstGeom>
          <a:solidFill>
            <a:srgbClr val="FF000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lvl="0" algn="ctr">
              <a:lnSpc>
                <a:spcPct val="85000"/>
              </a:lnSpc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+mn-ea"/>
                <a:ea typeface="+mn-ea"/>
              </a:rPr>
              <a:t>基于目前着急的需求开发</a:t>
            </a:r>
            <a:endParaRPr lang="ja-JP" altLang="en-US" sz="12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58" name="AutoShape 8"/>
          <p:cNvSpPr>
            <a:spLocks noChangeArrowheads="1"/>
          </p:cNvSpPr>
          <p:nvPr/>
        </p:nvSpPr>
        <p:spPr bwMode="auto">
          <a:xfrm>
            <a:off x="7280031" y="4487307"/>
            <a:ext cx="624253" cy="311430"/>
          </a:xfrm>
          <a:prstGeom prst="homePlate">
            <a:avLst>
              <a:gd name="adj" fmla="val 15822"/>
            </a:avLst>
          </a:prstGeom>
          <a:solidFill>
            <a:srgbClr val="FFC00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lang="zh-CN" altLang="en-US" sz="1200" dirty="0" smtClean="0">
                <a:latin typeface="+mn-ea"/>
                <a:ea typeface="+mn-ea"/>
                <a:sym typeface="微软雅黑" panose="020B0503020204020204" pitchFamily="34" charset="-122"/>
              </a:rPr>
              <a:t>规划设计</a:t>
            </a:r>
            <a:endParaRPr lang="ja-JP" altLang="ja-JP" sz="1200" dirty="0"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103" name="AutoShape 8"/>
          <p:cNvSpPr>
            <a:spLocks noChangeArrowheads="1"/>
          </p:cNvSpPr>
          <p:nvPr/>
        </p:nvSpPr>
        <p:spPr bwMode="auto">
          <a:xfrm>
            <a:off x="1732718" y="2808173"/>
            <a:ext cx="2460649" cy="520010"/>
          </a:xfrm>
          <a:prstGeom prst="homePlate">
            <a:avLst>
              <a:gd name="adj" fmla="val 27774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lvl="0" algn="ctr">
              <a:lnSpc>
                <a:spcPct val="85000"/>
              </a:lnSpc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新</a:t>
            </a:r>
            <a:r>
              <a:rPr lang="en-US" altLang="zh-CN" sz="1200" dirty="0" smtClean="0">
                <a:latin typeface="+mn-ea"/>
                <a:ea typeface="+mn-ea"/>
              </a:rPr>
              <a:t>SMART</a:t>
            </a:r>
            <a:r>
              <a:rPr lang="zh-CN" altLang="en-US" sz="1200" dirty="0" smtClean="0">
                <a:latin typeface="+mn-ea"/>
                <a:ea typeface="+mn-ea"/>
              </a:rPr>
              <a:t>平台开发第一阶段</a:t>
            </a:r>
            <a:endParaRPr lang="en-US" altLang="zh-CN" sz="1200" dirty="0">
              <a:latin typeface="+mn-ea"/>
              <a:ea typeface="+mn-ea"/>
            </a:endParaRPr>
          </a:p>
        </p:txBody>
      </p:sp>
      <p:sp>
        <p:nvSpPr>
          <p:cNvPr id="114" name="AutoShape 8"/>
          <p:cNvSpPr>
            <a:spLocks noChangeArrowheads="1"/>
          </p:cNvSpPr>
          <p:nvPr/>
        </p:nvSpPr>
        <p:spPr bwMode="auto">
          <a:xfrm>
            <a:off x="6654017" y="2376702"/>
            <a:ext cx="626016" cy="314880"/>
          </a:xfrm>
          <a:prstGeom prst="homePlate">
            <a:avLst>
              <a:gd name="adj" fmla="val 19031"/>
            </a:avLst>
          </a:prstGeom>
          <a:solidFill>
            <a:srgbClr val="FF000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lvl="0" algn="ctr">
              <a:lnSpc>
                <a:spcPct val="85000"/>
              </a:lnSpc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+mn-ea"/>
                <a:ea typeface="+mn-ea"/>
              </a:rPr>
              <a:t>新功能的开发及部署</a:t>
            </a:r>
            <a:endParaRPr lang="ja-JP" altLang="en-US" sz="12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15" name="AutoShape 8"/>
          <p:cNvSpPr>
            <a:spLocks noChangeArrowheads="1"/>
          </p:cNvSpPr>
          <p:nvPr/>
        </p:nvSpPr>
        <p:spPr bwMode="auto">
          <a:xfrm>
            <a:off x="3552092" y="2067952"/>
            <a:ext cx="3101925" cy="281354"/>
          </a:xfrm>
          <a:prstGeom prst="homePlate">
            <a:avLst>
              <a:gd name="adj" fmla="val 19031"/>
            </a:avLst>
          </a:prstGeom>
          <a:solidFill>
            <a:srgbClr val="FF000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lvl="0" algn="ctr">
              <a:lnSpc>
                <a:spcPct val="85000"/>
              </a:lnSpc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+mn-ea"/>
                <a:ea typeface="+mn-ea"/>
              </a:rPr>
              <a:t>新</a:t>
            </a:r>
            <a:r>
              <a:rPr lang="en-US" altLang="zh-CN" sz="1200" dirty="0" smtClean="0">
                <a:solidFill>
                  <a:srgbClr val="FFFFFF"/>
                </a:solidFill>
                <a:latin typeface="+mn-ea"/>
                <a:ea typeface="+mn-ea"/>
              </a:rPr>
              <a:t>SMART</a:t>
            </a:r>
            <a:r>
              <a:rPr lang="zh-CN" altLang="en-US" sz="1200" dirty="0" smtClean="0">
                <a:solidFill>
                  <a:srgbClr val="FFFFFF"/>
                </a:solidFill>
                <a:latin typeface="+mn-ea"/>
                <a:ea typeface="+mn-ea"/>
              </a:rPr>
              <a:t>平台软件的切换</a:t>
            </a:r>
            <a:endParaRPr lang="ja-JP" altLang="en-US" sz="12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16" name="AutoShape 8"/>
          <p:cNvSpPr>
            <a:spLocks noChangeArrowheads="1"/>
          </p:cNvSpPr>
          <p:nvPr/>
        </p:nvSpPr>
        <p:spPr bwMode="auto">
          <a:xfrm>
            <a:off x="4193366" y="3361552"/>
            <a:ext cx="2460651" cy="624399"/>
          </a:xfrm>
          <a:prstGeom prst="homePlate">
            <a:avLst>
              <a:gd name="adj" fmla="val 27774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lvl="0" algn="ctr">
              <a:lnSpc>
                <a:spcPct val="85000"/>
              </a:lnSpc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新</a:t>
            </a:r>
            <a:r>
              <a:rPr lang="en-US" altLang="zh-CN" sz="1200" dirty="0" smtClean="0">
                <a:latin typeface="+mn-ea"/>
                <a:ea typeface="+mn-ea"/>
              </a:rPr>
              <a:t>SMART</a:t>
            </a:r>
            <a:r>
              <a:rPr lang="zh-CN" altLang="en-US" sz="1200" dirty="0" smtClean="0">
                <a:latin typeface="+mn-ea"/>
                <a:ea typeface="+mn-ea"/>
              </a:rPr>
              <a:t>平台开发第二阶段</a:t>
            </a:r>
            <a:endParaRPr lang="en-US" altLang="zh-CN" sz="1200" dirty="0">
              <a:latin typeface="+mn-ea"/>
              <a:ea typeface="+mn-ea"/>
            </a:endParaRPr>
          </a:p>
        </p:txBody>
      </p:sp>
      <p:sp>
        <p:nvSpPr>
          <p:cNvPr id="117" name="AutoShape 8"/>
          <p:cNvSpPr>
            <a:spLocks noChangeArrowheads="1"/>
          </p:cNvSpPr>
          <p:nvPr/>
        </p:nvSpPr>
        <p:spPr bwMode="auto">
          <a:xfrm>
            <a:off x="6654017" y="4019320"/>
            <a:ext cx="626015" cy="455022"/>
          </a:xfrm>
          <a:prstGeom prst="homePlate">
            <a:avLst>
              <a:gd name="adj" fmla="val 27774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lvl="0" algn="ctr">
              <a:lnSpc>
                <a:spcPct val="85000"/>
              </a:lnSpc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新</a:t>
            </a:r>
            <a:r>
              <a:rPr lang="en-US" altLang="zh-CN" sz="1200" dirty="0" smtClean="0">
                <a:latin typeface="+mn-ea"/>
                <a:ea typeface="+mn-ea"/>
              </a:rPr>
              <a:t>SMART</a:t>
            </a:r>
            <a:r>
              <a:rPr lang="zh-CN" altLang="en-US" sz="1200" dirty="0" smtClean="0">
                <a:latin typeface="+mn-ea"/>
                <a:ea typeface="+mn-ea"/>
              </a:rPr>
              <a:t>平台开发第三阶段</a:t>
            </a:r>
            <a:endParaRPr lang="en-US" altLang="zh-CN" sz="1200" dirty="0">
              <a:latin typeface="+mn-ea"/>
              <a:ea typeface="+mn-ea"/>
            </a:endParaRPr>
          </a:p>
        </p:txBody>
      </p:sp>
      <p:sp>
        <p:nvSpPr>
          <p:cNvPr id="118" name="AutoShape 8"/>
          <p:cNvSpPr>
            <a:spLocks noChangeArrowheads="1"/>
          </p:cNvSpPr>
          <p:nvPr/>
        </p:nvSpPr>
        <p:spPr bwMode="auto">
          <a:xfrm>
            <a:off x="7920109" y="4521223"/>
            <a:ext cx="626014" cy="277514"/>
          </a:xfrm>
          <a:prstGeom prst="homePlate">
            <a:avLst>
              <a:gd name="adj" fmla="val 27774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lvl="0" algn="ctr">
              <a:lnSpc>
                <a:spcPct val="85000"/>
              </a:lnSpc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开发</a:t>
            </a:r>
            <a:endParaRPr lang="en-US" altLang="zh-CN" sz="1200" dirty="0">
              <a:latin typeface="+mn-ea"/>
              <a:ea typeface="+mn-ea"/>
            </a:endParaRPr>
          </a:p>
        </p:txBody>
      </p:sp>
      <p:sp>
        <p:nvSpPr>
          <p:cNvPr id="119" name="AutoShape 8"/>
          <p:cNvSpPr>
            <a:spLocks noChangeArrowheads="1"/>
          </p:cNvSpPr>
          <p:nvPr/>
        </p:nvSpPr>
        <p:spPr bwMode="auto">
          <a:xfrm>
            <a:off x="8546123" y="4521223"/>
            <a:ext cx="536331" cy="277514"/>
          </a:xfrm>
          <a:prstGeom prst="homePlate">
            <a:avLst>
              <a:gd name="adj" fmla="val 27774"/>
            </a:avLst>
          </a:prstGeom>
          <a:ln>
            <a:headEnd/>
            <a:tailEnd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lvl="0" algn="ctr">
              <a:lnSpc>
                <a:spcPct val="85000"/>
              </a:lnSpc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导入</a:t>
            </a:r>
            <a:endParaRPr lang="en-US" altLang="zh-CN" sz="1200" dirty="0">
              <a:latin typeface="+mn-ea"/>
              <a:ea typeface="+mn-ea"/>
            </a:endParaRPr>
          </a:p>
        </p:txBody>
      </p:sp>
      <p:sp>
        <p:nvSpPr>
          <p:cNvPr id="120" name="AutoShape 8"/>
          <p:cNvSpPr>
            <a:spLocks noChangeArrowheads="1"/>
          </p:cNvSpPr>
          <p:nvPr/>
        </p:nvSpPr>
        <p:spPr bwMode="auto">
          <a:xfrm>
            <a:off x="9167598" y="4833854"/>
            <a:ext cx="624253" cy="311430"/>
          </a:xfrm>
          <a:prstGeom prst="homePlate">
            <a:avLst>
              <a:gd name="adj" fmla="val 15822"/>
            </a:avLst>
          </a:prstGeom>
          <a:solidFill>
            <a:srgbClr val="FFC00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lang="zh-CN" altLang="en-US" sz="1200" dirty="0" smtClean="0">
                <a:latin typeface="+mn-ea"/>
                <a:ea typeface="+mn-ea"/>
                <a:sym typeface="微软雅黑" panose="020B0503020204020204" pitchFamily="34" charset="-122"/>
              </a:rPr>
              <a:t>规划设计</a:t>
            </a:r>
            <a:endParaRPr lang="ja-JP" altLang="ja-JP" sz="1200" dirty="0">
              <a:latin typeface="+mn-ea"/>
              <a:ea typeface="+mn-ea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7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新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平台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ROAD MAP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210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619268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建议分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作业台功能  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Step1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344568" y="1621181"/>
            <a:ext cx="1908212" cy="45315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用户管理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617084" y="1633799"/>
            <a:ext cx="1908212" cy="45315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系统设定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44568" y="2337903"/>
            <a:ext cx="1908212" cy="45315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作业指示设定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17084" y="2350521"/>
            <a:ext cx="1908212" cy="45315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数据维护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344568" y="3054624"/>
            <a:ext cx="1908212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lang="zh-CN" altLang="en-US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617084" y="3067242"/>
            <a:ext cx="1908212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lang="zh-CN" altLang="en-US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外部系统</a:t>
            </a:r>
            <a:r>
              <a:rPr lang="en-US" altLang="zh-CN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I/F</a:t>
            </a:r>
            <a:endParaRPr lang="zh-CN" altLang="en-US" sz="1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44568" y="3771346"/>
            <a:ext cx="1908212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lang="zh-CN" altLang="en-US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作业台显示与操作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617084" y="3783964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服务器通讯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344568" y="5203836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作业手顺设计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344568" y="4487115"/>
            <a:ext cx="1908212" cy="45434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宏文件设计生成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617084" y="4500685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宏文件解析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617084" y="5216454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作业手顺模拟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344568" y="5920558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13.Device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设定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617084" y="5933176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14.Tag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7117692" y="4939676"/>
            <a:ext cx="1908212" cy="289524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既存功能同样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7114696" y="5299716"/>
            <a:ext cx="1908212" cy="289524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既存功能，要修改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7114696" y="5673303"/>
            <a:ext cx="1908212" cy="2895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作业台特有功能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09184" y="4581128"/>
            <a:ext cx="2592288" cy="1512169"/>
          </a:xfrm>
          <a:prstGeom prst="roundRect">
            <a:avLst>
              <a:gd name="adj" fmla="val 568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200" dirty="0">
                <a:solidFill>
                  <a:srgbClr val="FF0000"/>
                </a:solidFill>
              </a:rPr>
              <a:t>凡例</a:t>
            </a:r>
          </a:p>
        </p:txBody>
      </p:sp>
      <p:sp>
        <p:nvSpPr>
          <p:cNvPr id="23" name="正方形/長方形 1"/>
          <p:cNvSpPr/>
          <p:nvPr/>
        </p:nvSpPr>
        <p:spPr>
          <a:xfrm>
            <a:off x="5825128" y="1653297"/>
            <a:ext cx="3600400" cy="213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</a:t>
            </a:r>
            <a:r>
              <a:rPr lang="zh-CN" altLang="en-US" sz="14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高亮显示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的功能为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</a:t>
            </a:r>
            <a:r>
              <a:rPr lang="en-US" altLang="zh-CN" sz="1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Step1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的开发对像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◆ 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包括最低限度的现行作业台功能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◆ 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增加次世代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作业台特有功能：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【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以宏文件解析为基础的手顺设计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【Tag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】【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安卓终端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】【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单体运行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endParaRPr lang="zh-CN" altLang="en-US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249477" y="2942246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521994" y="2238143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521994" y="2981311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247571" y="4375332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521993" y="5097057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251801" y="5807586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521992" y="4353834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0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496855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作业台的开发日程  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Step1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4" name="表格 5"/>
          <p:cNvGraphicFramePr>
            <a:graphicFrameLocks noGrp="1"/>
          </p:cNvGraphicFramePr>
          <p:nvPr>
            <p:extLst/>
          </p:nvPr>
        </p:nvGraphicFramePr>
        <p:xfrm>
          <a:off x="632520" y="1340769"/>
          <a:ext cx="8629204" cy="5024085"/>
        </p:xfrm>
        <a:graphic>
          <a:graphicData uri="http://schemas.openxmlformats.org/drawingml/2006/table">
            <a:tbl>
              <a:tblPr firstRow="1" bandCol="1">
                <a:tableStyleId>{7DF18680-E054-41AD-8BC1-D1AEF772440D}</a:tableStyleId>
              </a:tblPr>
              <a:tblGrid>
                <a:gridCol w="462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58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No.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项目</a:t>
                      </a:r>
                      <a:endParaRPr kumimoji="1" lang="ja-JP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kumimoji="1" lang="ja-JP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kumimoji="1" lang="ja-JP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kumimoji="1" lang="ja-JP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kumimoji="1" lang="ja-JP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要件定义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7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系统设计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7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 rtl="0"/>
                      <a:r>
                        <a:rPr kumimoji="1" lang="zh-CN" altLang="en-US" sz="140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</a:rPr>
                        <a:t>详细设计</a:t>
                      </a:r>
                      <a:endParaRPr kumimoji="1" lang="zh-CN" altLang="ja-JP" sz="1400" dirty="0" smtClean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r"/>
                      <a:endParaRPr kumimoji="1" lang="ja-JP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9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9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 rtl="0"/>
                      <a:r>
                        <a:rPr kumimoji="1" lang="zh-CN" altLang="ja-JP" sz="140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+mn-ea"/>
                        </a:rPr>
                        <a:t>软件开发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  <a:p>
                      <a:pPr lvl="0" algn="l" rtl="0"/>
                      <a:r>
                        <a:rPr kumimoji="1" lang="zh-CN" altLang="ja-JP" sz="140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+mn-ea"/>
                        </a:rPr>
                        <a:t>单体测试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r"/>
                      <a:endParaRPr kumimoji="1" lang="ja-JP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9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9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8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硬件购置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ja-JP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8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 rtl="0"/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设备组装</a:t>
                      </a:r>
                      <a:endParaRPr kumimoji="1" lang="en-US" altLang="ja-JP" sz="1400" b="0" dirty="0" smtClean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  <a:cs typeface="Meiryo UI" panose="020B0604030504040204" pitchFamily="50" charset="-128"/>
                      </a:endParaRPr>
                    </a:p>
                    <a:p>
                      <a:pPr lvl="0" algn="l" rtl="0"/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动作确认</a:t>
                      </a:r>
                      <a:endParaRPr kumimoji="1" lang="zh-CN" altLang="ja-JP" sz="1400" b="0" dirty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宋体" panose="02010600030101010101" pitchFamily="2" charset="-122"/>
                        <a:cs typeface="Meiryo UI" panose="020B0604030504040204" pitchFamily="50" charset="-128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9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连结测试</a:t>
                      </a:r>
                      <a:endParaRPr kumimoji="1" lang="en-US" altLang="zh-CN" sz="1400" b="0" dirty="0" smtClean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宋体" panose="02010600030101010101" pitchFamily="2" charset="-122"/>
                        <a:cs typeface="Meiryo UI" panose="020B0604030504040204" pitchFamily="50" charset="-128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综合测试</a:t>
                      </a:r>
                      <a:endParaRPr kumimoji="1" lang="en-US" altLang="zh-CN" sz="1400" b="0" dirty="0" smtClean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宋体" panose="02010600030101010101" pitchFamily="2" charset="-122"/>
                        <a:cs typeface="Meiryo UI" panose="020B0604030504040204" pitchFamily="50" charset="-128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769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 rtl="0"/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试运转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98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 rtl="0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  <a:cs typeface="Meiryo UI" panose="020B0604030504040204" pitchFamily="50" charset="-128"/>
                        </a:rPr>
                        <a:t>Release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 smtClean="0"/>
                        <a:t>▼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5" name="矩形 14"/>
          <p:cNvSpPr/>
          <p:nvPr/>
        </p:nvSpPr>
        <p:spPr>
          <a:xfrm>
            <a:off x="4319890" y="4053622"/>
            <a:ext cx="993151" cy="108000"/>
          </a:xfrm>
          <a:prstGeom prst="rect">
            <a:avLst/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14"/>
          <p:cNvSpPr/>
          <p:nvPr/>
        </p:nvSpPr>
        <p:spPr>
          <a:xfrm>
            <a:off x="3160010" y="1804410"/>
            <a:ext cx="496847" cy="108000"/>
          </a:xfrm>
          <a:prstGeom prst="rect">
            <a:avLst/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14"/>
          <p:cNvSpPr/>
          <p:nvPr/>
        </p:nvSpPr>
        <p:spPr>
          <a:xfrm>
            <a:off x="5313040" y="4639535"/>
            <a:ext cx="576064" cy="108000"/>
          </a:xfrm>
          <a:prstGeom prst="rect">
            <a:avLst/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14"/>
          <p:cNvSpPr/>
          <p:nvPr/>
        </p:nvSpPr>
        <p:spPr>
          <a:xfrm>
            <a:off x="6033120" y="5663588"/>
            <a:ext cx="144016" cy="108000"/>
          </a:xfrm>
          <a:prstGeom prst="rect">
            <a:avLst/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14"/>
          <p:cNvSpPr/>
          <p:nvPr/>
        </p:nvSpPr>
        <p:spPr>
          <a:xfrm>
            <a:off x="3658763" y="2215459"/>
            <a:ext cx="502150" cy="108000"/>
          </a:xfrm>
          <a:prstGeom prst="rect">
            <a:avLst/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14"/>
          <p:cNvSpPr/>
          <p:nvPr/>
        </p:nvSpPr>
        <p:spPr>
          <a:xfrm>
            <a:off x="3909838" y="2679100"/>
            <a:ext cx="539106" cy="108000"/>
          </a:xfrm>
          <a:prstGeom prst="rect">
            <a:avLst/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14"/>
          <p:cNvSpPr/>
          <p:nvPr/>
        </p:nvSpPr>
        <p:spPr>
          <a:xfrm>
            <a:off x="3512841" y="3609560"/>
            <a:ext cx="1091317" cy="108000"/>
          </a:xfrm>
          <a:prstGeom prst="rect">
            <a:avLst/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矩形 14"/>
          <p:cNvSpPr/>
          <p:nvPr/>
        </p:nvSpPr>
        <p:spPr>
          <a:xfrm>
            <a:off x="4280206" y="3165498"/>
            <a:ext cx="1608899" cy="108000"/>
          </a:xfrm>
          <a:prstGeom prst="rect">
            <a:avLst/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14"/>
          <p:cNvSpPr/>
          <p:nvPr/>
        </p:nvSpPr>
        <p:spPr>
          <a:xfrm>
            <a:off x="5529064" y="5117072"/>
            <a:ext cx="576064" cy="108000"/>
          </a:xfrm>
          <a:prstGeom prst="rect">
            <a:avLst/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9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619268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建议分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作业台功能  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Step2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344568" y="1621181"/>
            <a:ext cx="1908212" cy="45315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用户管理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617084" y="1633799"/>
            <a:ext cx="1908212" cy="45315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系统设定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44568" y="2337903"/>
            <a:ext cx="1908212" cy="45315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作业指示设定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17084" y="2350521"/>
            <a:ext cx="1908212" cy="45315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数据维护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344568" y="3054624"/>
            <a:ext cx="1908212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lang="zh-CN" altLang="en-US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617084" y="3067242"/>
            <a:ext cx="1908212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lang="zh-CN" altLang="en-US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外部系统</a:t>
            </a:r>
            <a:r>
              <a:rPr lang="en-US" altLang="zh-CN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I/F</a:t>
            </a:r>
            <a:endParaRPr lang="zh-CN" altLang="en-US" sz="1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44568" y="3771346"/>
            <a:ext cx="1908212" cy="453151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lang="zh-CN" altLang="en-US"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作业台显示与操作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617084" y="3783964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服务器通讯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344568" y="5203836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作业手顺设计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344568" y="4487115"/>
            <a:ext cx="1908212" cy="45434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宏文件设计生成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617084" y="4500685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宏文件解析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617084" y="5216454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作业手顺模拟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344568" y="5920558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13.Device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设定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617084" y="5933176"/>
            <a:ext cx="1908212" cy="453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14.Tag</a:t>
            </a:r>
            <a:r>
              <a:rPr lang="zh-CN" altLang="en-US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7117692" y="4939676"/>
            <a:ext cx="1908212" cy="289524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既存功能同样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7114696" y="5299716"/>
            <a:ext cx="1908212" cy="289524"/>
          </a:xfrm>
          <a:prstGeom prst="roundRect">
            <a:avLst/>
          </a:prstGeom>
          <a:gradFill flip="none" rotWithShape="1">
            <a:gsLst>
              <a:gs pos="81000">
                <a:schemeClr val="accent2">
                  <a:lumMod val="50000"/>
                </a:schemeClr>
              </a:gs>
              <a:gs pos="50000">
                <a:schemeClr val="accent5">
                  <a:lumMod val="0"/>
                  <a:lumOff val="100000"/>
                </a:schemeClr>
              </a:gs>
              <a:gs pos="26000">
                <a:schemeClr val="accent5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既存功能，要修改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7114696" y="5673303"/>
            <a:ext cx="1908212" cy="2895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作业台特有功能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09184" y="4581128"/>
            <a:ext cx="2592288" cy="1512169"/>
          </a:xfrm>
          <a:prstGeom prst="roundRect">
            <a:avLst>
              <a:gd name="adj" fmla="val 568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200" dirty="0">
                <a:solidFill>
                  <a:srgbClr val="FF0000"/>
                </a:solidFill>
              </a:rPr>
              <a:t>凡例</a:t>
            </a:r>
          </a:p>
        </p:txBody>
      </p:sp>
      <p:sp>
        <p:nvSpPr>
          <p:cNvPr id="23" name="正方形/長方形 1"/>
          <p:cNvSpPr/>
          <p:nvPr/>
        </p:nvSpPr>
        <p:spPr>
          <a:xfrm>
            <a:off x="5825128" y="1653297"/>
            <a:ext cx="3600400" cy="213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</a:t>
            </a:r>
            <a:r>
              <a:rPr lang="zh-CN" altLang="en-US" sz="14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高亮显示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的功能为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</a:t>
            </a:r>
            <a:r>
              <a:rPr lang="en-US" altLang="zh-CN" sz="1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Step2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的开发对像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◆ 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包括所有的现行作业台功能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ja-JP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◆ 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增加次世代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作业台特有功能：</a:t>
            </a:r>
            <a:endParaRPr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【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宏文件设计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】【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宏文件解析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【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作业手顺模拟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】【Device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设定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【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联网运行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endParaRPr lang="zh-CN" altLang="en-US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536350" y="1443660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247571" y="1556793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218494" y="2281893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282417" y="3619086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253949" y="5095022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521991" y="5808180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521992" y="3611412"/>
            <a:ext cx="2098395" cy="677905"/>
          </a:xfrm>
          <a:prstGeom prst="roundRect">
            <a:avLst>
              <a:gd name="adj" fmla="val 5686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5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32520" y="764704"/>
            <a:ext cx="496855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■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Smart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作业台的开发日程  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Step2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表格 5"/>
          <p:cNvGraphicFramePr>
            <a:graphicFrameLocks noGrp="1"/>
          </p:cNvGraphicFramePr>
          <p:nvPr>
            <p:extLst/>
          </p:nvPr>
        </p:nvGraphicFramePr>
        <p:xfrm>
          <a:off x="657243" y="1388247"/>
          <a:ext cx="8629204" cy="5024085"/>
        </p:xfrm>
        <a:graphic>
          <a:graphicData uri="http://schemas.openxmlformats.org/drawingml/2006/table">
            <a:tbl>
              <a:tblPr firstRow="1" bandCol="1">
                <a:tableStyleId>{7DF18680-E054-41AD-8BC1-D1AEF772440D}</a:tableStyleId>
              </a:tblPr>
              <a:tblGrid>
                <a:gridCol w="462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58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No.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项目</a:t>
                      </a:r>
                      <a:endParaRPr kumimoji="1" lang="ja-JP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kumimoji="1" lang="ja-JP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kumimoji="1" lang="ja-JP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kumimoji="1" lang="ja-JP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kumimoji="1" lang="ja-JP" altLang="en-US" sz="16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ja-JP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ja-JP" altLang="en-US" sz="16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要件定义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7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系统设计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7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 rtl="0"/>
                      <a:r>
                        <a:rPr kumimoji="1" lang="zh-CN" altLang="en-US" sz="140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</a:rPr>
                        <a:t>详细设计</a:t>
                      </a:r>
                      <a:endParaRPr kumimoji="1" lang="zh-CN" altLang="ja-JP" sz="1400" dirty="0" smtClean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r"/>
                      <a:endParaRPr kumimoji="1" lang="ja-JP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9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9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 rtl="0"/>
                      <a:r>
                        <a:rPr kumimoji="1" lang="zh-CN" altLang="ja-JP" sz="140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+mn-ea"/>
                        </a:rPr>
                        <a:t>软件开发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  <a:p>
                      <a:pPr lvl="0" algn="l" rtl="0"/>
                      <a:r>
                        <a:rPr kumimoji="1" lang="zh-CN" altLang="ja-JP" sz="140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+mn-ea"/>
                        </a:rPr>
                        <a:t>单体测试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r"/>
                      <a:endParaRPr kumimoji="1" lang="ja-JP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9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9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8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硬件购置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ja-JP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8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 rtl="0"/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设备组装</a:t>
                      </a:r>
                      <a:endParaRPr kumimoji="1" lang="en-US" altLang="ja-JP" sz="1400" b="0" dirty="0" smtClean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  <a:cs typeface="Meiryo UI" panose="020B0604030504040204" pitchFamily="50" charset="-128"/>
                      </a:endParaRPr>
                    </a:p>
                    <a:p>
                      <a:pPr lvl="0" algn="l" rtl="0"/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动作确认</a:t>
                      </a:r>
                      <a:endParaRPr kumimoji="1" lang="zh-CN" altLang="ja-JP" sz="1400" b="0" dirty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宋体" panose="02010600030101010101" pitchFamily="2" charset="-122"/>
                        <a:cs typeface="Meiryo UI" panose="020B0604030504040204" pitchFamily="50" charset="-128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9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连结测试</a:t>
                      </a:r>
                      <a:endParaRPr kumimoji="1" lang="en-US" altLang="zh-CN" sz="1400" b="0" dirty="0" smtClean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宋体" panose="02010600030101010101" pitchFamily="2" charset="-122"/>
                        <a:cs typeface="Meiryo UI" panose="020B0604030504040204" pitchFamily="50" charset="-128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综合测试</a:t>
                      </a:r>
                      <a:endParaRPr kumimoji="1" lang="en-US" altLang="zh-CN" sz="1400" b="0" dirty="0" smtClean="0">
                        <a:solidFill>
                          <a:schemeClr val="tx1"/>
                        </a:solidFill>
                        <a:effectLst/>
                        <a:latin typeface="HG丸ｺﾞｼｯｸM-PRO" panose="020F0600000000000000" pitchFamily="50" charset="-128"/>
                        <a:ea typeface="宋体" panose="02010600030101010101" pitchFamily="2" charset="-122"/>
                        <a:cs typeface="Meiryo UI" panose="020B0604030504040204" pitchFamily="50" charset="-128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769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endParaRPr kumimoji="1" lang="ja-JP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 rtl="0"/>
                      <a:r>
                        <a:rPr kumimoji="1" lang="zh-CN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宋体" panose="02010600030101010101" pitchFamily="2" charset="-122"/>
                          <a:cs typeface="Meiryo UI" panose="020B0604030504040204" pitchFamily="50" charset="-128"/>
                        </a:rPr>
                        <a:t>试运转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98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vl="0" algn="l" rtl="0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  <a:cs typeface="Meiryo UI" panose="020B0604030504040204" pitchFamily="50" charset="-128"/>
                        </a:rPr>
                        <a:t>Release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 smtClean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 smtClean="0"/>
                        <a:t>▼</a:t>
                      </a:r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矩形 14"/>
          <p:cNvSpPr/>
          <p:nvPr/>
        </p:nvSpPr>
        <p:spPr>
          <a:xfrm>
            <a:off x="4344613" y="4101100"/>
            <a:ext cx="993151" cy="1080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84733" y="1851888"/>
            <a:ext cx="496847" cy="1080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4"/>
          <p:cNvSpPr/>
          <p:nvPr/>
        </p:nvSpPr>
        <p:spPr>
          <a:xfrm>
            <a:off x="5337763" y="4687013"/>
            <a:ext cx="576064" cy="1080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4"/>
          <p:cNvSpPr/>
          <p:nvPr/>
        </p:nvSpPr>
        <p:spPr>
          <a:xfrm>
            <a:off x="6057843" y="5711066"/>
            <a:ext cx="144016" cy="1080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4"/>
          <p:cNvSpPr/>
          <p:nvPr/>
        </p:nvSpPr>
        <p:spPr>
          <a:xfrm>
            <a:off x="3683486" y="2262937"/>
            <a:ext cx="502150" cy="1080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4"/>
          <p:cNvSpPr/>
          <p:nvPr/>
        </p:nvSpPr>
        <p:spPr>
          <a:xfrm>
            <a:off x="3934561" y="2726578"/>
            <a:ext cx="539106" cy="1080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4"/>
          <p:cNvSpPr/>
          <p:nvPr/>
        </p:nvSpPr>
        <p:spPr>
          <a:xfrm>
            <a:off x="3537564" y="3657038"/>
            <a:ext cx="1091317" cy="1080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14"/>
          <p:cNvSpPr/>
          <p:nvPr/>
        </p:nvSpPr>
        <p:spPr>
          <a:xfrm>
            <a:off x="4304929" y="3212976"/>
            <a:ext cx="1608899" cy="1080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14"/>
          <p:cNvSpPr/>
          <p:nvPr/>
        </p:nvSpPr>
        <p:spPr>
          <a:xfrm>
            <a:off x="5553787" y="5164550"/>
            <a:ext cx="576064" cy="1080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14"/>
          <p:cNvSpPr/>
          <p:nvPr/>
        </p:nvSpPr>
        <p:spPr>
          <a:xfrm>
            <a:off x="7277246" y="4101100"/>
            <a:ext cx="993151" cy="10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17366" y="1851888"/>
            <a:ext cx="496847" cy="10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 14"/>
          <p:cNvSpPr/>
          <p:nvPr/>
        </p:nvSpPr>
        <p:spPr>
          <a:xfrm>
            <a:off x="8270396" y="4687013"/>
            <a:ext cx="576064" cy="10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14"/>
          <p:cNvSpPr/>
          <p:nvPr/>
        </p:nvSpPr>
        <p:spPr>
          <a:xfrm>
            <a:off x="8990476" y="5711066"/>
            <a:ext cx="144016" cy="10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14"/>
          <p:cNvSpPr/>
          <p:nvPr/>
        </p:nvSpPr>
        <p:spPr>
          <a:xfrm>
            <a:off x="6616119" y="2262937"/>
            <a:ext cx="502150" cy="10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14"/>
          <p:cNvSpPr/>
          <p:nvPr/>
        </p:nvSpPr>
        <p:spPr>
          <a:xfrm>
            <a:off x="6867194" y="2726578"/>
            <a:ext cx="539106" cy="10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14"/>
          <p:cNvSpPr/>
          <p:nvPr/>
        </p:nvSpPr>
        <p:spPr>
          <a:xfrm>
            <a:off x="6470197" y="3657038"/>
            <a:ext cx="1091317" cy="10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矩形 14"/>
          <p:cNvSpPr/>
          <p:nvPr/>
        </p:nvSpPr>
        <p:spPr>
          <a:xfrm>
            <a:off x="7237562" y="3212976"/>
            <a:ext cx="1608899" cy="10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14"/>
          <p:cNvSpPr/>
          <p:nvPr/>
        </p:nvSpPr>
        <p:spPr>
          <a:xfrm>
            <a:off x="8486420" y="5164550"/>
            <a:ext cx="576064" cy="10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13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422343" y="820420"/>
            <a:ext cx="1227865" cy="900000"/>
          </a:xfrm>
          <a:prstGeom prst="rect">
            <a:avLst/>
          </a:prstGeom>
          <a:solidFill>
            <a:srgbClr val="3E62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ct val="0"/>
              </a:spcBef>
              <a:defRPr/>
            </a:pPr>
            <a:endParaRPr lang="zh-CN" altLang="en-US" sz="1800" b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416199" y="807720"/>
            <a:ext cx="1212145" cy="91270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圆角矩形 35">
            <a:extLst>
              <a:ext uri="{FF2B5EF4-FFF2-40B4-BE49-F238E27FC236}">
                <a16:creationId xmlns:a16="http://schemas.microsoft.com/office/drawing/2014/main" id="{69F057B0-A501-4D24-8C5A-D4C7F5B06CEB}"/>
              </a:ext>
            </a:extLst>
          </p:cNvPr>
          <p:cNvSpPr/>
          <p:nvPr/>
        </p:nvSpPr>
        <p:spPr>
          <a:xfrm>
            <a:off x="981672" y="911198"/>
            <a:ext cx="640719" cy="359222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200" dirty="0">
                <a:solidFill>
                  <a:srgbClr val="FFFFFF"/>
                </a:solidFill>
                <a:latin typeface="+mn-ea"/>
              </a:rPr>
              <a:t>时期</a:t>
            </a:r>
          </a:p>
        </p:txBody>
      </p:sp>
      <p:sp>
        <p:nvSpPr>
          <p:cNvPr id="90" name="圆角矩形 35">
            <a:extLst>
              <a:ext uri="{FF2B5EF4-FFF2-40B4-BE49-F238E27FC236}">
                <a16:creationId xmlns:a16="http://schemas.microsoft.com/office/drawing/2014/main" id="{69F057B0-A501-4D24-8C5A-D4C7F5B06CEB}"/>
              </a:ext>
            </a:extLst>
          </p:cNvPr>
          <p:cNvSpPr/>
          <p:nvPr/>
        </p:nvSpPr>
        <p:spPr>
          <a:xfrm>
            <a:off x="504762" y="1332645"/>
            <a:ext cx="640719" cy="359222"/>
          </a:xfrm>
          <a:prstGeom prst="roundRect">
            <a:avLst>
              <a:gd name="adj" fmla="val 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200" dirty="0">
                <a:solidFill>
                  <a:srgbClr val="FFFFFF"/>
                </a:solidFill>
                <a:latin typeface="+mn-ea"/>
              </a:rPr>
              <a:t>范围</a:t>
            </a:r>
          </a:p>
        </p:txBody>
      </p:sp>
      <p:sp>
        <p:nvSpPr>
          <p:cNvPr id="102" name="标题 1"/>
          <p:cNvSpPr>
            <a:spLocks noGrp="1"/>
          </p:cNvSpPr>
          <p:nvPr>
            <p:ph type="title"/>
          </p:nvPr>
        </p:nvSpPr>
        <p:spPr>
          <a:xfrm>
            <a:off x="4359994" y="143813"/>
            <a:ext cx="4680520" cy="576064"/>
          </a:xfrm>
        </p:spPr>
        <p:txBody>
          <a:bodyPr/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itchFamily="50" charset="-128"/>
              </a:rPr>
              <a:t>Road Map</a:t>
            </a:r>
            <a:endParaRPr 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itchFamily="50" charset="-128"/>
            </a:endParaRPr>
          </a:p>
        </p:txBody>
      </p:sp>
      <p:sp>
        <p:nvSpPr>
          <p:cNvPr id="66" name="矩形 7"/>
          <p:cNvSpPr/>
          <p:nvPr/>
        </p:nvSpPr>
        <p:spPr>
          <a:xfrm>
            <a:off x="442829" y="1817567"/>
            <a:ext cx="1216248" cy="8940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/>
          <a:lstStyle/>
          <a:p>
            <a:pPr lvl="0" algn="ctr"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第一阶段：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株洲时代电气自用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7"/>
          <p:cNvSpPr/>
          <p:nvPr/>
        </p:nvSpPr>
        <p:spPr>
          <a:xfrm>
            <a:off x="448208" y="2808173"/>
            <a:ext cx="1206627" cy="20064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中车系目标应用场景规划设计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9" name="直線コネクタ 7"/>
          <p:cNvCxnSpPr/>
          <p:nvPr/>
        </p:nvCxnSpPr>
        <p:spPr>
          <a:xfrm flipV="1">
            <a:off x="1741182" y="4843625"/>
            <a:ext cx="7428815" cy="38121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"/>
          <p:cNvCxnSpPr/>
          <p:nvPr/>
        </p:nvCxnSpPr>
        <p:spPr>
          <a:xfrm>
            <a:off x="1747134" y="5829906"/>
            <a:ext cx="7422862" cy="0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706228" y="807720"/>
          <a:ext cx="8066071" cy="5969565"/>
        </p:xfrm>
        <a:graphic>
          <a:graphicData uri="http://schemas.openxmlformats.org/drawingml/2006/table">
            <a:tbl>
              <a:tblPr/>
              <a:tblGrid>
                <a:gridCol w="620467">
                  <a:extLst>
                    <a:ext uri="{9D8B030D-6E8A-4147-A177-3AD203B41FA5}">
                      <a16:colId xmlns:a16="http://schemas.microsoft.com/office/drawing/2014/main" val="2976669762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3843930416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852132706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3297269554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1625073010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2494822638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3582591941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1769641977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3757801641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877790362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765787206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2321581629"/>
                    </a:ext>
                  </a:extLst>
                </a:gridCol>
                <a:gridCol w="620467">
                  <a:extLst>
                    <a:ext uri="{9D8B030D-6E8A-4147-A177-3AD203B41FA5}">
                      <a16:colId xmlns:a16="http://schemas.microsoft.com/office/drawing/2014/main" val="1260519493"/>
                    </a:ext>
                  </a:extLst>
                </a:gridCol>
              </a:tblGrid>
              <a:tr h="356280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2019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</a:p>
                  </a:txBody>
                  <a:tcPr marL="8618" marR="8618" marT="8618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2021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662141"/>
                  </a:ext>
                </a:extLst>
              </a:tr>
              <a:tr h="5812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~12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上半年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下半年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上半年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下半年</a:t>
                      </a:r>
                    </a:p>
                  </a:txBody>
                  <a:tcPr marL="8618" marR="8618" marT="861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327675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816959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51404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05445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602163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716730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85547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112694"/>
                  </a:ext>
                </a:extLst>
              </a:tr>
              <a:tr h="480796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197411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45109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901608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661193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028271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548032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203520"/>
                  </a:ext>
                </a:extLst>
              </a:tr>
              <a:tr h="32508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 vert="eaVert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8618" marR="8618" marT="8618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637813"/>
                  </a:ext>
                </a:extLst>
              </a:tr>
            </a:tbl>
          </a:graphicData>
        </a:graphic>
      </p:graphicFrame>
      <p:cxnSp>
        <p:nvCxnSpPr>
          <p:cNvPr id="37" name="直線コネクタ 7"/>
          <p:cNvCxnSpPr/>
          <p:nvPr/>
        </p:nvCxnSpPr>
        <p:spPr>
          <a:xfrm flipV="1">
            <a:off x="1715097" y="2711653"/>
            <a:ext cx="8104353" cy="29402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7"/>
          <p:cNvCxnSpPr/>
          <p:nvPr/>
        </p:nvCxnSpPr>
        <p:spPr>
          <a:xfrm flipV="1">
            <a:off x="1659077" y="4818817"/>
            <a:ext cx="8173530" cy="4737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7"/>
          <p:cNvCxnSpPr/>
          <p:nvPr/>
        </p:nvCxnSpPr>
        <p:spPr>
          <a:xfrm flipV="1">
            <a:off x="1715097" y="5821732"/>
            <a:ext cx="8173530" cy="4737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utoShape 8"/>
          <p:cNvSpPr>
            <a:spLocks noChangeArrowheads="1"/>
          </p:cNvSpPr>
          <p:nvPr/>
        </p:nvSpPr>
        <p:spPr bwMode="auto">
          <a:xfrm>
            <a:off x="10280494" y="3481072"/>
            <a:ext cx="624253" cy="311430"/>
          </a:xfrm>
          <a:prstGeom prst="homePlate">
            <a:avLst>
              <a:gd name="adj" fmla="val 15822"/>
            </a:avLst>
          </a:prstGeom>
          <a:solidFill>
            <a:srgbClr val="FFC00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lang="zh-CN" altLang="en-US" sz="1200" dirty="0" smtClean="0">
                <a:latin typeface="+mn-ea"/>
                <a:ea typeface="+mn-ea"/>
                <a:sym typeface="微软雅黑" panose="020B0503020204020204" pitchFamily="34" charset="-122"/>
              </a:rPr>
              <a:t>规划设计</a:t>
            </a:r>
            <a:endParaRPr lang="ja-JP" altLang="ja-JP" sz="1200" dirty="0"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117" name="AutoShape 8"/>
          <p:cNvSpPr>
            <a:spLocks noChangeArrowheads="1"/>
          </p:cNvSpPr>
          <p:nvPr/>
        </p:nvSpPr>
        <p:spPr bwMode="auto">
          <a:xfrm>
            <a:off x="2335236" y="1786638"/>
            <a:ext cx="626015" cy="455022"/>
          </a:xfrm>
          <a:prstGeom prst="homePlate">
            <a:avLst>
              <a:gd name="adj" fmla="val 27774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lvl="0" algn="ctr">
              <a:lnSpc>
                <a:spcPct val="85000"/>
              </a:lnSpc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东日工具</a:t>
            </a:r>
            <a:endParaRPr lang="en-US" altLang="zh-CN" sz="1200" dirty="0">
              <a:latin typeface="+mn-ea"/>
              <a:ea typeface="+mn-ea"/>
            </a:endParaRPr>
          </a:p>
        </p:txBody>
      </p:sp>
      <p:sp>
        <p:nvSpPr>
          <p:cNvPr id="118" name="AutoShape 8"/>
          <p:cNvSpPr>
            <a:spLocks noChangeArrowheads="1"/>
          </p:cNvSpPr>
          <p:nvPr/>
        </p:nvSpPr>
        <p:spPr bwMode="auto">
          <a:xfrm>
            <a:off x="10301331" y="4402027"/>
            <a:ext cx="626014" cy="277514"/>
          </a:xfrm>
          <a:prstGeom prst="homePlate">
            <a:avLst>
              <a:gd name="adj" fmla="val 27774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lvl="0" algn="ctr">
              <a:lnSpc>
                <a:spcPct val="85000"/>
              </a:lnSpc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开发</a:t>
            </a:r>
            <a:endParaRPr lang="en-US" altLang="zh-CN" sz="1200" dirty="0">
              <a:latin typeface="+mn-ea"/>
              <a:ea typeface="+mn-ea"/>
            </a:endParaRPr>
          </a:p>
        </p:txBody>
      </p:sp>
      <p:sp>
        <p:nvSpPr>
          <p:cNvPr id="119" name="AutoShape 8"/>
          <p:cNvSpPr>
            <a:spLocks noChangeArrowheads="1"/>
          </p:cNvSpPr>
          <p:nvPr/>
        </p:nvSpPr>
        <p:spPr bwMode="auto">
          <a:xfrm>
            <a:off x="10659179" y="5025907"/>
            <a:ext cx="536331" cy="277514"/>
          </a:xfrm>
          <a:prstGeom prst="homePlate">
            <a:avLst>
              <a:gd name="adj" fmla="val 27774"/>
            </a:avLst>
          </a:prstGeom>
          <a:ln>
            <a:headEnd/>
            <a:tailEnd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0" rIns="0" bIns="0" anchor="ctr"/>
          <a:lstStyle>
            <a:lvl1pPr marL="533400" indent="-5334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lvl="0" algn="ctr">
              <a:lnSpc>
                <a:spcPct val="85000"/>
              </a:lnSpc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导入</a:t>
            </a:r>
            <a:endParaRPr lang="en-US" altLang="zh-CN" sz="1200" dirty="0">
              <a:latin typeface="+mn-ea"/>
              <a:ea typeface="+mn-ea"/>
            </a:endParaRPr>
          </a:p>
        </p:txBody>
      </p:sp>
      <p:sp>
        <p:nvSpPr>
          <p:cNvPr id="27" name="矩形 7"/>
          <p:cNvSpPr/>
          <p:nvPr/>
        </p:nvSpPr>
        <p:spPr>
          <a:xfrm>
            <a:off x="430150" y="4881745"/>
            <a:ext cx="1212249" cy="936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中车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系目标应用场景导入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7"/>
          <p:cNvSpPr/>
          <p:nvPr/>
        </p:nvSpPr>
        <p:spPr>
          <a:xfrm>
            <a:off x="437838" y="5885649"/>
            <a:ext cx="1196871" cy="8916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第四阶段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全面推广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400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65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84868" y="2846231"/>
            <a:ext cx="4214432" cy="121061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3444264" y="2908041"/>
            <a:ext cx="3095640" cy="1086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新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SMART</a:t>
            </a: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平台</a:t>
            </a:r>
            <a:r>
              <a:rPr lang="en-US" altLang="zh-CN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ROAD MAP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81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本次活动目的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3705" y="1253142"/>
            <a:ext cx="914699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TW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■目的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+mj-lt"/>
              <a:buAutoNum type="alphaLcParenR"/>
            </a:pPr>
            <a:r>
              <a:rPr lang="zh-CN" altLang="en-US" sz="20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基于产业化推进需求，结合时代电气的场景及三菱积累的经验，以头脑风暴的形式讨论关于新</a:t>
            </a:r>
            <a:r>
              <a:rPr lang="en-US" altLang="zh-CN" sz="20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20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平台后续的</a:t>
            </a:r>
            <a:r>
              <a:rPr lang="en-US" altLang="zh-CN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Roadmap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+mj-lt"/>
              <a:buAutoNum type="alphaLcParenR"/>
            </a:pP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通过对前期工作的总结，让相关人员了解项目推进的方法，以便为将来产业化推进提供保障；</a:t>
            </a:r>
            <a:endParaRPr lang="en-US" altLang="zh-CN" sz="2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+mj-lt"/>
              <a:buAutoNum type="alphaLcParenR"/>
            </a:pPr>
            <a:r>
              <a:rPr lang="zh-CN" altLang="en-US" sz="20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目前项目很多还是为了时代电气自用考虑，不具备通用性，此次希望通过头脑风暴能将需求经过收集、分类形成通用性的功能，为后续产业化奠定基础；</a:t>
            </a:r>
            <a:endParaRPr lang="en-US" altLang="zh-CN" sz="20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+mj-lt"/>
              <a:buAutoNum type="alphaLcParenR"/>
            </a:pPr>
            <a:r>
              <a:rPr lang="zh-CN" altLang="en-US" sz="20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20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产业化未来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r>
              <a:rPr lang="zh-CN" altLang="en-US" sz="20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探讨</a:t>
            </a:r>
            <a:r>
              <a:rPr lang="zh-CN" altLang="en-US" sz="20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705" y="6038335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注：本次会议不讨论已经</a:t>
            </a:r>
            <a:r>
              <a:rPr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完成的</a:t>
            </a:r>
            <a:r>
              <a:rPr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</a:t>
            </a:r>
            <a:r>
              <a:rPr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期项目采用的</a:t>
            </a:r>
            <a:r>
              <a:rPr lang="en-US" altLang="zh-CN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SAK</a:t>
            </a:r>
            <a:r>
              <a:rPr lang="zh-CN" altLang="en-US"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系统的开发对应。相关内容将在周四开展。</a:t>
            </a:r>
            <a:endParaRPr kumimoji="1" lang="zh-CN" alt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23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8978" y="640198"/>
            <a:ext cx="9757954" cy="5793374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zh-TW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介绍本次头脑风暴的目的及期望目标；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三菱电机新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平台介绍；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殿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刘余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介绍该平台智能化推进的方法流程；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总结目前已经完成的部分，及展示成果；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汪谢丹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就主题部分开展头脑风暴活动；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全体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产业化推进中双方合作的模式及分工；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后续里程碑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范林宇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TW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5578-235D-485F-9B50-9803794400B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136"/>
          <p:cNvSpPr txBox="1">
            <a:spLocks noChangeArrowheads="1"/>
          </p:cNvSpPr>
          <p:nvPr/>
        </p:nvSpPr>
        <p:spPr bwMode="auto">
          <a:xfrm>
            <a:off x="1953666" y="209311"/>
            <a:ext cx="53291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2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</a:rPr>
              <a:t>会议议程</a:t>
            </a:r>
            <a:endParaRPr lang="en-US" altLang="ja-JP" sz="2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211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​​テーマ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solidFill>
            <a:srgbClr val="FF9933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solidFill>
            <a:srgbClr val="FF9933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solidFill>
            <a:srgbClr val="FF9933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solidFill>
            <a:srgbClr val="FF9933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solidFill>
            <a:srgbClr val="FF9933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kumimoji="1" sz="1050" dirty="0" smtClean="0">
            <a:solidFill>
              <a:schemeClr val="tx1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 anchor="ctr" anchorCtr="0">
        <a:noAutofit/>
      </a:bodyPr>
      <a:lstStyle>
        <a:defPPr>
          <a:spcBef>
            <a:spcPts val="600"/>
          </a:spcBef>
          <a:defRPr kumimoji="1" sz="1050" smtClean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​​テーマ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7036</Words>
  <Application>Microsoft Office PowerPoint</Application>
  <PresentationFormat>A4 纸张(210x297 毫米)</PresentationFormat>
  <Paragraphs>1986</Paragraphs>
  <Slides>65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65</vt:i4>
      </vt:variant>
    </vt:vector>
  </HeadingPairs>
  <TitlesOfParts>
    <vt:vector size="93" baseType="lpstr">
      <vt:lpstr>Aharoni</vt:lpstr>
      <vt:lpstr>HG丸ｺﾞｼｯｸM-PRO</vt:lpstr>
      <vt:lpstr>HGPｺﾞｼｯｸE</vt:lpstr>
      <vt:lpstr>HGP創英角ｺﾞｼｯｸUB</vt:lpstr>
      <vt:lpstr>Malgun Gothic</vt:lpstr>
      <vt:lpstr>Meiryo</vt:lpstr>
      <vt:lpstr>Meiryo UI</vt:lpstr>
      <vt:lpstr>MS PGothic</vt:lpstr>
      <vt:lpstr>MS PGothic</vt:lpstr>
      <vt:lpstr>MS PMincho</vt:lpstr>
      <vt:lpstr>等线</vt:lpstr>
      <vt:lpstr>宋体</vt:lpstr>
      <vt:lpstr>Microsoft YaHei</vt:lpstr>
      <vt:lpstr>Microsoft YaHei</vt:lpstr>
      <vt:lpstr>微软雅黑 Light</vt:lpstr>
      <vt:lpstr>Arial</vt:lpstr>
      <vt:lpstr>Calibri</vt:lpstr>
      <vt:lpstr>Impact</vt:lpstr>
      <vt:lpstr>Times New Roman</vt:lpstr>
      <vt:lpstr>Office ​​テーマ</vt:lpstr>
      <vt:lpstr>3_Office ​​テーマ</vt:lpstr>
      <vt:lpstr>7_Office ​​テーマ</vt:lpstr>
      <vt:lpstr>4_Office ​​テーマ</vt:lpstr>
      <vt:lpstr>5_Office ​​テーマ</vt:lpstr>
      <vt:lpstr>1_Office ​​テーマ</vt:lpstr>
      <vt:lpstr>2_Office ​​テーマ</vt:lpstr>
      <vt:lpstr>6_Office ​​テーマ</vt:lpstr>
      <vt:lpstr>9_Office ​​テーマ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产业化推进Road Map</vt:lpstr>
      <vt:lpstr>PowerPoint 演示文稿</vt:lpstr>
      <vt:lpstr>PowerPoint 演示文稿</vt:lpstr>
      <vt:lpstr>PowerPoint 演示文稿</vt:lpstr>
      <vt:lpstr>PowerPoint 演示文稿</vt:lpstr>
      <vt:lpstr>Road Map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真鍋 千春(名電 業務)</dc:creator>
  <cp:lastModifiedBy>技术企划部-张史龙</cp:lastModifiedBy>
  <cp:revision>2512</cp:revision>
  <cp:lastPrinted>2019-07-23T08:04:17Z</cp:lastPrinted>
  <dcterms:created xsi:type="dcterms:W3CDTF">2005-09-06T00:34:00Z</dcterms:created>
  <dcterms:modified xsi:type="dcterms:W3CDTF">2019-08-19T07:09:51Z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2052-10.8.2.6613</vt:lpwstr>
  </property>
</Properties>
</file>